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02" r:id="rId2"/>
    <p:sldId id="256" r:id="rId3"/>
    <p:sldId id="300" r:id="rId4"/>
    <p:sldId id="299" r:id="rId5"/>
    <p:sldId id="288" r:id="rId6"/>
    <p:sldId id="301" r:id="rId7"/>
    <p:sldId id="257" r:id="rId8"/>
    <p:sldId id="258" r:id="rId9"/>
    <p:sldId id="263" r:id="rId10"/>
    <p:sldId id="284" r:id="rId11"/>
    <p:sldId id="295" r:id="rId12"/>
    <p:sldId id="290" r:id="rId13"/>
    <p:sldId id="291" r:id="rId14"/>
    <p:sldId id="292" r:id="rId15"/>
    <p:sldId id="293" r:id="rId16"/>
    <p:sldId id="289" r:id="rId17"/>
    <p:sldId id="279" r:id="rId18"/>
    <p:sldId id="298" r:id="rId19"/>
    <p:sldId id="296" r:id="rId20"/>
    <p:sldId id="303" r:id="rId21"/>
    <p:sldId id="271" r:id="rId22"/>
    <p:sldId id="281" r:id="rId23"/>
    <p:sldId id="278" r:id="rId24"/>
  </p:sldIdLst>
  <p:sldSz cx="9144000" cy="6858000" type="screen4x3"/>
  <p:notesSz cx="6858000" cy="9144000"/>
  <p:embeddedFontLst>
    <p:embeddedFont>
      <p:font typeface="맑은 고딕" pitchFamily="50" charset="-127"/>
      <p:regular r:id="rId26"/>
      <p:bold r:id="rId27"/>
    </p:embeddedFont>
    <p:embeddedFont>
      <p:font typeface="나눔손글씨 펜" charset="-127"/>
      <p:regular r:id="rId28"/>
    </p:embeddedFont>
    <p:embeddedFont>
      <p:font typeface="HY헤드라인M" pitchFamily="18" charset="-127"/>
      <p:regular r:id="rId29"/>
    </p:embeddedFont>
    <p:embeddedFont>
      <p:font typeface="나눔손글씨 붓" charset="-127"/>
      <p:regular r:id="rId30"/>
    </p:embeddedFont>
    <p:embeddedFont>
      <p:font typeface="나눔바른고딕" charset="-127"/>
      <p:regular r:id="rId31"/>
      <p:bold r:id="rId32"/>
    </p:embeddedFont>
    <p:embeddedFont>
      <p:font typeface="태 나무" pitchFamily="18" charset="-127"/>
      <p:regular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438" autoAdjust="0"/>
  </p:normalViewPr>
  <p:slideViewPr>
    <p:cSldViewPr>
      <p:cViewPr>
        <p:scale>
          <a:sx n="104" d="100"/>
          <a:sy n="104" d="100"/>
        </p:scale>
        <p:origin x="-10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E7DB9-687A-4D61-B8DD-D1F19F4D1C7E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23023-6F5A-4FB9-8B2D-C1123A404E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327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세계각지에서 온 구호자금을 통해 무료로 공급되는 약품의 일종</a:t>
            </a:r>
            <a:endParaRPr lang="en-US" altLang="ko-KR" dirty="0" smtClean="0"/>
          </a:p>
          <a:p>
            <a:r>
              <a:rPr lang="ko-KR" altLang="en-US" dirty="0" smtClean="0"/>
              <a:t>아프리카 방방곡곡으로 보내져 설사로 고생하는 아프리카 난민들에게 나누어 줄 설사약</a:t>
            </a:r>
            <a:r>
              <a:rPr lang="en-US" altLang="ko-KR" dirty="0" smtClean="0"/>
              <a:t>, 900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err="1" smtClean="0"/>
              <a:t>구글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전기차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85265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7833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78330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이웃을 배려하고 나누며 살자는 윤리적 기초 인성의 수준을 넘어 비판적이면서도 합리성을 중시하는 과학적 태도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자연으로부터 배우는 정직성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자연의 진실을 추구하는 과학자의 성실성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동료를 배려하고 후진을 양성하는 과학자의 협동정신 등 과학을 통해서 배울 수 있는 수준 높은 인성을 의미한다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교육과학기술부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,2009)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창의∙인성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 교육과 인성 교육의 각자의 독자적인 기능과 역할을 강조하면서 두 요소의 유기적인 결합으로 올바른 인성을 가진 창의적인 인재를 양성하는 창의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교육을 제시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문용린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,2010)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5300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세계각지에서 온 구호자금을 통해 무료로 공급되는 약품의 일종</a:t>
            </a:r>
            <a:endParaRPr lang="en-US" altLang="ko-KR" dirty="0" smtClean="0"/>
          </a:p>
          <a:p>
            <a:r>
              <a:rPr lang="ko-KR" altLang="en-US" dirty="0" smtClean="0"/>
              <a:t>아프리카 방방곡곡으로 보내져 설사로 고생하는 아프리카 난민들에게 나누어 줄 설사약</a:t>
            </a:r>
            <a:r>
              <a:rPr lang="en-US" altLang="ko-KR" dirty="0" smtClean="0"/>
              <a:t>, 900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err="1" smtClean="0"/>
              <a:t>구글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전기차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8526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여성이나 아이들이 쉽게 물을 운반할 수 있고 </a:t>
            </a:r>
          </a:p>
          <a:p>
            <a:r>
              <a:rPr lang="ko-KR" altLang="en-US" dirty="0" smtClean="0">
                <a:effectLst/>
              </a:rPr>
              <a:t>고장이 나지 않아 물 부족국가에서 사용이 용이하도록 했습니다</a:t>
            </a:r>
            <a:r>
              <a:rPr lang="en-US" altLang="ko-KR" dirty="0" smtClean="0">
                <a:effectLst/>
              </a:rPr>
              <a:t>.</a:t>
            </a:r>
          </a:p>
          <a:p>
            <a:r>
              <a:rPr lang="ko-KR" altLang="en-US" dirty="0" smtClean="0">
                <a:effectLst/>
              </a:rPr>
              <a:t>최대 </a:t>
            </a:r>
            <a:r>
              <a:rPr lang="en-US" altLang="ko-KR" dirty="0" smtClean="0">
                <a:effectLst/>
              </a:rPr>
              <a:t>50</a:t>
            </a:r>
            <a:r>
              <a:rPr lang="ko-KR" altLang="en-US" dirty="0" smtClean="0">
                <a:effectLst/>
              </a:rPr>
              <a:t>리터까지 채울 수 있다니 물이 부족한 국가에서는  무척 유용한 제품입니다</a:t>
            </a:r>
            <a:r>
              <a:rPr lang="en-US" altLang="ko-KR" dirty="0" smtClean="0">
                <a:effectLst/>
              </a:rPr>
              <a:t>.</a:t>
            </a:r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4947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페루 </a:t>
            </a:r>
            <a:r>
              <a:rPr lang="ko-KR" altLang="en-US" dirty="0" err="1" smtClean="0">
                <a:effectLst/>
              </a:rPr>
              <a:t>리마</a:t>
            </a:r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매일 식수를 </a:t>
            </a:r>
            <a:r>
              <a:rPr lang="en-US" altLang="ko-KR" dirty="0" smtClean="0">
                <a:effectLst/>
              </a:rPr>
              <a:t>96</a:t>
            </a:r>
            <a:r>
              <a:rPr lang="ko-KR" altLang="en-US" dirty="0" smtClean="0">
                <a:effectLst/>
              </a:rPr>
              <a:t>리터나 만들어내고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이렇게 만들어진 식수는 지역 주민들이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무료</a:t>
            </a:r>
            <a:r>
              <a:rPr lang="ko-KR" altLang="en-US" dirty="0" smtClean="0">
                <a:effectLst/>
              </a:rPr>
              <a:t>로 마시거나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물통</a:t>
            </a:r>
            <a:r>
              <a:rPr lang="ko-KR" altLang="en-US" dirty="0" smtClean="0">
                <a:effectLst/>
              </a:rPr>
              <a:t>에 담아갈 수 있도록 제공되고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비가 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오지</a:t>
            </a:r>
            <a:r>
              <a:rPr lang="ko-KR" altLang="en-US" dirty="0" smtClean="0">
                <a:effectLst/>
              </a:rPr>
              <a:t> 않아서 식수가 항상 부족한 지역 주민들에게는 최고의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오아시스</a:t>
            </a:r>
            <a:r>
              <a:rPr lang="ko-KR" altLang="en-US" dirty="0" smtClean="0">
                <a:effectLst/>
              </a:rPr>
              <a:t>가 아닐 수 없다</a:t>
            </a:r>
            <a:r>
              <a:rPr lang="en-US" altLang="ko-KR" dirty="0" smtClean="0">
                <a:effectLst/>
              </a:rPr>
              <a:t>. </a:t>
            </a:r>
            <a:br>
              <a:rPr lang="en-US" altLang="ko-KR" dirty="0" smtClean="0">
                <a:effectLst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4426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페루 </a:t>
            </a:r>
            <a:r>
              <a:rPr lang="ko-KR" altLang="en-US" dirty="0" err="1" smtClean="0">
                <a:effectLst/>
              </a:rPr>
              <a:t>리마</a:t>
            </a:r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매일 식수를 </a:t>
            </a:r>
            <a:r>
              <a:rPr lang="en-US" altLang="ko-KR" dirty="0" smtClean="0">
                <a:effectLst/>
              </a:rPr>
              <a:t>96</a:t>
            </a:r>
            <a:r>
              <a:rPr lang="ko-KR" altLang="en-US" dirty="0" smtClean="0">
                <a:effectLst/>
              </a:rPr>
              <a:t>리터나 만들어내고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이렇게 만들어진 식수는 지역 주민들이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무료</a:t>
            </a:r>
            <a:r>
              <a:rPr lang="ko-KR" altLang="en-US" dirty="0" smtClean="0">
                <a:effectLst/>
              </a:rPr>
              <a:t>로 마시거나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물통</a:t>
            </a:r>
            <a:r>
              <a:rPr lang="ko-KR" altLang="en-US" dirty="0" smtClean="0">
                <a:effectLst/>
              </a:rPr>
              <a:t>에 담아갈 수 있도록 제공되고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비가 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오지</a:t>
            </a:r>
            <a:r>
              <a:rPr lang="ko-KR" altLang="en-US" dirty="0" smtClean="0">
                <a:effectLst/>
              </a:rPr>
              <a:t> 않아서 식수가 항상 부족한 지역 주민들에게는 최고의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오아시스</a:t>
            </a:r>
            <a:r>
              <a:rPr lang="ko-KR" altLang="en-US" dirty="0" smtClean="0">
                <a:effectLst/>
              </a:rPr>
              <a:t>가 아닐 수 없다</a:t>
            </a:r>
            <a:r>
              <a:rPr lang="en-US" altLang="ko-KR" dirty="0" smtClean="0">
                <a:effectLst/>
              </a:rPr>
              <a:t>. </a:t>
            </a:r>
            <a:br>
              <a:rPr lang="en-US" altLang="ko-KR" dirty="0" smtClean="0">
                <a:effectLst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4426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페루 </a:t>
            </a:r>
            <a:r>
              <a:rPr lang="ko-KR" altLang="en-US" dirty="0" err="1" smtClean="0">
                <a:effectLst/>
              </a:rPr>
              <a:t>리마</a:t>
            </a:r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매일 식수를 </a:t>
            </a:r>
            <a:r>
              <a:rPr lang="en-US" altLang="ko-KR" dirty="0" smtClean="0">
                <a:effectLst/>
              </a:rPr>
              <a:t>96</a:t>
            </a:r>
            <a:r>
              <a:rPr lang="ko-KR" altLang="en-US" dirty="0" smtClean="0">
                <a:effectLst/>
              </a:rPr>
              <a:t>리터나 만들어내고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이렇게 만들어진 식수는 지역 주민들이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무료</a:t>
            </a:r>
            <a:r>
              <a:rPr lang="ko-KR" altLang="en-US" dirty="0" smtClean="0">
                <a:effectLst/>
              </a:rPr>
              <a:t>로 마시거나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물통</a:t>
            </a:r>
            <a:r>
              <a:rPr lang="ko-KR" altLang="en-US" dirty="0" smtClean="0">
                <a:effectLst/>
              </a:rPr>
              <a:t>에 담아갈 수 있도록 제공되고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비가 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오지</a:t>
            </a:r>
            <a:r>
              <a:rPr lang="ko-KR" altLang="en-US" dirty="0" smtClean="0">
                <a:effectLst/>
              </a:rPr>
              <a:t> 않아서 식수가 항상 부족한 지역 주민들에게는 최고의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오아시스</a:t>
            </a:r>
            <a:r>
              <a:rPr lang="ko-KR" altLang="en-US" dirty="0" smtClean="0">
                <a:effectLst/>
              </a:rPr>
              <a:t>가 아닐 수 없다</a:t>
            </a:r>
            <a:r>
              <a:rPr lang="en-US" altLang="ko-KR" dirty="0" smtClean="0">
                <a:effectLst/>
              </a:rPr>
              <a:t>. </a:t>
            </a:r>
            <a:br>
              <a:rPr lang="en-US" altLang="ko-KR" dirty="0" smtClean="0">
                <a:effectLst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4426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78330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78330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7833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2680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6090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1714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8509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1884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2998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2654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2838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2584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1356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3782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4348-8442-4DEC-9E65-3D3E17C62638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945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hamstory.tistory.com/35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880" y="269776"/>
            <a:ext cx="8229600" cy="1143000"/>
          </a:xfrm>
        </p:spPr>
        <p:txBody>
          <a:bodyPr/>
          <a:lstStyle/>
          <a:p>
            <a:pPr algn="r"/>
            <a:r>
              <a:rPr lang="ko-KR" altLang="en-US" dirty="0" smtClean="0">
                <a:solidFill>
                  <a:srgbClr val="FFFF00"/>
                </a:solidFill>
              </a:rPr>
              <a:t>김용택의</a:t>
            </a:r>
            <a:r>
              <a:rPr lang="en-US" altLang="ko-KR" dirty="0" smtClean="0">
                <a:solidFill>
                  <a:srgbClr val="FFFF00"/>
                </a:solidFill>
              </a:rPr>
              <a:t> </a:t>
            </a:r>
            <a:r>
              <a:rPr lang="ko-KR" altLang="en-US" dirty="0" smtClean="0">
                <a:solidFill>
                  <a:srgbClr val="FFFF00"/>
                </a:solidFill>
              </a:rPr>
              <a:t>참교육 이야기</a:t>
            </a:r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5" name="내용 개체 틀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4170" y="1988840"/>
            <a:ext cx="3041972" cy="4760711"/>
          </a:xfrm>
        </p:spPr>
      </p:pic>
      <p:pic>
        <p:nvPicPr>
          <p:cNvPr id="1026" name="Picture 2" descr="Share on Facebook"/>
          <p:cNvPicPr>
            <a:picLocks noChangeAspect="1" noChangeArrowheads="1"/>
          </p:cNvPicPr>
          <p:nvPr/>
        </p:nvPicPr>
        <p:blipFill>
          <a:blip r:embed="rId3" cstate="print"/>
          <a:srcRect r="1393" b="1178"/>
          <a:stretch>
            <a:fillRect/>
          </a:stretch>
        </p:blipFill>
        <p:spPr bwMode="auto">
          <a:xfrm>
            <a:off x="179512" y="620688"/>
            <a:ext cx="2304256" cy="2560284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79512" y="3717032"/>
            <a:ext cx="5076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책에 대한 한 줄의 서평</a:t>
            </a:r>
            <a:r>
              <a:rPr lang="en-US" altLang="ko-KR" dirty="0" smtClean="0">
                <a:solidFill>
                  <a:srgbClr val="FFFF00"/>
                </a:solidFill>
              </a:rPr>
              <a:t/>
            </a:r>
            <a:br>
              <a:rPr lang="en-US" altLang="ko-KR" dirty="0" smtClean="0">
                <a:solidFill>
                  <a:srgbClr val="FFFF00"/>
                </a:solidFill>
              </a:rPr>
            </a:b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en-US" altLang="ko-KR" sz="3200" dirty="0" smtClean="0">
                <a:solidFill>
                  <a:srgbClr val="FFFF00"/>
                </a:solidFill>
              </a:rPr>
              <a:t>‘</a:t>
            </a:r>
            <a:r>
              <a:rPr lang="ko-KR" altLang="en-US" sz="3200" dirty="0" smtClean="0">
                <a:solidFill>
                  <a:srgbClr val="FFFF00"/>
                </a:solidFill>
              </a:rPr>
              <a:t>한 사람의 교사가 </a:t>
            </a:r>
            <a:r>
              <a:rPr lang="en-US" altLang="ko-KR" sz="3200" dirty="0" smtClean="0">
                <a:solidFill>
                  <a:srgbClr val="FFFF00"/>
                </a:solidFill>
              </a:rPr>
              <a:t/>
            </a:r>
            <a:br>
              <a:rPr lang="en-US" altLang="ko-KR" sz="3200" dirty="0" smtClean="0">
                <a:solidFill>
                  <a:srgbClr val="FFFF00"/>
                </a:solidFill>
              </a:rPr>
            </a:br>
            <a:r>
              <a:rPr lang="ko-KR" altLang="en-US" sz="3200" dirty="0" smtClean="0">
                <a:solidFill>
                  <a:srgbClr val="FFFF00"/>
                </a:solidFill>
              </a:rPr>
              <a:t>세상을 바꿀 수도 있다</a:t>
            </a:r>
            <a:r>
              <a:rPr lang="en-US" altLang="ko-KR" sz="3200" dirty="0" smtClean="0">
                <a:solidFill>
                  <a:srgbClr val="FFFF00"/>
                </a:solidFill>
              </a:rPr>
              <a:t>’</a:t>
            </a:r>
            <a:endParaRPr lang="ko-KR" altLang="en-US" sz="3200" dirty="0"/>
          </a:p>
        </p:txBody>
      </p:sp>
      <p:sp>
        <p:nvSpPr>
          <p:cNvPr id="7" name="직사각형 6"/>
          <p:cNvSpPr/>
          <p:nvPr/>
        </p:nvSpPr>
        <p:spPr>
          <a:xfrm>
            <a:off x="3059832" y="1268760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2011, 2012, 2013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티스토리</a:t>
            </a:r>
            <a:r>
              <a:rPr lang="ko-KR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</a:rPr>
              <a:t>Best Blogger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6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이데올로기</a:t>
            </a:r>
            <a:r>
              <a:rPr lang="en-US" altLang="ko-KR" sz="66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(</a:t>
            </a:r>
            <a:r>
              <a:rPr lang="en-US" altLang="ko-KR" sz="6600" dirty="0" err="1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Ideologie</a:t>
            </a:r>
            <a:r>
              <a:rPr lang="en-US" altLang="ko-KR" sz="66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)</a:t>
            </a:r>
            <a:r>
              <a:rPr lang="ko-KR" altLang="en-US" sz="66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가 된 역사</a:t>
            </a:r>
            <a:r>
              <a:rPr lang="en-US" altLang="ko-KR" sz="6600" dirty="0" smtClean="0">
                <a:latin typeface="나눔손글씨 펜" charset="-127"/>
                <a:ea typeface="나눔손글씨 펜" charset="-127"/>
              </a:rPr>
              <a:t> </a:t>
            </a:r>
            <a:endParaRPr lang="ko-KR" altLang="en-US" sz="65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2104256"/>
            <a:ext cx="8064896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뜻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행동 따위를 이끄는 관념이나 신념의 체계 </a:t>
            </a: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ko-KR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인간의 의식이 그들의 존재를 규정하는 것이 아니라 </a:t>
            </a:r>
            <a:r>
              <a:rPr lang="en-US" altLang="ko-K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ko-K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ko-KR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인간의 사회적 존재가 그들의 의식을 규정한다</a:t>
            </a:r>
            <a:r>
              <a:rPr lang="en-US" altLang="ko-K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ko-K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ko-K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ko-KR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마르크스</a:t>
            </a:r>
          </a:p>
          <a:p>
            <a:pPr marL="0" indent="0">
              <a:buNone/>
            </a:pPr>
            <a:endParaRPr lang="en-US" altLang="ko-KR" sz="2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역사가 이데올로기가 되면</a:t>
            </a:r>
            <a:r>
              <a:rPr lang="en-US" altLang="ko-K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 </a:t>
            </a:r>
            <a:r>
              <a:rPr lang="ko-KR" alt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반공교육</a:t>
            </a:r>
            <a:r>
              <a:rPr lang="en-US" altLang="ko-K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유신교육</a:t>
            </a:r>
            <a:endParaRPr lang="ko-KR" altLang="en-US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649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600" dirty="0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종교의 이데올로기</a:t>
            </a:r>
            <a:r>
              <a:rPr lang="en-US" altLang="ko-KR" sz="6600" dirty="0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(</a:t>
            </a:r>
            <a:r>
              <a:rPr lang="en-US" altLang="ko-KR" sz="6600" dirty="0" err="1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Ideologie</a:t>
            </a:r>
            <a:r>
              <a:rPr lang="en-US" altLang="ko-KR" sz="6600" dirty="0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)</a:t>
            </a:r>
            <a:r>
              <a:rPr lang="ko-KR" altLang="en-US" sz="6600" dirty="0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화</a:t>
            </a:r>
            <a:r>
              <a:rPr lang="en-US" altLang="ko-KR" sz="6600" dirty="0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 </a:t>
            </a:r>
            <a:endParaRPr lang="ko-KR" altLang="en-US" sz="65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59632" y="1888232"/>
            <a:ext cx="7056784" cy="36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목불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ko-KR" alt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철불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동불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금동불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금불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제정일치시대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정교분리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buNone/>
            </a:pP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고려시대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ko-KR" alt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승과제도</a:t>
            </a: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종교인 과세문제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899592" y="2060848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899592" y="306896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99592" y="5157192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899592" y="414908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649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66936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5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국사교과서 국정화 무엇이 문제</a:t>
            </a:r>
            <a:r>
              <a:rPr lang="en-US" altLang="ko-KR" sz="65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?</a:t>
            </a:r>
            <a:endParaRPr lang="ko-KR" altLang="en-US" sz="65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2564904"/>
            <a:ext cx="8136904" cy="2736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ko-KR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대한민국헌법 제 </a:t>
            </a:r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ko-KR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</a:t>
            </a:r>
            <a:endParaRPr lang="en-US" altLang="ko-KR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ko-KR" altLang="en-US" sz="3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ko-KR" altLang="en-US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 교육의 자주성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전문성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정치적 중립성 및 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ko-KR" altLang="en-US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대학의 자율성은 법률이 정하는 바에 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ko-KR" altLang="en-US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의하여 보장된다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983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교과서 이대로 좋은가</a:t>
            </a:r>
            <a:r>
              <a:rPr lang="en-US" altLang="ko-KR" sz="65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?</a:t>
            </a:r>
            <a:endParaRPr lang="ko-KR" altLang="en-US" sz="65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47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시대구분</a:t>
            </a: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고대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중세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근대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현대</a:t>
            </a: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고대 노예제 사회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중세사회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봉건제사회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자본제 사회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공산주의 사회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고대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중세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근대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현대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 </a:t>
            </a: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사건중심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원인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경과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결과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암기하는 교육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97768" y="198486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79512" y="486916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79512" y="429309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역사교육 이대로 좋은가</a:t>
            </a:r>
            <a:r>
              <a:rPr lang="en-US" altLang="ko-KR" sz="65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?</a:t>
            </a:r>
            <a:endParaRPr lang="ko-KR" altLang="en-US" sz="65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1700808"/>
            <a:ext cx="8136904" cy="432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역사란 나는 찾는 교육</a:t>
            </a: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부끄러운 역사는 감추는가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 </a:t>
            </a:r>
          </a:p>
          <a:p>
            <a:pPr marL="0" indent="0">
              <a:buNone/>
            </a:pP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가난한 집의 </a:t>
            </a:r>
            <a:r>
              <a:rPr lang="ko-KR" alt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새끼양을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뺏아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 손님을 대접하는 자여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!</a:t>
            </a: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당신이 바로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그사람입니다</a:t>
            </a:r>
            <a:endParaRPr lang="ko-KR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467543" y="1916832"/>
            <a:ext cx="248897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467544" y="3140968"/>
            <a:ext cx="248897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467543" y="4221088"/>
            <a:ext cx="248897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4671" y="5373216"/>
            <a:ext cx="248897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983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나는 누구인가</a:t>
            </a:r>
            <a:endParaRPr lang="ko-KR" altLang="en-US" sz="65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64096" y="1728192"/>
            <a:ext cx="8172400" cy="47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나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우리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가족의 역사</a:t>
            </a: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지역사회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고장의 역사</a:t>
            </a: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서경천도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를 주제로 토론</a:t>
            </a:r>
          </a:p>
          <a:p>
            <a:pPr marL="0" indent="0">
              <a:buNone/>
            </a:pP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삼국통일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’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을 주제로 토론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왜 안되지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57808" y="198486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557808" y="3140968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5445224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39552" y="429309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교육의 중립성이 가능한가</a:t>
            </a:r>
            <a:r>
              <a:rPr lang="en-US" altLang="ko-KR" sz="65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?</a:t>
            </a:r>
            <a:endParaRPr lang="ko-KR" altLang="en-US" sz="65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2708920"/>
            <a:ext cx="7848872" cy="3312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대한민국헌법 제 </a:t>
            </a: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31</a:t>
            </a: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조 </a:t>
            </a:r>
            <a:endParaRPr lang="en-US" altLang="ko-K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ko-KR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④ 교육의 자주성</a:t>
            </a:r>
            <a:r>
              <a:rPr lang="en-US" altLang="ko-K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·</a:t>
            </a:r>
            <a:r>
              <a:rPr lang="ko-KR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전문성</a:t>
            </a:r>
            <a:r>
              <a:rPr lang="en-US" altLang="ko-K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·</a:t>
            </a:r>
            <a:r>
              <a:rPr lang="ko-KR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정치적 중립성 및 </a:t>
            </a:r>
            <a:r>
              <a:rPr lang="en-US" altLang="ko-K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ko-K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ko-K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ko-KR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대학의 자율성은 법률이 정하는 바에 </a:t>
            </a:r>
            <a:r>
              <a:rPr lang="en-US" altLang="ko-K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ko-K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ko-K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ko-KR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의하여 보장된다</a:t>
            </a:r>
            <a:r>
              <a:rPr lang="en-US" altLang="ko-K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ko-KR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983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이데올로기와 종교</a:t>
            </a:r>
            <a:endParaRPr lang="ko-KR" altLang="en-US" sz="65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64096" y="1728192"/>
            <a:ext cx="8172400" cy="47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이데올로기가 된 종교</a:t>
            </a:r>
            <a:endParaRPr lang="en-US" altLang="ko-KR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불상에 숨겨진 진실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   -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목불 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– </a:t>
            </a:r>
            <a:r>
              <a:rPr lang="ko-KR" altLang="en-US" dirty="0" err="1" smtClean="0">
                <a:solidFill>
                  <a:schemeClr val="bg1"/>
                </a:solidFill>
                <a:latin typeface="+mj-ea"/>
                <a:ea typeface="+mj-ea"/>
              </a:rPr>
              <a:t>철불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–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동불 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–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금동불 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금불</a:t>
            </a:r>
            <a:endParaRPr lang="en-US" altLang="ko-KR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rgbClr val="00B0F0"/>
                </a:solidFill>
                <a:latin typeface="+mj-ea"/>
                <a:ea typeface="+mj-ea"/>
              </a:rPr>
              <a:t>자본주의와 종교는 공존할 수 있는가</a:t>
            </a:r>
            <a:r>
              <a:rPr lang="en-US" altLang="ko-KR" dirty="0" smtClean="0">
                <a:solidFill>
                  <a:srgbClr val="00B0F0"/>
                </a:solidFill>
                <a:latin typeface="+mj-ea"/>
                <a:ea typeface="+mj-ea"/>
              </a:rPr>
              <a:t>?</a:t>
            </a:r>
            <a:endParaRPr lang="ko-KR" altLang="en-US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기독교 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공유사상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자본주의 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사유사상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57808" y="198486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557808" y="249289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11560" y="414908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11560" y="357301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11560" y="4725144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변증법적 유물론</a:t>
            </a:r>
            <a:endParaRPr lang="ko-KR" altLang="en-US" sz="65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700808"/>
            <a:ext cx="8424936" cy="4320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변화와 연관의 법칙</a:t>
            </a: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양질전화의 법칙</a:t>
            </a: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대립물의 통일과 투쟁의 법칙</a:t>
            </a:r>
            <a:endParaRPr lang="en-US" altLang="ko-KR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부정의 부정의 법칙</a:t>
            </a:r>
            <a:endParaRPr lang="en-US" altLang="ko-KR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범주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원인과 결과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본질과 현상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내용과 형식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b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필연성과 우연성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일반적인 것과 개별적인 것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가능성과 현실성</a:t>
            </a:r>
            <a:endParaRPr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04108" y="1916832"/>
            <a:ext cx="253593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04109" y="2492896"/>
            <a:ext cx="253593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04109" y="3645024"/>
            <a:ext cx="253593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04109" y="4293096"/>
            <a:ext cx="263435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04109" y="3068960"/>
            <a:ext cx="253593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983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철학이란무엇인가</a:t>
            </a:r>
            <a:endParaRPr lang="ko-KR" altLang="en-US" sz="5400" dirty="0">
              <a:solidFill>
                <a:srgbClr val="FFFF00"/>
              </a:solidFill>
              <a:latin typeface="나눔손글씨 펜" charset="-127"/>
              <a:ea typeface="나눔손글씨 펜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376264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물질과 의식의 관계에서 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어느 것이 일차적이고 어느 것이 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차적인가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인간이 물질세계를 인식할 수 있는가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,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 없는가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o-KR" altLang="en-US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/>
            </a:r>
            <a:b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</a:br>
            <a: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/>
            </a:r>
            <a:b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</a:br>
            <a:r>
              <a:rPr lang="ko-KR" altLang="en-US" sz="9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역사공부 왜 하지</a:t>
            </a:r>
            <a:r>
              <a:rPr lang="en-US" altLang="ko-KR" sz="9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?</a:t>
            </a:r>
            <a: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/>
            </a:r>
            <a:b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</a:br>
            <a: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/>
            </a:r>
            <a:b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</a:br>
            <a:r>
              <a:rPr lang="ko-KR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한남대학교 역사교육학과 강의안</a:t>
            </a:r>
            <a:r>
              <a:rPr lang="ko-KR" altLang="en-US" sz="7200" dirty="0" smtClean="0">
                <a:solidFill>
                  <a:schemeClr val="bg1"/>
                </a:solidFill>
              </a:rPr>
              <a:t/>
            </a:r>
            <a:br>
              <a:rPr lang="ko-KR" altLang="en-US" sz="7200" dirty="0" smtClean="0">
                <a:solidFill>
                  <a:schemeClr val="bg1"/>
                </a:solidFill>
              </a:rPr>
            </a:br>
            <a:endParaRPr lang="ko-KR" altLang="en-US" sz="7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008112"/>
          </a:xfrm>
        </p:spPr>
        <p:txBody>
          <a:bodyPr>
            <a:normAutofit/>
          </a:bodyPr>
          <a:lstStyle/>
          <a:p>
            <a:endParaRPr lang="en-US" altLang="ko-KR" sz="2800" b="1" dirty="0" smtClean="0"/>
          </a:p>
          <a:p>
            <a:endParaRPr lang="ko-KR" altLang="en-US" sz="4700" dirty="0">
              <a:solidFill>
                <a:srgbClr val="92D050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endParaRPr lang="ko-KR" altLang="en-US" sz="4700" dirty="0">
              <a:solidFill>
                <a:srgbClr val="92D050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6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철학이란무엇인가</a:t>
            </a:r>
            <a:endParaRPr lang="ko-KR" altLang="en-US" sz="5400" dirty="0">
              <a:solidFill>
                <a:srgbClr val="FFFF00"/>
              </a:solidFill>
              <a:latin typeface="나눔손글씨 펜" charset="-127"/>
              <a:ea typeface="나눔손글씨 펜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176464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+mj-ea"/>
                <a:ea typeface="+mj-ea"/>
              </a:rPr>
              <a:t>관념철학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정신이 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차적이고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, 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물질이 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차적</a:t>
            </a:r>
            <a:endParaRPr lang="en-US" altLang="ko-KR" sz="28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실용철학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(Pragmatism),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 실존철학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,</a:t>
            </a:r>
          </a:p>
          <a:p>
            <a:pPr>
              <a:buNone/>
            </a:pP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분석철학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800" dirty="0" err="1" smtClean="0">
                <a:solidFill>
                  <a:schemeClr val="bg1"/>
                </a:solidFill>
                <a:latin typeface="+mj-ea"/>
                <a:ea typeface="+mj-ea"/>
              </a:rPr>
              <a:t>신실증철학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), 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신학철학</a:t>
            </a:r>
            <a:endParaRPr lang="en-US" altLang="ko-KR" sz="28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ko-KR" altLang="en-US" sz="2800" dirty="0" smtClean="0">
                <a:solidFill>
                  <a:srgbClr val="FFFF00"/>
                </a:solidFill>
                <a:latin typeface="+mj-ea"/>
                <a:ea typeface="+mj-ea"/>
              </a:rPr>
              <a:t>유물철학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물질이 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차적이고 정신이 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차적</a:t>
            </a:r>
            <a:endParaRPr lang="en-US" altLang="ko-KR" sz="28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(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현상과 본질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부분과 전체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형식과 내용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,</a:t>
            </a:r>
          </a:p>
          <a:p>
            <a:pPr>
              <a:buNone/>
            </a:pP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원인과 결과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우연과 필연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) </a:t>
            </a:r>
            <a:endParaRPr lang="ko-KR" altLang="en-US" sz="3600" dirty="0">
              <a:solidFill>
                <a:schemeClr val="bg1"/>
              </a:solidFill>
              <a:latin typeface="나눔손글씨 펜" charset="-127"/>
              <a:ea typeface="나눔손글씨 펜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학교는 왜 철학을 가르치지 않는가</a:t>
            </a:r>
            <a:r>
              <a:rPr lang="en-US" altLang="ko-KR" sz="60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?</a:t>
            </a:r>
            <a:endParaRPr lang="ko-KR" altLang="en-US" sz="60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71600" y="2348881"/>
            <a:ext cx="7920880" cy="2664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학교교육의 목표 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정직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근면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성실</a:t>
            </a: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자본의 논리가 교과서 속에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… </a:t>
            </a: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일제 강점기 시대</a:t>
            </a:r>
            <a:endParaRPr lang="en-US" altLang="ko-KR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독재정권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유신정권 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이데올로기로 기능</a:t>
            </a:r>
            <a:endParaRPr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39552" y="2564905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539552" y="3140969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717033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39552" y="4293097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983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학교가 추구하는 가치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608" y="1916832"/>
            <a:ext cx="7776864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교육은 </a:t>
            </a: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상품이 아닌 공공재다</a:t>
            </a: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이기적인 인간 </a:t>
            </a: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– </a:t>
            </a: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사회적인 인간 길러야</a:t>
            </a: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경쟁이 아닌 더불어 사는 가치관</a:t>
            </a: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교실문화 바뀌어야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한다</a:t>
            </a:r>
            <a:endParaRPr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611560" y="213285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11560" y="270892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11560" y="3284984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11560" y="3861048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265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611560" y="2168861"/>
            <a:ext cx="777686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b="1" dirty="0" smtClean="0">
              <a:ln>
                <a:solidFill>
                  <a:srgbClr val="F6DD46">
                    <a:alpha val="20000"/>
                  </a:srgbClr>
                </a:solidFill>
              </a:ln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5400" b="1" dirty="0" smtClean="0">
                <a:ln>
                  <a:solidFill>
                    <a:srgbClr val="F6DD46">
                      <a:alpha val="20000"/>
                    </a:srgb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태 나무" pitchFamily="18" charset="-127"/>
              </a:rPr>
              <a:t>감사합니다</a:t>
            </a:r>
            <a:r>
              <a:rPr lang="en-US" altLang="ko-KR" sz="5400" b="1" dirty="0" smtClean="0">
                <a:ln>
                  <a:solidFill>
                    <a:srgbClr val="F6DD46">
                      <a:alpha val="20000"/>
                    </a:srgb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태 나무" pitchFamily="18" charset="-127"/>
              </a:rPr>
              <a:t>.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b="1" dirty="0">
              <a:ln>
                <a:solidFill>
                  <a:srgbClr val="F6DD46">
                    <a:alpha val="20000"/>
                  </a:srgbClr>
                </a:solidFill>
              </a:ln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각 삼각형 2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각 삼각형 3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752483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김일성 주체사상을 우리 아이들이 배우고 있습니다</a:t>
            </a:r>
            <a:endParaRPr lang="ko-KR" altLang="en-US" dirty="0"/>
          </a:p>
        </p:txBody>
      </p:sp>
      <p:pic>
        <p:nvPicPr>
          <p:cNvPr id="4" name="내용 개체 틀 3" descr="hyeonsum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38" y="1916832"/>
            <a:ext cx="9144738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en-US" altLang="ko-KR" sz="5400" b="1" dirty="0" smtClean="0">
                <a:solidFill>
                  <a:srgbClr val="FF0000"/>
                </a:solidFill>
              </a:rPr>
              <a:t/>
            </a:r>
            <a:br>
              <a:rPr lang="en-US" altLang="ko-KR" sz="5400" b="1" dirty="0" smtClean="0">
                <a:solidFill>
                  <a:srgbClr val="FF0000"/>
                </a:solidFill>
              </a:rPr>
            </a:br>
            <a:r>
              <a:rPr lang="en-US" altLang="ko-KR" sz="5400" b="1" dirty="0" smtClean="0">
                <a:solidFill>
                  <a:srgbClr val="FF0000"/>
                </a:solidFill>
              </a:rPr>
              <a:t/>
            </a:r>
            <a:br>
              <a:rPr lang="en-US" altLang="ko-KR" sz="5400" b="1" dirty="0" smtClean="0">
                <a:solidFill>
                  <a:srgbClr val="FF0000"/>
                </a:solidFill>
              </a:rPr>
            </a:br>
            <a:r>
              <a:rPr lang="en-US" altLang="ko-KR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8.15</a:t>
            </a:r>
            <a:r>
              <a:rPr lang="ko-KR" altLang="en-US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가 건국절인가</a:t>
            </a:r>
            <a:r>
              <a:rPr lang="en-US" altLang="ko-KR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?</a:t>
            </a:r>
            <a:r>
              <a:rPr lang="en-US" altLang="ko-KR" sz="5400" b="1" dirty="0" smtClean="0">
                <a:solidFill>
                  <a:srgbClr val="FF0000"/>
                </a:solidFill>
              </a:rPr>
              <a:t/>
            </a:r>
            <a:br>
              <a:rPr lang="en-US" altLang="ko-KR" sz="5400" b="1" dirty="0" smtClean="0">
                <a:solidFill>
                  <a:srgbClr val="FF0000"/>
                </a:solidFill>
              </a:rPr>
            </a:br>
            <a:r>
              <a:rPr lang="en-US" altLang="ko-KR" sz="5400" b="1" dirty="0" smtClean="0">
                <a:solidFill>
                  <a:srgbClr val="FF0000"/>
                </a:solidFill>
              </a:rPr>
              <a:t/>
            </a:r>
            <a:br>
              <a:rPr lang="en-US" altLang="ko-KR" sz="5400" b="1" dirty="0" smtClean="0">
                <a:solidFill>
                  <a:srgbClr val="FF0000"/>
                </a:solidFill>
              </a:rPr>
            </a:br>
            <a:r>
              <a:rPr lang="ko-KR" altLang="en-US" sz="6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이승만이 영웅이면 </a:t>
            </a:r>
            <a:r>
              <a:rPr lang="en-US" altLang="ko-KR" sz="6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4. 19</a:t>
            </a:r>
            <a:r>
              <a:rPr lang="ko-KR" altLang="en-US" sz="6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는 뭔가</a:t>
            </a:r>
            <a:r>
              <a:rPr lang="en-US" altLang="ko-KR" sz="6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?</a:t>
            </a:r>
            <a:r>
              <a:rPr lang="ko-KR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/>
            </a:r>
            <a:br>
              <a:rPr lang="en-US" altLang="ko-KR" sz="4000" b="1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</a:br>
            <a:r>
              <a:rPr lang="en-US" altLang="ko-KR" sz="4000" b="1" dirty="0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5. 16</a:t>
            </a:r>
            <a:r>
              <a:rPr lang="ko-KR" altLang="en-US" sz="4000" b="1" dirty="0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이 혁명이면  </a:t>
            </a:r>
            <a:r>
              <a:rPr lang="en-US" altLang="ko-KR" sz="4000" b="1" dirty="0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4. 19</a:t>
            </a:r>
            <a:r>
              <a:rPr lang="ko-KR" altLang="en-US" sz="4000" b="1" dirty="0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는 쿠데타인가</a:t>
            </a:r>
            <a:r>
              <a:rPr lang="en-US" altLang="ko-KR" sz="4000" b="1" dirty="0" smtClean="0">
                <a:solidFill>
                  <a:srgbClr val="FFFF00"/>
                </a:solidFill>
                <a:latin typeface="나눔손글씨 펜" charset="-127"/>
                <a:ea typeface="나눔손글씨 펜" charset="-127"/>
              </a:rPr>
              <a:t>? </a:t>
            </a:r>
            <a:r>
              <a:rPr lang="en-US" altLang="ko-KR" sz="4000" b="1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/>
            </a:r>
            <a:br>
              <a:rPr lang="en-US" altLang="ko-KR" sz="4000" b="1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</a:br>
            <a:r>
              <a:rPr lang="en-US" altLang="ko-KR" sz="4000" b="1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/>
            </a:r>
            <a:br>
              <a:rPr lang="en-US" altLang="ko-KR" sz="4000" b="1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</a:b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뉴라이트의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 정체 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친일세력의 정체 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</a:b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일제에 은혜를 입은 세력 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–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새누리당의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charset="-127"/>
                <a:ea typeface="나눔손글씨 펜" charset="-127"/>
              </a:rPr>
              <a:t> 정체 </a:t>
            </a:r>
            <a:r>
              <a:rPr lang="en-US" altLang="ko-KR" sz="5400" b="1" dirty="0" smtClean="0">
                <a:solidFill>
                  <a:schemeClr val="bg1"/>
                </a:solidFill>
              </a:rPr>
              <a:t/>
            </a:r>
            <a:br>
              <a:rPr lang="en-US" altLang="ko-KR" sz="5400" b="1" dirty="0" smtClean="0">
                <a:solidFill>
                  <a:schemeClr val="bg1"/>
                </a:solidFill>
              </a:rPr>
            </a:br>
            <a:r>
              <a:rPr lang="ko-KR" altLang="en-US" sz="5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200" dirty="0" smtClean="0">
                <a:solidFill>
                  <a:schemeClr val="bg1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 </a:t>
            </a:r>
            <a:r>
              <a:rPr lang="en-US" altLang="ko-KR" sz="7200" dirty="0">
                <a:solidFill>
                  <a:srgbClr val="FF00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/>
            </a:r>
            <a:br>
              <a:rPr lang="en-US" altLang="ko-KR" sz="7200" dirty="0">
                <a:solidFill>
                  <a:srgbClr val="FF00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</a:br>
            <a:endParaRPr lang="ko-KR" altLang="en-US" sz="7200" dirty="0">
              <a:solidFill>
                <a:srgbClr val="FF00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5" name="직각 삼각형 4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893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새누리당의</a:t>
            </a:r>
            <a:r>
              <a:rPr lang="ko-KR" alt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정체성</a:t>
            </a:r>
            <a:endParaRPr lang="ko-KR" altLang="en-US" sz="6000" dirty="0">
              <a:solidFill>
                <a:srgbClr val="FFFF00"/>
              </a:solidFill>
            </a:endParaRPr>
          </a:p>
        </p:txBody>
      </p:sp>
      <p:pic>
        <p:nvPicPr>
          <p:cNvPr id="8" name="내용 개체 틀 7" descr="30090019_ha_120128_size_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604448" cy="5475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새누리당의</a:t>
            </a:r>
            <a:r>
              <a:rPr lang="ko-KR" alt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정체성</a:t>
            </a:r>
            <a:endParaRPr lang="ko-KR" altLang="en-US" sz="5400" dirty="0">
              <a:solidFill>
                <a:srgbClr val="FFFF00"/>
              </a:solidFill>
            </a:endParaRPr>
          </a:p>
        </p:txBody>
      </p:sp>
      <p:pic>
        <p:nvPicPr>
          <p:cNvPr id="5" name="내용 개체 틀 4" descr="다운로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4379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en-US" altLang="ko-KR" sz="5400" b="1" dirty="0" smtClean="0">
                <a:solidFill>
                  <a:srgbClr val="FF0000"/>
                </a:solidFill>
              </a:rPr>
              <a:t/>
            </a:r>
            <a:br>
              <a:rPr lang="en-US" altLang="ko-KR" sz="5400" b="1" dirty="0" smtClean="0">
                <a:solidFill>
                  <a:srgbClr val="FF0000"/>
                </a:solidFill>
              </a:rPr>
            </a:br>
            <a:r>
              <a:rPr lang="en-US" altLang="ko-KR" sz="5400" b="1" dirty="0" smtClean="0">
                <a:solidFill>
                  <a:srgbClr val="FF0000"/>
                </a:solidFill>
              </a:rPr>
              <a:t/>
            </a:r>
            <a:br>
              <a:rPr lang="en-US" altLang="ko-KR" sz="5400" b="1" dirty="0" smtClean="0">
                <a:solidFill>
                  <a:srgbClr val="FF0000"/>
                </a:solidFill>
              </a:rPr>
            </a:br>
            <a:r>
              <a:rPr lang="ko-KR" altLang="en-US" sz="7300" dirty="0" smtClean="0">
                <a:solidFill>
                  <a:srgbClr val="FF0000"/>
                </a:solidFill>
                <a:latin typeface="나눔손글씨 펜" charset="-127"/>
                <a:ea typeface="나눔손글씨 펜" charset="-127"/>
              </a:rPr>
              <a:t>교과서에 주체사상</a:t>
            </a:r>
            <a:r>
              <a:rPr lang="en-US" altLang="ko-KR" sz="7300" dirty="0" smtClean="0">
                <a:solidFill>
                  <a:srgbClr val="FF0000"/>
                </a:solidFill>
                <a:latin typeface="나눔손글씨 펜" charset="-127"/>
                <a:ea typeface="나눔손글씨 펜" charset="-127"/>
              </a:rPr>
              <a:t>…?</a:t>
            </a:r>
            <a:r>
              <a:rPr lang="en-US" altLang="ko-KR" sz="7300" b="1" dirty="0" smtClean="0">
                <a:solidFill>
                  <a:srgbClr val="FF0000"/>
                </a:solidFill>
              </a:rPr>
              <a:t/>
            </a:r>
            <a:br>
              <a:rPr lang="en-US" altLang="ko-KR" sz="7300" b="1" dirty="0" smtClean="0">
                <a:solidFill>
                  <a:srgbClr val="FF0000"/>
                </a:solidFill>
              </a:rPr>
            </a:br>
            <a:r>
              <a:rPr lang="en-US" altLang="ko-KR" sz="5400" b="1" dirty="0" smtClean="0">
                <a:solidFill>
                  <a:srgbClr val="FF0000"/>
                </a:solidFill>
              </a:rPr>
              <a:t/>
            </a:r>
            <a:br>
              <a:rPr lang="en-US" altLang="ko-KR" sz="5400" b="1" dirty="0" smtClean="0">
                <a:solidFill>
                  <a:srgbClr val="FF0000"/>
                </a:solidFill>
              </a:rPr>
            </a:b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검인정교과서 검수한 교육부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감독관청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가르친 교사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 보안법 위반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ko-KR" sz="7200" dirty="0">
                <a:solidFill>
                  <a:srgbClr val="FF00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/>
            </a:r>
            <a:br>
              <a:rPr lang="en-US" altLang="ko-KR" sz="7200" dirty="0">
                <a:solidFill>
                  <a:srgbClr val="FF00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</a:br>
            <a:endParaRPr lang="ko-KR" altLang="en-US" sz="7200" dirty="0">
              <a:solidFill>
                <a:srgbClr val="FF00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5" name="직각 삼각형 4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893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7200" b="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역사란 무엇인가</a:t>
            </a:r>
            <a:r>
              <a:rPr lang="en-US" altLang="ko-KR" sz="7200" b="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/>
            </a:r>
            <a:br>
              <a:rPr lang="en-US" altLang="ko-KR" sz="7200" b="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</a:br>
            <a:endParaRPr lang="ko-KR" altLang="en-US" sz="4800" b="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22313" y="4581128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사관</a:t>
            </a:r>
            <a:r>
              <a:rPr lang="en-US" altLang="ko-KR" sz="48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(</a:t>
            </a:r>
            <a:r>
              <a:rPr lang="ko-KR" altLang="en-US" sz="48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史觀</a:t>
            </a:r>
            <a:r>
              <a:rPr lang="en-US" altLang="ko-KR" sz="48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)</a:t>
            </a:r>
            <a:endParaRPr lang="ko-KR" altLang="en-US" sz="4800" dirty="0">
              <a:solidFill>
                <a:schemeClr val="bg1"/>
              </a:solidFill>
              <a:latin typeface="나눔손글씨 펜" charset="-127"/>
              <a:ea typeface="나눔손글씨 펜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1600" y="1196752"/>
            <a:ext cx="74888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n-US" altLang="ko-KR" sz="4300" dirty="0" smtClean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algn="ctr">
              <a:spcBef>
                <a:spcPct val="0"/>
              </a:spcBef>
            </a:pPr>
            <a:endParaRPr lang="en-US" altLang="ko-KR" sz="4300" dirty="0" smtClean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algn="ctr">
              <a:spcBef>
                <a:spcPct val="0"/>
              </a:spcBef>
            </a:pPr>
            <a:r>
              <a:rPr lang="en-US" altLang="ko-KR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1. </a:t>
            </a:r>
            <a:r>
              <a:rPr lang="en-US" altLang="ko-KR" sz="4400" dirty="0" smtClean="0"/>
              <a:t>(</a:t>
            </a:r>
            <a:r>
              <a:rPr lang="ko-KR" altLang="en-US" sz="4400" dirty="0" smtClean="0">
                <a:solidFill>
                  <a:schemeClr val="bg1"/>
                </a:solidFill>
              </a:rPr>
              <a:t>事實</a:t>
            </a:r>
            <a:r>
              <a:rPr lang="ko-KR" altLang="en-US" sz="44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인가</a:t>
            </a:r>
            <a:r>
              <a:rPr lang="en-US" altLang="ko-KR" sz="44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?</a:t>
            </a:r>
            <a:r>
              <a:rPr lang="en-US" altLang="ko-KR" sz="4400" dirty="0" smtClean="0"/>
              <a:t>)</a:t>
            </a:r>
            <a:r>
              <a:rPr lang="en-US" altLang="ko-KR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/  2. </a:t>
            </a:r>
            <a:r>
              <a:rPr lang="ko-KR" altLang="en-US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史實인가</a:t>
            </a:r>
            <a:r>
              <a:rPr lang="en-US" altLang="ko-KR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? </a:t>
            </a:r>
            <a:endParaRPr lang="en-US" altLang="ko-KR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6" name="직각 삼각형 5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각 삼각형 6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395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6600" dirty="0" smtClean="0">
                <a:latin typeface="나눔손글씨 펜" charset="-127"/>
                <a:ea typeface="나눔손글씨 펜" charset="-127"/>
              </a:rPr>
              <a:t/>
            </a:r>
            <a:br>
              <a:rPr lang="ko-KR" altLang="en-US" sz="6600" dirty="0" smtClean="0">
                <a:latin typeface="나눔손글씨 펜" charset="-127"/>
                <a:ea typeface="나눔손글씨 펜" charset="-127"/>
              </a:rPr>
            </a:br>
            <a:r>
              <a:rPr lang="en-US" altLang="ko-KR" sz="6600" dirty="0" smtClean="0">
                <a:latin typeface="나눔손글씨 펜" charset="-127"/>
                <a:ea typeface="나눔손글씨 펜" charset="-127"/>
              </a:rPr>
              <a:t/>
            </a:r>
            <a:br>
              <a:rPr lang="en-US" altLang="ko-KR" sz="6600" dirty="0" smtClean="0">
                <a:latin typeface="나눔손글씨 펜" charset="-127"/>
                <a:ea typeface="나눔손글씨 펜" charset="-127"/>
              </a:rPr>
            </a:br>
            <a:r>
              <a:rPr lang="en-US" altLang="ko-KR" sz="6600" dirty="0" smtClean="0">
                <a:latin typeface="나눔손글씨 펜" charset="-127"/>
                <a:ea typeface="나눔손글씨 펜" charset="-127"/>
              </a:rPr>
              <a:t/>
            </a:r>
            <a:br>
              <a:rPr lang="en-US" altLang="ko-KR" sz="6600" dirty="0" smtClean="0">
                <a:latin typeface="나눔손글씨 펜" charset="-127"/>
                <a:ea typeface="나눔손글씨 펜" charset="-127"/>
              </a:rPr>
            </a:br>
            <a:r>
              <a:rPr lang="ko-KR" altLang="en-US" sz="6600" dirty="0" smtClean="0">
                <a:latin typeface="나눔손글씨 펜" charset="-127"/>
                <a:ea typeface="나눔손글씨 펜" charset="-127"/>
              </a:rPr>
              <a:t/>
            </a:r>
            <a:br>
              <a:rPr lang="ko-KR" altLang="en-US" sz="6600" dirty="0" smtClean="0">
                <a:latin typeface="나눔손글씨 펜" charset="-127"/>
                <a:ea typeface="나눔손글씨 펜" charset="-127"/>
              </a:rPr>
            </a:br>
            <a:endParaRPr lang="ko-KR" altLang="en-US" sz="65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55576" y="1600200"/>
            <a:ext cx="8388424" cy="47815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실증사관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과거의 객관적이고 분명한 사실만을 역사로 </a:t>
            </a:r>
            <a:endParaRPr lang="en-US" altLang="ko-K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인식하는 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altLang="ko-K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식민사관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제국주의 국가가 식민지배의 학문적 기반을 </a:t>
            </a:r>
            <a:endParaRPr lang="en-US" altLang="ko-K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확고히 하기 위하여 조작해낸 사관</a:t>
            </a:r>
            <a:endParaRPr lang="en-US" altLang="ko-K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ko-KR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민족사관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식민사학에 대항하여 자민족의 우수성과</a:t>
            </a:r>
            <a:endParaRPr lang="en-US" altLang="ko-K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주체적 발전을 강조하는 사관  </a:t>
            </a:r>
            <a:endParaRPr lang="en-US" altLang="ko-K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민중사관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유물사관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순환론적 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문명사관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</a:p>
          <a:p>
            <a:pPr marL="0" indent="0">
              <a:buNone/>
            </a:pP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역사주의사관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우연사관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영웅주의 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기독교사관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</a:p>
          <a:p>
            <a:pPr marL="0" indent="0">
              <a:buNone/>
            </a:pP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불교사관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유교사관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</a:t>
            </a:r>
            <a:endParaRPr lang="ko-KR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95536" y="1700808"/>
            <a:ext cx="239423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67544" y="4869160"/>
            <a:ext cx="239423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67544" y="3789040"/>
            <a:ext cx="239423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187624" y="404664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사관</a:t>
            </a:r>
            <a:r>
              <a:rPr lang="en-US" altLang="ko-KR" sz="44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(</a:t>
            </a:r>
            <a:r>
              <a:rPr lang="ko-KR" altLang="en-US" sz="44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史觀</a:t>
            </a:r>
            <a:r>
              <a:rPr lang="en-US" altLang="ko-KR" sz="44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)</a:t>
            </a:r>
            <a:r>
              <a:rPr lang="ko-KR" altLang="en-US" sz="44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에</a:t>
            </a:r>
            <a:r>
              <a:rPr lang="en-US" altLang="ko-KR" sz="44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 </a:t>
            </a:r>
            <a:r>
              <a:rPr lang="ko-KR" altLang="en-US" sz="44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따라</a:t>
            </a:r>
            <a:r>
              <a:rPr lang="en-US" altLang="ko-KR" sz="4400" dirty="0" smtClean="0">
                <a:latin typeface="나눔손글씨 펜" charset="-127"/>
                <a:ea typeface="나눔손글씨 펜" charset="-127"/>
              </a:rPr>
              <a:t> </a:t>
            </a:r>
            <a:r>
              <a:rPr lang="ko-KR" altLang="en-US" sz="44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다르게 보이는 역사</a:t>
            </a:r>
            <a:endParaRPr lang="ko-KR" altLang="en-US" sz="4400" dirty="0"/>
          </a:p>
        </p:txBody>
      </p:sp>
      <p:sp>
        <p:nvSpPr>
          <p:cNvPr id="13" name="타원 12"/>
          <p:cNvSpPr/>
          <p:nvPr/>
        </p:nvSpPr>
        <p:spPr>
          <a:xfrm>
            <a:off x="395536" y="2708920"/>
            <a:ext cx="239423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086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596</Words>
  <Application>Microsoft Office PowerPoint</Application>
  <PresentationFormat>화면 슬라이드 쇼(4:3)</PresentationFormat>
  <Paragraphs>137</Paragraphs>
  <Slides>23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2" baseType="lpstr">
      <vt:lpstr>굴림</vt:lpstr>
      <vt:lpstr>Arial</vt:lpstr>
      <vt:lpstr>맑은 고딕</vt:lpstr>
      <vt:lpstr>나눔손글씨 펜</vt:lpstr>
      <vt:lpstr>HY헤드라인M</vt:lpstr>
      <vt:lpstr>나눔손글씨 붓</vt:lpstr>
      <vt:lpstr>나눔바른고딕</vt:lpstr>
      <vt:lpstr>태 나무</vt:lpstr>
      <vt:lpstr>Office 테마</vt:lpstr>
      <vt:lpstr>김용택의 참교육 이야기</vt:lpstr>
      <vt:lpstr>   역사공부 왜 하지?  한남대학교 역사교육학과 강의안 </vt:lpstr>
      <vt:lpstr>김일성 주체사상을 우리 아이들이 배우고 있습니다</vt:lpstr>
      <vt:lpstr>  8.15가 건국절인가?  이승만이 영웅이면 4. 19는 뭔가?  5. 16이 혁명이면  4. 19는 쿠데타인가?   뉴라이트의 정체 : 친일세력의 정체  일제에 은혜를 입은 세력 – 새누리당의 정체     </vt:lpstr>
      <vt:lpstr>새누리당의 정체성</vt:lpstr>
      <vt:lpstr>새누리당의 정체성</vt:lpstr>
      <vt:lpstr>  교과서에 주체사상…?  검인정교과서 검수한 교육부, 감독관청, 가르친 교사  =&gt; 국가 보안법 위반?      </vt:lpstr>
      <vt:lpstr>역사란 무엇인가 </vt:lpstr>
      <vt:lpstr>    </vt:lpstr>
      <vt:lpstr>이데올로기(Ideologie)가 된 역사 </vt:lpstr>
      <vt:lpstr>종교의 이데올로기(Ideologie)화 </vt:lpstr>
      <vt:lpstr>국사교과서 국정화 무엇이 문제?</vt:lpstr>
      <vt:lpstr>교과서 이대로 좋은가?</vt:lpstr>
      <vt:lpstr>역사교육 이대로 좋은가?</vt:lpstr>
      <vt:lpstr>나는 누구인가</vt:lpstr>
      <vt:lpstr>교육의 중립성이 가능한가?</vt:lpstr>
      <vt:lpstr>이데올로기와 종교</vt:lpstr>
      <vt:lpstr>변증법적 유물론</vt:lpstr>
      <vt:lpstr>철학이란무엇인가</vt:lpstr>
      <vt:lpstr>철학이란무엇인가</vt:lpstr>
      <vt:lpstr>학교는 왜 철학을 가르치지 않는가?</vt:lpstr>
      <vt:lpstr>학교가 추구하는 가치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창의∙인성</dc:title>
  <dc:creator>admin</dc:creator>
  <cp:lastModifiedBy>김용택</cp:lastModifiedBy>
  <cp:revision>140</cp:revision>
  <dcterms:created xsi:type="dcterms:W3CDTF">2015-01-23T18:37:12Z</dcterms:created>
  <dcterms:modified xsi:type="dcterms:W3CDTF">2015-11-04T08:28:28Z</dcterms:modified>
</cp:coreProperties>
</file>