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63"/>
  </p:notesMasterIdLst>
  <p:sldIdLst>
    <p:sldId id="371" r:id="rId3"/>
    <p:sldId id="420" r:id="rId4"/>
    <p:sldId id="476" r:id="rId5"/>
    <p:sldId id="477" r:id="rId6"/>
    <p:sldId id="479" r:id="rId7"/>
    <p:sldId id="480" r:id="rId8"/>
    <p:sldId id="478" r:id="rId9"/>
    <p:sldId id="481" r:id="rId10"/>
    <p:sldId id="468" r:id="rId11"/>
    <p:sldId id="469" r:id="rId12"/>
    <p:sldId id="471" r:id="rId13"/>
    <p:sldId id="472" r:id="rId14"/>
    <p:sldId id="474" r:id="rId15"/>
    <p:sldId id="475" r:id="rId16"/>
    <p:sldId id="376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1" r:id="rId25"/>
    <p:sldId id="430" r:id="rId26"/>
    <p:sldId id="432" r:id="rId27"/>
    <p:sldId id="433" r:id="rId28"/>
    <p:sldId id="434" r:id="rId29"/>
    <p:sldId id="436" r:id="rId30"/>
    <p:sldId id="437" r:id="rId31"/>
    <p:sldId id="439" r:id="rId32"/>
    <p:sldId id="438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61" r:id="rId49"/>
    <p:sldId id="462" r:id="rId50"/>
    <p:sldId id="463" r:id="rId51"/>
    <p:sldId id="464" r:id="rId52"/>
    <p:sldId id="465" r:id="rId53"/>
    <p:sldId id="455" r:id="rId54"/>
    <p:sldId id="456" r:id="rId55"/>
    <p:sldId id="457" r:id="rId56"/>
    <p:sldId id="458" r:id="rId57"/>
    <p:sldId id="459" r:id="rId58"/>
    <p:sldId id="467" r:id="rId59"/>
    <p:sldId id="466" r:id="rId60"/>
    <p:sldId id="460" r:id="rId61"/>
    <p:sldId id="373" r:id="rId6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9BD2"/>
    <a:srgbClr val="FF3300"/>
    <a:srgbClr val="C74739"/>
    <a:srgbClr val="FFFF00"/>
    <a:srgbClr val="4FD1FF"/>
    <a:srgbClr val="3FB0B8"/>
    <a:srgbClr val="00B0F0"/>
    <a:srgbClr val="005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76601" autoAdjust="0"/>
  </p:normalViewPr>
  <p:slideViewPr>
    <p:cSldViewPr>
      <p:cViewPr varScale="1">
        <p:scale>
          <a:sx n="85" d="100"/>
          <a:sy n="85" d="100"/>
        </p:scale>
        <p:origin x="2454" y="96"/>
      </p:cViewPr>
      <p:guideLst>
        <p:guide orient="horz" pos="18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720A848-7230-43D4-A2A5-E6FC0865F938}" type="datetimeFigureOut">
              <a:rPr lang="ko-KR" altLang="en-US"/>
              <a:pPr>
                <a:defRPr/>
              </a:pPr>
              <a:t>2019-12-08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89FAB7C-E7F7-49C7-AC98-875E2CB6EA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499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지금부터 학교운영위원회의 이해에 대해 설명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자료는 학교운영위원회를 운영하시거나 위원으로 활동하시면서 꼭 알아두셔야 하는 </a:t>
            </a:r>
            <a:endParaRPr lang="en-US" altLang="ko-KR" dirty="0"/>
          </a:p>
          <a:p>
            <a:r>
              <a:rPr lang="ko-KR" altLang="en-US" dirty="0"/>
              <a:t>위원회의 개념</a:t>
            </a:r>
            <a:r>
              <a:rPr lang="en-US" altLang="ko-KR" dirty="0"/>
              <a:t>, </a:t>
            </a:r>
            <a:r>
              <a:rPr lang="ko-KR" altLang="en-US" dirty="0"/>
              <a:t>주요 심의 자문 사항</a:t>
            </a:r>
            <a:r>
              <a:rPr lang="en-US" altLang="ko-KR" dirty="0"/>
              <a:t>, </a:t>
            </a:r>
            <a:r>
              <a:rPr lang="ko-KR" altLang="en-US" dirty="0"/>
              <a:t>회의 운영요령을 중심으로 만들어져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21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학교운영위원회에서 가장 중요한 부분이 무엇을 심의 자문하느냐</a:t>
            </a:r>
            <a:r>
              <a:rPr lang="ko-KR" altLang="en-US" baseline="0" dirty="0"/>
              <a:t>일 것입니다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심의 자문 영역을 보면</a:t>
            </a:r>
            <a:endParaRPr lang="en-US" altLang="ko-KR" dirty="0"/>
          </a:p>
          <a:p>
            <a:r>
              <a:rPr lang="ko-KR" altLang="en-US" dirty="0" err="1">
                <a:latin typeface="굴림" charset="-127"/>
                <a:ea typeface="굴림" charset="-127"/>
              </a:rPr>
              <a:t>초ㆍ중등교육법</a:t>
            </a:r>
            <a:r>
              <a:rPr lang="ko-KR" altLang="en-US" dirty="0">
                <a:latin typeface="굴림" charset="-127"/>
                <a:ea typeface="굴림" charset="-127"/>
              </a:rPr>
              <a:t> 제</a:t>
            </a:r>
            <a:r>
              <a:rPr lang="en-US" altLang="ko-KR" dirty="0">
                <a:latin typeface="굴림" charset="-127"/>
                <a:ea typeface="굴림" charset="-127"/>
              </a:rPr>
              <a:t>32</a:t>
            </a:r>
            <a:r>
              <a:rPr lang="ko-KR" altLang="en-US" dirty="0">
                <a:latin typeface="굴림" charset="-127"/>
                <a:ea typeface="굴림" charset="-127"/>
              </a:rPr>
              <a:t>조에 규정한</a:t>
            </a:r>
            <a:r>
              <a:rPr lang="ko-KR" altLang="en-US" baseline="0" dirty="0">
                <a:latin typeface="굴림" charset="-127"/>
                <a:ea typeface="굴림" charset="-127"/>
              </a:rPr>
              <a:t> 사항으로</a:t>
            </a:r>
            <a:endParaRPr lang="en-US" altLang="ko-KR" baseline="0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학교교육과정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교과용도서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방과후학교운영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 err="1">
                <a:latin typeface="굴림" charset="-127"/>
                <a:ea typeface="굴림" charset="-127"/>
              </a:rPr>
              <a:t>예결산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학교헌장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학부모부담경비 등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학교운영에서 가장이 기본이 되고 중요한 사항을 심의 또는 자문합니다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사립학교운영위원회는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학교헌장과 학칙 </a:t>
            </a:r>
            <a:r>
              <a:rPr lang="ko-KR" altLang="en-US" dirty="0" err="1">
                <a:latin typeface="굴림" charset="-127"/>
                <a:ea typeface="굴림" charset="-127"/>
              </a:rPr>
              <a:t>제ㆍ개정은</a:t>
            </a:r>
            <a:r>
              <a:rPr lang="ko-KR" altLang="en-US" dirty="0">
                <a:latin typeface="굴림" charset="-127"/>
                <a:ea typeface="굴림" charset="-127"/>
              </a:rPr>
              <a:t> 학교 법인의 요청이 있을 경우 자문하고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공모교장과 초빙교원에 대한 사항은 자문대상이 아닙니다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또한 우리 교육청 조례에 따라 학생지도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지역사회교육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평생교육 등의 사항은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추가로 심의하여야 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ko-KR" altLang="en-US" dirty="0">
              <a:latin typeface="굴림" charset="-127"/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8581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</a:t>
            </a:r>
            <a:r>
              <a:rPr lang="ko-KR" altLang="en-US" baseline="0" dirty="0"/>
              <a:t> 번째 학교운영위원회의 구성입니다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8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학교운영위원회 위원은 </a:t>
            </a:r>
            <a:endParaRPr lang="en-US" altLang="ko-KR" dirty="0"/>
          </a:p>
          <a:p>
            <a:r>
              <a:rPr lang="ko-KR" altLang="en-US" dirty="0"/>
              <a:t>학부모를 대표하는 학부모위원</a:t>
            </a:r>
            <a:r>
              <a:rPr lang="en-US" altLang="ko-KR" dirty="0"/>
              <a:t>, </a:t>
            </a:r>
            <a:r>
              <a:rPr lang="ko-KR" altLang="en-US" dirty="0"/>
              <a:t>교원을 대표하는 교원위원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그리고 학교운영에 이바지하고자 하는 지역인사인 지역위원으로 구성합니다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위원의 정수는 해당 학교의 학생수에 따라 </a:t>
            </a:r>
            <a:r>
              <a:rPr lang="en-US" altLang="ko-KR" dirty="0"/>
              <a:t>5</a:t>
            </a:r>
            <a:r>
              <a:rPr lang="ko-KR" altLang="en-US" dirty="0"/>
              <a:t>명에서 </a:t>
            </a:r>
            <a:r>
              <a:rPr lang="en-US" altLang="ko-KR" dirty="0"/>
              <a:t>15</a:t>
            </a:r>
            <a:r>
              <a:rPr lang="ko-KR" altLang="en-US" dirty="0"/>
              <a:t>명 이내로 정해집니다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71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위원장은 위원회의 대표로서 회의소집</a:t>
            </a:r>
            <a:r>
              <a:rPr lang="en-US" altLang="ko-KR" dirty="0"/>
              <a:t>, </a:t>
            </a:r>
            <a:r>
              <a:rPr lang="ko-KR" altLang="en-US" dirty="0"/>
              <a:t>의사정리 등 위원회 운영의 책임자이며</a:t>
            </a:r>
            <a:endParaRPr lang="en-US" altLang="ko-KR" dirty="0"/>
          </a:p>
          <a:p>
            <a:r>
              <a:rPr lang="ko-KR" altLang="en-US" dirty="0"/>
              <a:t>부위원장은 유사시 위원장을 대신하고</a:t>
            </a:r>
            <a:endParaRPr lang="en-US" altLang="ko-KR" dirty="0"/>
          </a:p>
          <a:p>
            <a:r>
              <a:rPr lang="ko-KR" altLang="en-US" dirty="0"/>
              <a:t>위원은 심의 자문활동에 참여합니다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참고로 위원회 제반 사무처리를 위해 간사를 두고 </a:t>
            </a:r>
            <a:endParaRPr lang="en-US" altLang="ko-KR" dirty="0"/>
          </a:p>
          <a:p>
            <a:r>
              <a:rPr lang="ko-KR" altLang="en-US" dirty="0"/>
              <a:t>안건의 사전 검토를 위해 소위원회를 설치할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331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 번째 학교운영위원회 위원의 선출입니다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49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학교운영위원회 위원은 모두 </a:t>
            </a:r>
            <a:endParaRPr lang="en-US" altLang="ko-KR" dirty="0"/>
          </a:p>
          <a:p>
            <a:r>
              <a:rPr lang="ko-KR" altLang="en-US" dirty="0"/>
              <a:t>민주적인 절차와 방법을 통해 선출하여야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학부모위원은 학부모전체회의에서 직접 선출하고</a:t>
            </a:r>
            <a:endParaRPr lang="en-US" altLang="ko-KR" dirty="0"/>
          </a:p>
          <a:p>
            <a:r>
              <a:rPr lang="ko-KR" altLang="en-US" dirty="0"/>
              <a:t>교원위원은 교직원전체회의에서 무기명투표로 선출합니다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지역위원은 학부모위원과 교원위원이 선출된 후 </a:t>
            </a:r>
            <a:endParaRPr lang="en-US" altLang="ko-KR" dirty="0"/>
          </a:p>
          <a:p>
            <a:r>
              <a:rPr lang="ko-KR" altLang="en-US" dirty="0"/>
              <a:t>이들의 추천을 통해 무기명투표로 선출합니다</a:t>
            </a:r>
            <a:r>
              <a:rPr lang="en-US" altLang="ko-KR" dirty="0"/>
              <a:t>.  </a:t>
            </a:r>
            <a:r>
              <a:rPr lang="ko-KR" altLang="en-US" dirty="0"/>
              <a:t>유치원은 지역위원이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위원장과 부위원장은 학부모위원과 지역위원 중에서 </a:t>
            </a:r>
            <a:endParaRPr lang="en-US" altLang="ko-KR" dirty="0"/>
          </a:p>
          <a:p>
            <a:r>
              <a:rPr lang="ko-KR" altLang="en-US" dirty="0"/>
              <a:t>무기명투표로 선출합니다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0479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위원은 다음과 같은 자격을 갖추어야 하는데</a:t>
            </a:r>
            <a:endParaRPr lang="en-US" altLang="ko-KR" dirty="0"/>
          </a:p>
          <a:p>
            <a:r>
              <a:rPr lang="ko-KR" altLang="en-US" dirty="0"/>
              <a:t>국가공무원법 제</a:t>
            </a:r>
            <a:r>
              <a:rPr lang="en-US" altLang="ko-KR" dirty="0"/>
              <a:t>33</a:t>
            </a:r>
            <a:r>
              <a:rPr lang="ko-KR" altLang="en-US" dirty="0"/>
              <a:t>조의 공무원 결격사유에 해당되거나</a:t>
            </a:r>
            <a:endParaRPr lang="en-US" altLang="ko-KR" dirty="0"/>
          </a:p>
          <a:p>
            <a:r>
              <a:rPr lang="ko-KR" altLang="en-US" dirty="0"/>
              <a:t>다른 학교의 학교운영위원회 위원과 겸할 경우는 위원으로 선출될 수 없습니다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359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국가공무원법 제</a:t>
            </a:r>
            <a:r>
              <a:rPr lang="en-US" altLang="ko-KR" dirty="0"/>
              <a:t>33</a:t>
            </a:r>
            <a:r>
              <a:rPr lang="ko-KR" altLang="en-US" dirty="0"/>
              <a:t>조에서 정한 결격사유는 다음과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201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위원의 임기는 </a:t>
            </a:r>
            <a:r>
              <a:rPr lang="en-US" altLang="ko-KR" dirty="0"/>
              <a:t>1</a:t>
            </a:r>
            <a:r>
              <a:rPr lang="ko-KR" altLang="en-US" dirty="0"/>
              <a:t>년 또는 </a:t>
            </a:r>
            <a:r>
              <a:rPr lang="en-US" altLang="ko-KR" dirty="0"/>
              <a:t>2</a:t>
            </a:r>
            <a:r>
              <a:rPr lang="ko-KR" altLang="en-US" dirty="0"/>
              <a:t>년</a:t>
            </a:r>
            <a:r>
              <a:rPr lang="en-US" altLang="ko-KR" dirty="0"/>
              <a:t>(</a:t>
            </a:r>
            <a:r>
              <a:rPr lang="ko-KR" altLang="en-US" dirty="0"/>
              <a:t>규정에 정함</a:t>
            </a:r>
            <a:r>
              <a:rPr lang="en-US" altLang="ko-KR" dirty="0"/>
              <a:t>)</a:t>
            </a:r>
            <a:r>
              <a:rPr lang="ko-KR" altLang="en-US" dirty="0"/>
              <a:t>으로 </a:t>
            </a:r>
            <a:endParaRPr lang="en-US" altLang="ko-KR" dirty="0"/>
          </a:p>
          <a:p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일부터 시작하여 다음 해 </a:t>
            </a:r>
            <a:r>
              <a:rPr lang="en-US" altLang="ko-KR" dirty="0"/>
              <a:t>3</a:t>
            </a:r>
            <a:r>
              <a:rPr lang="ko-KR" altLang="en-US" dirty="0"/>
              <a:t>월 </a:t>
            </a:r>
            <a:r>
              <a:rPr lang="en-US" altLang="ko-KR" dirty="0"/>
              <a:t>31</a:t>
            </a:r>
            <a:r>
              <a:rPr lang="ko-KR" altLang="en-US" dirty="0"/>
              <a:t>일 종료되며 연임할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위원이 결원되어 보궐선거로 선출된 위원은 </a:t>
            </a:r>
            <a:endParaRPr lang="en-US" altLang="ko-KR" dirty="0"/>
          </a:p>
          <a:p>
            <a:r>
              <a:rPr lang="ko-KR" altLang="en-US" dirty="0"/>
              <a:t>전임자의 남은 기간이 임기가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287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위원으로 선출되더라도 자격을 상실할 수 있는데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학부모위원은 자녀가 휴학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전학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퇴학하는 경우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교원위원은 소속을 달리하는 경우에 자격을 상실합니다</a:t>
            </a:r>
            <a:r>
              <a:rPr lang="en-US" altLang="ko-KR" dirty="0">
                <a:latin typeface="굴림" charset="-127"/>
                <a:ea typeface="굴림" charset="-127"/>
              </a:rPr>
              <a:t>.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이 외에 다른 학교 위원을 겸하는 경우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국가공무원법 제</a:t>
            </a:r>
            <a:r>
              <a:rPr lang="en-US" altLang="ko-KR" dirty="0">
                <a:latin typeface="굴림" charset="-127"/>
                <a:ea typeface="굴림" charset="-127"/>
              </a:rPr>
              <a:t>33</a:t>
            </a:r>
            <a:r>
              <a:rPr lang="ko-KR" altLang="en-US" dirty="0">
                <a:latin typeface="굴림" charset="-127"/>
                <a:ea typeface="굴림" charset="-127"/>
              </a:rPr>
              <a:t>조 결격사유가 있는 경우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사전 연락 없이 </a:t>
            </a:r>
            <a:r>
              <a:rPr lang="en-US" altLang="ko-KR" dirty="0">
                <a:latin typeface="굴림" charset="-127"/>
                <a:ea typeface="굴림" charset="-127"/>
              </a:rPr>
              <a:t>3</a:t>
            </a:r>
            <a:r>
              <a:rPr lang="ko-KR" altLang="en-US" dirty="0">
                <a:latin typeface="굴림" charset="-127"/>
                <a:ea typeface="굴림" charset="-127"/>
              </a:rPr>
              <a:t>회 연속 회의에 불참한 경우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학교와 영리 목적 거래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지위남용 등의 사실이 있는 경우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학교운영위원회의 의결로 자격을 상실하게 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19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/>
              <a:t>지금부터 </a:t>
            </a:r>
            <a:r>
              <a:rPr lang="ko-KR" altLang="en-US" dirty="0" err="1"/>
              <a:t>학운위의</a:t>
            </a:r>
            <a:r>
              <a:rPr lang="ko-KR" altLang="en-US" dirty="0"/>
              <a:t> 개념</a:t>
            </a:r>
            <a:r>
              <a:rPr lang="en-US" altLang="ko-KR" dirty="0"/>
              <a:t>, </a:t>
            </a:r>
            <a:r>
              <a:rPr lang="ko-KR" altLang="en-US" dirty="0"/>
              <a:t>구성</a:t>
            </a:r>
            <a:r>
              <a:rPr lang="en-US" altLang="ko-KR" dirty="0"/>
              <a:t>, </a:t>
            </a:r>
            <a:r>
              <a:rPr lang="ko-KR" altLang="en-US" dirty="0"/>
              <a:t>권한과 의무</a:t>
            </a:r>
            <a:r>
              <a:rPr lang="en-US" altLang="ko-KR" dirty="0"/>
              <a:t>, </a:t>
            </a:r>
            <a:r>
              <a:rPr lang="ko-KR" altLang="en-US" dirty="0"/>
              <a:t>주요심의 자문사항에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22102E-6FE5-4DDE-8CD4-218F6E696D99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지위를 남용한 거래 금지에 대해서는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학교와 위원 본인 간의 거래 뿐만 아니라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배우자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부모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자녀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제</a:t>
            </a:r>
            <a:r>
              <a:rPr lang="en-US" altLang="ko-KR" dirty="0">
                <a:latin typeface="굴림" charset="-127"/>
                <a:ea typeface="굴림" charset="-127"/>
              </a:rPr>
              <a:t>3</a:t>
            </a:r>
            <a:r>
              <a:rPr lang="ko-KR" altLang="en-US" dirty="0">
                <a:latin typeface="굴림" charset="-127"/>
                <a:ea typeface="굴림" charset="-127"/>
              </a:rPr>
              <a:t>자 알선도 포함되니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반드시 유의하시기 바랍니다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제한되는 거래의 예로는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위원이 방과후학교 강사로 채용되는 경우나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 식당에서 학교예산으로 식사를 하는 경우가 해당될 수 있습니다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지위남용의 판단 기준으로는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위원의 이익을 위해 법령을 위반하여 계약을</a:t>
            </a:r>
            <a:r>
              <a:rPr lang="ko-KR" altLang="en-US" baseline="0" dirty="0">
                <a:latin typeface="굴림" charset="-127"/>
                <a:ea typeface="굴림" charset="-127"/>
              </a:rPr>
              <a:t> 체결하거나</a:t>
            </a:r>
            <a:endParaRPr lang="en-US" altLang="ko-KR" baseline="0" dirty="0">
              <a:latin typeface="굴림" charset="-127"/>
              <a:ea typeface="굴림" charset="-127"/>
            </a:endParaRPr>
          </a:p>
          <a:p>
            <a:r>
              <a:rPr lang="ko-KR" altLang="en-US" baseline="0" dirty="0">
                <a:latin typeface="굴림" charset="-127"/>
                <a:ea typeface="굴림" charset="-127"/>
              </a:rPr>
              <a:t>위원이 제안한 사업을 통해 거래나 알선을 하는 경우</a:t>
            </a:r>
            <a:endParaRPr lang="en-US" altLang="ko-KR" baseline="0" dirty="0">
              <a:latin typeface="굴림" charset="-127"/>
              <a:ea typeface="굴림" charset="-127"/>
            </a:endParaRPr>
          </a:p>
          <a:p>
            <a:r>
              <a:rPr lang="ko-KR" altLang="en-US" baseline="0" dirty="0">
                <a:latin typeface="굴림" charset="-127"/>
                <a:ea typeface="굴림" charset="-127"/>
              </a:rPr>
              <a:t>위원과 관련한 특정 업체와 </a:t>
            </a:r>
            <a:endParaRPr lang="en-US" altLang="ko-KR" baseline="0" dirty="0">
              <a:latin typeface="굴림" charset="-127"/>
              <a:ea typeface="굴림" charset="-127"/>
            </a:endParaRPr>
          </a:p>
          <a:p>
            <a:r>
              <a:rPr lang="ko-KR" altLang="en-US" baseline="0" dirty="0">
                <a:latin typeface="굴림" charset="-127"/>
                <a:ea typeface="굴림" charset="-127"/>
              </a:rPr>
              <a:t>지속적으로 또는 유리하게 거래하는 경우 등이 있습니다</a:t>
            </a:r>
            <a:r>
              <a:rPr lang="en-US" altLang="ko-KR" baseline="0" dirty="0">
                <a:latin typeface="굴림" charset="-127"/>
                <a:ea typeface="굴림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4845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네 번째</a:t>
            </a:r>
            <a:r>
              <a:rPr lang="en-US" altLang="ko-KR" dirty="0"/>
              <a:t>, </a:t>
            </a:r>
            <a:r>
              <a:rPr lang="ko-KR" altLang="en-US" dirty="0"/>
              <a:t>위원의 권한과 의무입니다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37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위원은 위원회 활동을 통해 </a:t>
            </a:r>
            <a:endParaRPr lang="en-US" altLang="ko-KR" dirty="0"/>
          </a:p>
          <a:p>
            <a:r>
              <a:rPr lang="ko-KR" altLang="en-US" dirty="0"/>
              <a:t>학교 구성원의 대표 자격으로 학교운영에 참여할 수 있는 권리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학교운영 중요사항에 대해 </a:t>
            </a:r>
            <a:r>
              <a:rPr lang="ko-KR" altLang="en-US" dirty="0" err="1"/>
              <a:t>심의자문할</a:t>
            </a:r>
            <a:r>
              <a:rPr lang="ko-KR" altLang="en-US" baseline="0" dirty="0"/>
              <a:t> 수 있는 권리</a:t>
            </a:r>
            <a:r>
              <a:rPr lang="en-US" altLang="ko-KR" baseline="0" dirty="0"/>
              <a:t>,</a:t>
            </a:r>
            <a:endParaRPr lang="en-US" altLang="ko-KR" dirty="0"/>
          </a:p>
          <a:p>
            <a:r>
              <a:rPr lang="ko-KR" altLang="en-US" dirty="0"/>
              <a:t>학교가 심의자문 결과와 다르게 시행하고자 하는 경우</a:t>
            </a:r>
            <a:r>
              <a:rPr lang="ko-KR" altLang="en-US" baseline="0" dirty="0"/>
              <a:t> </a:t>
            </a:r>
            <a:endParaRPr lang="en-US" altLang="ko-KR" baseline="0" dirty="0"/>
          </a:p>
          <a:p>
            <a:r>
              <a:rPr lang="ko-KR" altLang="en-US" baseline="0" dirty="0"/>
              <a:t>이와 관련한 보고를 요구할 수 있는 권리가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190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위원에게 권리가 있듯이</a:t>
            </a:r>
            <a:endParaRPr lang="en-US" altLang="ko-KR" dirty="0"/>
          </a:p>
          <a:p>
            <a:r>
              <a:rPr lang="ko-KR" altLang="en-US" dirty="0"/>
              <a:t>위원으로서의 의무도 성실히 수행하여야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위원은 회의 참여의 의무와 </a:t>
            </a:r>
            <a:endParaRPr lang="en-US" altLang="ko-KR" dirty="0"/>
          </a:p>
          <a:p>
            <a:r>
              <a:rPr lang="ko-KR" altLang="en-US" dirty="0"/>
              <a:t>지위남용 금지의 의무가 있는데</a:t>
            </a:r>
            <a:endParaRPr lang="en-US" altLang="ko-KR" dirty="0"/>
          </a:p>
          <a:p>
            <a:r>
              <a:rPr lang="ko-KR" altLang="en-US" dirty="0"/>
              <a:t>사전 연락 없이 연속해서 </a:t>
            </a:r>
            <a:r>
              <a:rPr lang="en-US" altLang="ko-KR" dirty="0"/>
              <a:t>3</a:t>
            </a:r>
            <a:r>
              <a:rPr lang="ko-KR" altLang="en-US" dirty="0"/>
              <a:t>회 불참 시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지위를 남용한 거래 등의 사실이 있는 경우</a:t>
            </a:r>
            <a:endParaRPr lang="en-US" altLang="ko-KR" dirty="0"/>
          </a:p>
          <a:p>
            <a:r>
              <a:rPr lang="ko-KR" altLang="en-US" dirty="0"/>
              <a:t>위원회의 의결로 그 자격이 상실됩니다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101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위원의 권한과 의무와 더불어</a:t>
            </a:r>
            <a:endParaRPr lang="en-US" altLang="ko-KR" dirty="0"/>
          </a:p>
          <a:p>
            <a:r>
              <a:rPr lang="ko-KR" altLang="en-US" dirty="0"/>
              <a:t>학교에 대한 따뜻한 시각으로</a:t>
            </a:r>
            <a:endParaRPr lang="en-US" altLang="ko-KR" dirty="0"/>
          </a:p>
          <a:p>
            <a:r>
              <a:rPr lang="ko-KR" altLang="en-US" dirty="0"/>
              <a:t>동반자 의식으로 학교운영에 참여하여 </a:t>
            </a:r>
            <a:endParaRPr lang="en-US" altLang="ko-KR" dirty="0"/>
          </a:p>
          <a:p>
            <a:r>
              <a:rPr lang="ko-KR" altLang="en-US" dirty="0"/>
              <a:t>학교공동체의 의견을 적극 수렴하고 서로 이해하며</a:t>
            </a:r>
            <a:endParaRPr lang="en-US" altLang="ko-KR" dirty="0"/>
          </a:p>
          <a:p>
            <a:r>
              <a:rPr lang="ko-KR" altLang="en-US" dirty="0"/>
              <a:t>위원으로서의 전문성 신장을 위해 노력해 주시면</a:t>
            </a:r>
            <a:endParaRPr lang="en-US" altLang="ko-KR" dirty="0"/>
          </a:p>
          <a:p>
            <a:r>
              <a:rPr lang="ko-KR" altLang="en-US" dirty="0"/>
              <a:t>소통과 협력</a:t>
            </a:r>
            <a:r>
              <a:rPr lang="en-US" altLang="ko-KR" dirty="0"/>
              <a:t>, </a:t>
            </a:r>
            <a:r>
              <a:rPr lang="ko-KR" altLang="en-US" dirty="0"/>
              <a:t>건전한 견제라는 </a:t>
            </a:r>
            <a:endParaRPr lang="en-US" altLang="ko-KR" dirty="0"/>
          </a:p>
          <a:p>
            <a:r>
              <a:rPr lang="ko-KR" altLang="en-US" dirty="0"/>
              <a:t>학교운영위원회가 제 기능을 다할 수 있을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496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다섯 번째</a:t>
            </a:r>
            <a:r>
              <a:rPr lang="en-US" altLang="ko-KR" dirty="0"/>
              <a:t>, </a:t>
            </a:r>
            <a:r>
              <a:rPr lang="ko-KR" altLang="en-US" dirty="0"/>
              <a:t>주요 분야별 심의 자문</a:t>
            </a:r>
            <a:r>
              <a:rPr lang="ko-KR" altLang="en-US" baseline="0" dirty="0"/>
              <a:t> 사항입니다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85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학교운영위원회의 연간 활동 계획 예시를  보시면 </a:t>
            </a:r>
            <a:endParaRPr lang="en-US" altLang="ko-KR" dirty="0"/>
          </a:p>
          <a:p>
            <a:r>
              <a:rPr lang="ko-KR" altLang="en-US" dirty="0"/>
              <a:t>매월 활동사항이 있을 수 있으며</a:t>
            </a:r>
            <a:endParaRPr lang="en-US" altLang="ko-KR" dirty="0"/>
          </a:p>
          <a:p>
            <a:r>
              <a:rPr lang="en-US" altLang="ko-KR" dirty="0"/>
              <a:t>2~4</a:t>
            </a:r>
            <a:r>
              <a:rPr lang="ko-KR" altLang="en-US" dirty="0"/>
              <a:t>월 중에 가장 중요하고 많은 안건을 처리하게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실제로 </a:t>
            </a:r>
            <a:r>
              <a:rPr lang="en-US" altLang="ko-KR" dirty="0"/>
              <a:t>2014</a:t>
            </a:r>
            <a:r>
              <a:rPr lang="ko-KR" altLang="en-US" dirty="0"/>
              <a:t>년도에 각 학교운영위원회 연간 회의 개최 실적을 조사해 보니</a:t>
            </a:r>
            <a:endParaRPr lang="en-US" altLang="ko-KR" dirty="0"/>
          </a:p>
          <a:p>
            <a:r>
              <a:rPr lang="ko-KR" altLang="en-US" dirty="0"/>
              <a:t>평균 </a:t>
            </a:r>
            <a:r>
              <a:rPr lang="en-US" altLang="ko-KR" dirty="0"/>
              <a:t>9.2</a:t>
            </a:r>
            <a:r>
              <a:rPr lang="ko-KR" altLang="en-US" dirty="0"/>
              <a:t>회에 달해 방학기간을 제외하면</a:t>
            </a:r>
            <a:endParaRPr lang="en-US" altLang="ko-KR" dirty="0"/>
          </a:p>
          <a:p>
            <a:r>
              <a:rPr lang="ko-KR" altLang="en-US" dirty="0"/>
              <a:t>매월 회의를 개최했다고 볼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039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지금부터는 학교회계 </a:t>
            </a:r>
            <a:r>
              <a:rPr lang="ko-KR" altLang="en-US" dirty="0" err="1"/>
              <a:t>예결산</a:t>
            </a:r>
            <a:r>
              <a:rPr lang="en-US" altLang="ko-KR" dirty="0"/>
              <a:t>, </a:t>
            </a:r>
            <a:r>
              <a:rPr lang="ko-KR" altLang="en-US" dirty="0"/>
              <a:t>교육과정 등 </a:t>
            </a:r>
            <a:endParaRPr lang="en-US" altLang="ko-KR" dirty="0"/>
          </a:p>
          <a:p>
            <a:r>
              <a:rPr lang="ko-KR" altLang="en-US" dirty="0"/>
              <a:t>위원회의 주요 심의 사항에 대해 간략히 소개해 드리겠습니다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예산은 </a:t>
            </a:r>
            <a:r>
              <a:rPr lang="en-US" altLang="ko-KR" dirty="0"/>
              <a:t>1</a:t>
            </a:r>
            <a:r>
              <a:rPr lang="ko-KR" altLang="en-US" dirty="0"/>
              <a:t>년간 학교의</a:t>
            </a:r>
            <a:r>
              <a:rPr lang="ko-KR" altLang="en-US" baseline="0" dirty="0"/>
              <a:t> 수입과 지출의 예정표로 </a:t>
            </a:r>
            <a:endParaRPr lang="en-US" altLang="ko-KR" baseline="0" dirty="0"/>
          </a:p>
          <a:p>
            <a:r>
              <a:rPr lang="ko-KR" altLang="en-US" baseline="0" dirty="0"/>
              <a:t>학교 교육계획을</a:t>
            </a:r>
            <a:r>
              <a:rPr lang="en-US" altLang="ko-KR" baseline="0" dirty="0"/>
              <a:t> </a:t>
            </a:r>
            <a:r>
              <a:rPr lang="ko-KR" altLang="en-US" baseline="0" dirty="0"/>
              <a:t>금액이라는 방법을 통해 표현한 것으로 보시면 됩니다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/>
              <a:t>결산은 </a:t>
            </a:r>
            <a:r>
              <a:rPr lang="en-US" altLang="ko-KR" baseline="0" dirty="0"/>
              <a:t>1</a:t>
            </a:r>
            <a:r>
              <a:rPr lang="ko-KR" altLang="en-US" baseline="0" dirty="0"/>
              <a:t>년간 학교에 얼마의 수입이 들어왔는지 이 수입을 통해</a:t>
            </a:r>
            <a:endParaRPr lang="en-US" altLang="ko-KR" baseline="0" dirty="0"/>
          </a:p>
          <a:p>
            <a:r>
              <a:rPr lang="ko-KR" altLang="en-US" baseline="0" dirty="0"/>
              <a:t>구체적으로 어떻게 지출을 했는지에 대한 실적입니다</a:t>
            </a:r>
            <a:r>
              <a:rPr lang="en-US" altLang="ko-KR" baseline="0" dirty="0"/>
              <a:t>.</a:t>
            </a:r>
          </a:p>
          <a:p>
            <a:r>
              <a:rPr lang="ko-KR" altLang="en-US" baseline="0" dirty="0" err="1"/>
              <a:t>예결산을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심의자문하실</a:t>
            </a:r>
            <a:r>
              <a:rPr lang="ko-KR" altLang="en-US" baseline="0" dirty="0"/>
              <a:t> 때에는 </a:t>
            </a:r>
            <a:endParaRPr lang="en-US" altLang="ko-KR" baseline="0" dirty="0"/>
          </a:p>
          <a:p>
            <a:r>
              <a:rPr lang="ko-KR" altLang="en-US" baseline="0" dirty="0"/>
              <a:t>직접교육경비가 우선적으로 편성되었는지</a:t>
            </a:r>
            <a:endParaRPr lang="en-US" altLang="ko-KR" baseline="0" dirty="0"/>
          </a:p>
          <a:p>
            <a:r>
              <a:rPr lang="ko-KR" altLang="en-US" baseline="0" dirty="0"/>
              <a:t>학교교육계획과 예산은 연계가 잘 되었는지</a:t>
            </a:r>
            <a:endParaRPr lang="en-US" altLang="ko-KR" baseline="0" dirty="0"/>
          </a:p>
          <a:p>
            <a:r>
              <a:rPr lang="ko-KR" altLang="en-US" baseline="0" dirty="0"/>
              <a:t>산출 근거는 구체적인지</a:t>
            </a:r>
            <a:endParaRPr lang="en-US" altLang="ko-KR" baseline="0" dirty="0"/>
          </a:p>
          <a:p>
            <a:r>
              <a:rPr lang="ko-KR" altLang="en-US" baseline="0" dirty="0"/>
              <a:t>예산의 낭비 요인이나 </a:t>
            </a:r>
            <a:r>
              <a:rPr lang="ko-KR" altLang="en-US" baseline="0" dirty="0" err="1"/>
              <a:t>불용액은</a:t>
            </a:r>
            <a:r>
              <a:rPr lang="ko-KR" altLang="en-US" baseline="0" dirty="0"/>
              <a:t> 과다하지 않은지를 중심으로 검토하시면 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4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학교교육과정은 </a:t>
            </a:r>
            <a:endParaRPr lang="en-US" altLang="ko-KR" dirty="0"/>
          </a:p>
          <a:p>
            <a:r>
              <a:rPr lang="ko-KR" altLang="en-US" dirty="0"/>
              <a:t>당해 학교 교육의 설계도로</a:t>
            </a:r>
            <a:endParaRPr lang="en-US" altLang="ko-KR" dirty="0"/>
          </a:p>
          <a:p>
            <a:r>
              <a:rPr lang="ko-KR" altLang="en-US" dirty="0"/>
              <a:t>초등학교에서는 다음 학년도에 배우게 될 교육과정과 </a:t>
            </a:r>
            <a:r>
              <a:rPr lang="ko-KR" altLang="en-US" dirty="0" err="1"/>
              <a:t>시수를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중등학교에서는 다음 학년도 신입생이</a:t>
            </a:r>
            <a:endParaRPr lang="en-US" altLang="ko-KR" dirty="0"/>
          </a:p>
          <a:p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년간 배우게 될 교육과정과 </a:t>
            </a:r>
            <a:r>
              <a:rPr lang="ko-KR" altLang="en-US" dirty="0" err="1"/>
              <a:t>시수를</a:t>
            </a:r>
            <a:r>
              <a:rPr lang="ko-KR" altLang="en-US" dirty="0"/>
              <a:t> 정하는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심의자문하실때에는</a:t>
            </a:r>
            <a:r>
              <a:rPr lang="ko-KR" altLang="en-US" dirty="0"/>
              <a:t> 가부의 결정보다는 </a:t>
            </a:r>
            <a:endParaRPr lang="en-US" altLang="ko-KR" dirty="0"/>
          </a:p>
          <a:p>
            <a:r>
              <a:rPr lang="ko-KR" altLang="en-US" dirty="0"/>
              <a:t>바람직한 교육과정 방향에 대해 </a:t>
            </a:r>
            <a:r>
              <a:rPr lang="ko-KR" altLang="en-US" dirty="0" err="1"/>
              <a:t>심도있게</a:t>
            </a:r>
            <a:r>
              <a:rPr lang="ko-KR" altLang="en-US" dirty="0"/>
              <a:t> 논의하시는 것이 좋습니다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955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교과용</a:t>
            </a:r>
            <a:r>
              <a:rPr lang="ko-KR" altLang="en-US" baseline="0" dirty="0"/>
              <a:t> 도서는 교과서와 교사용 지도서를 일컫는 것으로</a:t>
            </a:r>
            <a:endParaRPr lang="en-US" altLang="ko-KR" baseline="0" dirty="0"/>
          </a:p>
          <a:p>
            <a:r>
              <a:rPr lang="ko-KR" altLang="en-US" baseline="0" dirty="0"/>
              <a:t>국정</a:t>
            </a:r>
            <a:r>
              <a:rPr lang="en-US" altLang="ko-KR" baseline="0" dirty="0"/>
              <a:t>, </a:t>
            </a:r>
            <a:r>
              <a:rPr lang="ko-KR" altLang="en-US" baseline="0" dirty="0"/>
              <a:t>검정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인정의 절차를 거쳐 인정 받은 자료를 </a:t>
            </a:r>
            <a:endParaRPr lang="en-US" altLang="ko-KR" baseline="0" dirty="0"/>
          </a:p>
          <a:p>
            <a:r>
              <a:rPr lang="ko-KR" altLang="en-US" baseline="0" dirty="0"/>
              <a:t>학교 내 협의회의 추천과 학교운영위원회의 심의를 거쳐 </a:t>
            </a:r>
            <a:endParaRPr lang="en-US" altLang="ko-KR" baseline="0" dirty="0"/>
          </a:p>
          <a:p>
            <a:r>
              <a:rPr lang="ko-KR" altLang="en-US" baseline="0" dirty="0"/>
              <a:t>학교장이 최종 결정합니다</a:t>
            </a:r>
            <a:r>
              <a:rPr lang="en-US" altLang="ko-KR" baseline="0" dirty="0"/>
              <a:t>.</a:t>
            </a:r>
          </a:p>
          <a:p>
            <a:r>
              <a:rPr lang="ko-KR" altLang="en-US" dirty="0"/>
              <a:t>교과용 도서를 </a:t>
            </a:r>
            <a:r>
              <a:rPr lang="ko-KR" altLang="en-US" dirty="0" err="1"/>
              <a:t>심의자문하실때에는</a:t>
            </a:r>
            <a:endParaRPr lang="en-US" altLang="ko-KR" dirty="0"/>
          </a:p>
          <a:p>
            <a:r>
              <a:rPr lang="ko-KR" altLang="en-US" dirty="0"/>
              <a:t>선정 과정의 공정성</a:t>
            </a:r>
            <a:r>
              <a:rPr lang="en-US" altLang="ko-KR" dirty="0"/>
              <a:t>, </a:t>
            </a:r>
            <a:r>
              <a:rPr lang="ko-KR" altLang="en-US" dirty="0"/>
              <a:t>학생의 눈높이</a:t>
            </a:r>
            <a:r>
              <a:rPr lang="en-US" altLang="ko-KR" dirty="0"/>
              <a:t>, </a:t>
            </a:r>
            <a:r>
              <a:rPr lang="ko-KR" altLang="en-US" dirty="0"/>
              <a:t>교과 과정을 얼마나 충실히 반영했는지를</a:t>
            </a:r>
            <a:endParaRPr lang="en-US" altLang="ko-KR" dirty="0"/>
          </a:p>
          <a:p>
            <a:r>
              <a:rPr lang="ko-KR" altLang="en-US" dirty="0"/>
              <a:t>중심으로 검토하시기 바랍니다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7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b="1" dirty="0"/>
              <a:t>제</a:t>
            </a:r>
            <a:r>
              <a:rPr lang="en-US" altLang="ko-KR" b="1" dirty="0"/>
              <a:t>31</a:t>
            </a:r>
            <a:r>
              <a:rPr lang="ko-KR" altLang="en-US" b="1" dirty="0"/>
              <a:t>조</a:t>
            </a:r>
            <a:r>
              <a:rPr lang="en-US" altLang="ko-KR" b="1" dirty="0"/>
              <a:t>(</a:t>
            </a:r>
            <a:r>
              <a:rPr lang="ko-KR" altLang="en-US" b="1" dirty="0"/>
              <a:t>학교운영위원회의 설치</a:t>
            </a:r>
            <a:r>
              <a:rPr lang="en-US" altLang="ko-KR" b="1" dirty="0"/>
              <a:t>)</a:t>
            </a:r>
          </a:p>
          <a:p>
            <a:r>
              <a:rPr lang="ko-KR" altLang="en-US" dirty="0"/>
              <a:t>① 학교운영의 자율성을 높이고 지역의 실정과 특성에 맞는 다양하고도 창의적인 교육을 할 수 있도록 초등학교</a:t>
            </a:r>
            <a:r>
              <a:rPr lang="en-US" altLang="ko-KR" dirty="0"/>
              <a:t>·</a:t>
            </a:r>
            <a:r>
              <a:rPr lang="ko-KR" altLang="en-US" dirty="0"/>
              <a:t>중학교</a:t>
            </a:r>
            <a:r>
              <a:rPr lang="en-US" altLang="ko-KR" dirty="0"/>
              <a:t>·</a:t>
            </a:r>
            <a:r>
              <a:rPr lang="ko-KR" altLang="en-US" dirty="0"/>
              <a:t>고등학교 및 특수학교에 학교운영위원회를 구성</a:t>
            </a:r>
            <a:r>
              <a:rPr lang="en-US" altLang="ko-KR" dirty="0"/>
              <a:t>·</a:t>
            </a:r>
            <a:r>
              <a:rPr lang="ko-KR" altLang="en-US" dirty="0"/>
              <a:t>운영하여야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한솔초</a:t>
            </a:r>
            <a:r>
              <a:rPr lang="ko-KR" altLang="en-US" dirty="0"/>
              <a:t> </a:t>
            </a:r>
            <a:r>
              <a:rPr lang="ko-KR" altLang="en-US" dirty="0" err="1"/>
              <a:t>운영위</a:t>
            </a:r>
            <a:r>
              <a:rPr lang="ko-KR" altLang="en-US" dirty="0"/>
              <a:t> 규정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설립목적 </a:t>
            </a:r>
            <a:r>
              <a:rPr lang="en-US" altLang="ko-KR" dirty="0"/>
              <a:t>- </a:t>
            </a:r>
            <a:r>
              <a:rPr lang="ko-KR" altLang="en-US" dirty="0"/>
              <a:t>학교 운영과 관련된 중요한 의사결정에 학부모</a:t>
            </a:r>
            <a:r>
              <a:rPr lang="en-US" altLang="ko-KR" dirty="0"/>
              <a:t>, </a:t>
            </a:r>
            <a:r>
              <a:rPr lang="ko-KR" altLang="en-US" dirty="0"/>
              <a:t>교원</a:t>
            </a:r>
            <a:r>
              <a:rPr lang="en-US" altLang="ko-KR" dirty="0"/>
              <a:t>, </a:t>
            </a:r>
            <a:r>
              <a:rPr lang="ko-KR" altLang="en-US" dirty="0"/>
              <a:t>지역인사가 참여함으로써 </a:t>
            </a:r>
            <a:r>
              <a:rPr lang="ko-KR" altLang="en-US" b="1" dirty="0">
                <a:solidFill>
                  <a:srgbClr val="0000FF"/>
                </a:solidFill>
              </a:rPr>
              <a:t>학교정책결정의 민주성</a:t>
            </a:r>
            <a:r>
              <a:rPr lang="en-US" altLang="ko-KR" b="1" dirty="0">
                <a:solidFill>
                  <a:srgbClr val="0000FF"/>
                </a:solidFill>
              </a:rPr>
              <a:t>·</a:t>
            </a:r>
            <a:r>
              <a:rPr lang="ko-KR" altLang="en-US" b="1" dirty="0">
                <a:solidFill>
                  <a:srgbClr val="0000FF"/>
                </a:solidFill>
              </a:rPr>
              <a:t>합리성</a:t>
            </a:r>
            <a:r>
              <a:rPr lang="en-US" altLang="ko-KR" b="1" dirty="0">
                <a:solidFill>
                  <a:srgbClr val="0000FF"/>
                </a:solidFill>
              </a:rPr>
              <a:t>·</a:t>
            </a:r>
            <a:r>
              <a:rPr lang="ko-KR" altLang="en-US" b="1" dirty="0" err="1">
                <a:solidFill>
                  <a:srgbClr val="0000FF"/>
                </a:solidFill>
              </a:rPr>
              <a:t>효과성을</a:t>
            </a:r>
            <a:r>
              <a:rPr lang="ko-KR" altLang="en-US" b="1" dirty="0">
                <a:solidFill>
                  <a:srgbClr val="0000FF"/>
                </a:solidFill>
              </a:rPr>
              <a:t> 확보하여 학교교육 목표 달성에 기여하기 위한 집단의사 결정</a:t>
            </a:r>
            <a:r>
              <a:rPr lang="en-US" altLang="ko-KR" dirty="0"/>
              <a:t>(</a:t>
            </a:r>
            <a:r>
              <a:rPr lang="ko-KR" altLang="en-US" dirty="0"/>
              <a:t>심의</a:t>
            </a:r>
            <a:r>
              <a:rPr lang="en-US" altLang="ko-KR" dirty="0"/>
              <a:t>) </a:t>
            </a:r>
            <a:r>
              <a:rPr lang="ko-KR" altLang="en-US" dirty="0"/>
              <a:t>기구임 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조</a:t>
            </a:r>
            <a:r>
              <a:rPr lang="en-US" altLang="ko-KR" b="1" dirty="0"/>
              <a:t>(</a:t>
            </a:r>
            <a:r>
              <a:rPr lang="ko-KR" altLang="en-US" b="1" dirty="0"/>
              <a:t>기능</a:t>
            </a:r>
            <a:r>
              <a:rPr lang="en-US" altLang="ko-KR" b="1" dirty="0"/>
              <a:t>)</a:t>
            </a:r>
          </a:p>
          <a:p>
            <a:r>
              <a:rPr lang="ko-KR" altLang="en-US" dirty="0"/>
              <a:t>① 국립</a:t>
            </a:r>
            <a:r>
              <a:rPr lang="en-US" altLang="ko-KR" dirty="0"/>
              <a:t>·</a:t>
            </a:r>
            <a:r>
              <a:rPr lang="ko-KR" altLang="en-US" dirty="0"/>
              <a:t>공립 학교에 두는 학교운영위원회는 다음 각 호의 사항을 심의한다</a:t>
            </a:r>
            <a:r>
              <a:rPr lang="en-US" altLang="ko-KR" dirty="0"/>
              <a:t>. </a:t>
            </a:r>
          </a:p>
          <a:p>
            <a:pPr lvl="1"/>
            <a:r>
              <a:rPr lang="en-US" altLang="ko-KR" dirty="0"/>
              <a:t>1. </a:t>
            </a:r>
            <a:r>
              <a:rPr lang="ko-KR" altLang="en-US" dirty="0"/>
              <a:t>학교헌장과 학칙의 제정 또는 개정</a:t>
            </a:r>
          </a:p>
          <a:p>
            <a:pPr lvl="1"/>
            <a:r>
              <a:rPr lang="en-US" altLang="ko-KR" dirty="0"/>
              <a:t>2. </a:t>
            </a:r>
            <a:r>
              <a:rPr lang="ko-KR" altLang="en-US" dirty="0"/>
              <a:t>학교의 예산안과 결산</a:t>
            </a:r>
          </a:p>
          <a:p>
            <a:pPr lvl="1"/>
            <a:r>
              <a:rPr lang="en-US" altLang="ko-KR" dirty="0"/>
              <a:t>3. </a:t>
            </a:r>
            <a:r>
              <a:rPr lang="ko-KR" altLang="en-US" dirty="0"/>
              <a:t>학교교육과정의 운영방법</a:t>
            </a:r>
          </a:p>
          <a:p>
            <a:pPr lvl="1"/>
            <a:r>
              <a:rPr lang="en-US" altLang="ko-KR" dirty="0"/>
              <a:t>4. </a:t>
            </a:r>
            <a:r>
              <a:rPr lang="ko-KR" altLang="en-US" dirty="0"/>
              <a:t>교과용 도서와 교육 자료의 선정</a:t>
            </a:r>
          </a:p>
          <a:p>
            <a:pPr lvl="1"/>
            <a:r>
              <a:rPr lang="en-US" altLang="ko-KR" dirty="0"/>
              <a:t>5. </a:t>
            </a:r>
            <a:r>
              <a:rPr lang="ko-KR" altLang="en-US" dirty="0"/>
              <a:t>교복</a:t>
            </a:r>
            <a:r>
              <a:rPr lang="en-US" altLang="ko-KR" dirty="0"/>
              <a:t>·</a:t>
            </a:r>
            <a:r>
              <a:rPr lang="ko-KR" altLang="en-US" dirty="0"/>
              <a:t>체육복</a:t>
            </a:r>
            <a:r>
              <a:rPr lang="en-US" altLang="ko-KR" dirty="0"/>
              <a:t>·</a:t>
            </a:r>
            <a:r>
              <a:rPr lang="ko-KR" altLang="en-US" dirty="0"/>
              <a:t>졸업앨범 등 학부모 경비 부담 사항</a:t>
            </a:r>
          </a:p>
          <a:p>
            <a:pPr lvl="1"/>
            <a:r>
              <a:rPr lang="en-US" altLang="ko-KR" dirty="0"/>
              <a:t>6. </a:t>
            </a:r>
            <a:r>
              <a:rPr lang="ko-KR" altLang="en-US" dirty="0"/>
              <a:t>정규학습시간 종료 후 또는 방학기간 중의 교육활동 및 수련활동</a:t>
            </a:r>
          </a:p>
          <a:p>
            <a:pPr lvl="1"/>
            <a:r>
              <a:rPr lang="en-US" altLang="ko-KR" dirty="0"/>
              <a:t>7. </a:t>
            </a:r>
            <a:r>
              <a:rPr lang="ko-KR" altLang="en-US" dirty="0"/>
              <a:t>「교육공무원법」 제</a:t>
            </a:r>
            <a:r>
              <a:rPr lang="en-US" altLang="ko-KR" dirty="0"/>
              <a:t>29</a:t>
            </a:r>
            <a:r>
              <a:rPr lang="ko-KR" altLang="en-US" dirty="0"/>
              <a:t>조의</a:t>
            </a:r>
            <a:r>
              <a:rPr lang="en-US" altLang="ko-KR" dirty="0"/>
              <a:t>3</a:t>
            </a:r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항에 따른 공모 교장의 공모 방법</a:t>
            </a:r>
            <a:r>
              <a:rPr lang="en-US" altLang="ko-KR" dirty="0"/>
              <a:t>, </a:t>
            </a:r>
            <a:r>
              <a:rPr lang="ko-KR" altLang="en-US" dirty="0"/>
              <a:t>임용</a:t>
            </a:r>
            <a:r>
              <a:rPr lang="en-US" altLang="ko-KR" dirty="0"/>
              <a:t>, </a:t>
            </a:r>
            <a:r>
              <a:rPr lang="ko-KR" altLang="en-US" dirty="0"/>
              <a:t>평가 등</a:t>
            </a:r>
          </a:p>
          <a:p>
            <a:pPr lvl="1"/>
            <a:r>
              <a:rPr lang="en-US" altLang="ko-KR" dirty="0"/>
              <a:t>8. </a:t>
            </a:r>
            <a:r>
              <a:rPr lang="ko-KR" altLang="en-US" dirty="0"/>
              <a:t>「교육공무원법」 제</a:t>
            </a:r>
            <a:r>
              <a:rPr lang="en-US" altLang="ko-KR" dirty="0"/>
              <a:t>31</a:t>
            </a:r>
            <a:r>
              <a:rPr lang="ko-KR" altLang="en-US" dirty="0"/>
              <a:t>조제</a:t>
            </a:r>
            <a:r>
              <a:rPr lang="en-US" altLang="ko-KR" dirty="0"/>
              <a:t>2</a:t>
            </a:r>
            <a:r>
              <a:rPr lang="ko-KR" altLang="en-US" dirty="0"/>
              <a:t>항에 따른 초빙교사의 추천</a:t>
            </a:r>
          </a:p>
          <a:p>
            <a:pPr lvl="1"/>
            <a:r>
              <a:rPr lang="en-US" altLang="ko-KR" dirty="0"/>
              <a:t>9. </a:t>
            </a:r>
            <a:r>
              <a:rPr lang="ko-KR" altLang="en-US" dirty="0"/>
              <a:t>학교운영지원비의 조성</a:t>
            </a:r>
            <a:r>
              <a:rPr lang="en-US" altLang="ko-KR" dirty="0"/>
              <a:t>·</a:t>
            </a:r>
            <a:r>
              <a:rPr lang="ko-KR" altLang="en-US" dirty="0"/>
              <a:t>운용 및 사용</a:t>
            </a:r>
          </a:p>
          <a:p>
            <a:pPr lvl="1"/>
            <a:r>
              <a:rPr lang="en-US" altLang="ko-KR" dirty="0"/>
              <a:t>10. </a:t>
            </a:r>
            <a:r>
              <a:rPr lang="ko-KR" altLang="en-US" dirty="0"/>
              <a:t>학교급식</a:t>
            </a:r>
          </a:p>
          <a:p>
            <a:pPr lvl="1"/>
            <a:r>
              <a:rPr lang="en-US" altLang="ko-KR" dirty="0"/>
              <a:t>11. </a:t>
            </a:r>
            <a:r>
              <a:rPr lang="ko-KR" altLang="en-US" dirty="0"/>
              <a:t>대학입학 특별전형 중 학교장 추천</a:t>
            </a:r>
          </a:p>
          <a:p>
            <a:pPr lvl="1"/>
            <a:r>
              <a:rPr lang="en-US" altLang="ko-KR" dirty="0"/>
              <a:t>12. </a:t>
            </a:r>
            <a:r>
              <a:rPr lang="ko-KR" altLang="en-US" dirty="0"/>
              <a:t>학교운동부의 구성</a:t>
            </a:r>
            <a:r>
              <a:rPr lang="en-US" altLang="ko-KR" dirty="0"/>
              <a:t>·</a:t>
            </a:r>
            <a:r>
              <a:rPr lang="ko-KR" altLang="en-US" dirty="0"/>
              <a:t>운영</a:t>
            </a:r>
          </a:p>
          <a:p>
            <a:pPr lvl="1"/>
            <a:r>
              <a:rPr lang="en-US" altLang="ko-KR" dirty="0"/>
              <a:t>13. </a:t>
            </a:r>
            <a:r>
              <a:rPr lang="ko-KR" altLang="en-US" dirty="0"/>
              <a:t>학교운영에 대한 제안 및 건의 사항</a:t>
            </a:r>
          </a:p>
          <a:p>
            <a:pPr lvl="1"/>
            <a:r>
              <a:rPr lang="en-US" altLang="ko-KR" dirty="0"/>
              <a:t>14. </a:t>
            </a:r>
            <a:r>
              <a:rPr lang="ko-KR" altLang="en-US" dirty="0"/>
              <a:t>그 밖에 대통령령이나 시</a:t>
            </a:r>
            <a:r>
              <a:rPr lang="en-US" altLang="ko-KR" dirty="0"/>
              <a:t>·</a:t>
            </a:r>
            <a:r>
              <a:rPr lang="ko-KR" altLang="en-US" dirty="0"/>
              <a:t>도의 조례로 정하는 사항</a:t>
            </a:r>
          </a:p>
          <a:p>
            <a:r>
              <a:rPr lang="ko-KR" altLang="en-US" dirty="0"/>
              <a:t>② 사립학교의 장은 제</a:t>
            </a:r>
            <a:r>
              <a:rPr lang="en-US" altLang="ko-KR" dirty="0"/>
              <a:t>1</a:t>
            </a:r>
            <a:r>
              <a:rPr lang="ko-KR" altLang="en-US" dirty="0"/>
              <a:t>항 각 호의 사항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호 및 제</a:t>
            </a:r>
            <a:r>
              <a:rPr lang="en-US" altLang="ko-KR" dirty="0"/>
              <a:t>8</a:t>
            </a:r>
            <a:r>
              <a:rPr lang="ko-KR" altLang="en-US" dirty="0"/>
              <a:t>호의 사항은 제외한다</a:t>
            </a:r>
            <a:r>
              <a:rPr lang="en-US" altLang="ko-KR" dirty="0"/>
              <a:t>)</a:t>
            </a:r>
            <a:r>
              <a:rPr lang="ko-KR" altLang="en-US" dirty="0"/>
              <a:t>에 대하여 학교운영위원회에 자문하여야 한다</a:t>
            </a:r>
            <a:r>
              <a:rPr lang="en-US" altLang="ko-KR" dirty="0"/>
              <a:t>. </a:t>
            </a:r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호의 사항에 대하여는 학교법인이 요청하는 경우에만 자문한다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0469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현장체험학습은 수학여행</a:t>
            </a:r>
            <a:r>
              <a:rPr lang="en-US" altLang="ko-KR" dirty="0"/>
              <a:t>, </a:t>
            </a:r>
            <a:r>
              <a:rPr lang="ko-KR" altLang="en-US" dirty="0"/>
              <a:t>수련활동</a:t>
            </a:r>
            <a:r>
              <a:rPr lang="en-US" altLang="ko-KR" dirty="0"/>
              <a:t>, </a:t>
            </a:r>
            <a:r>
              <a:rPr lang="ko-KR" altLang="en-US" dirty="0" err="1"/>
              <a:t>숙박형</a:t>
            </a:r>
            <a:r>
              <a:rPr lang="ko-KR" altLang="en-US" dirty="0"/>
              <a:t> 현장체험학습</a:t>
            </a:r>
            <a:r>
              <a:rPr lang="en-US" altLang="ko-KR" dirty="0"/>
              <a:t>, 1</a:t>
            </a:r>
            <a:r>
              <a:rPr lang="ko-KR" altLang="en-US" dirty="0"/>
              <a:t>일형 현장체험학습 등 </a:t>
            </a:r>
            <a:endParaRPr lang="en-US" altLang="ko-KR" dirty="0"/>
          </a:p>
          <a:p>
            <a:r>
              <a:rPr lang="ko-KR" altLang="en-US" dirty="0"/>
              <a:t>종류가 다양한데</a:t>
            </a:r>
            <a:endParaRPr lang="en-US" altLang="ko-KR" dirty="0"/>
          </a:p>
          <a:p>
            <a:r>
              <a:rPr lang="ko-KR" altLang="en-US" dirty="0"/>
              <a:t>심의 </a:t>
            </a:r>
            <a:r>
              <a:rPr lang="ko-KR" altLang="en-US" dirty="0" err="1"/>
              <a:t>자문하실때는</a:t>
            </a:r>
            <a:endParaRPr lang="en-US" altLang="ko-KR" dirty="0"/>
          </a:p>
          <a:p>
            <a:r>
              <a:rPr lang="ko-KR" altLang="en-US" dirty="0"/>
              <a:t>무엇보다 수요자의 의견이 충분히 반영되었는지</a:t>
            </a:r>
            <a:endParaRPr lang="en-US" altLang="ko-KR" dirty="0"/>
          </a:p>
          <a:p>
            <a:r>
              <a:rPr lang="ko-KR" altLang="en-US" dirty="0"/>
              <a:t>여행지</a:t>
            </a:r>
            <a:r>
              <a:rPr lang="en-US" altLang="ko-KR" dirty="0"/>
              <a:t>, </a:t>
            </a:r>
            <a:r>
              <a:rPr lang="ko-KR" altLang="en-US" dirty="0"/>
              <a:t>숙박업소 등 선정 과정은 투명한지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학생들의 안전은 확보되었는지를 </a:t>
            </a:r>
            <a:endParaRPr lang="en-US" altLang="ko-KR" dirty="0"/>
          </a:p>
          <a:p>
            <a:r>
              <a:rPr lang="ko-KR" altLang="en-US" dirty="0"/>
              <a:t>면밀히 검토하셔야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불참학생에 대한 대책은 마련되어 있는지도 확인하시기 바랍니다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7409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방과후학교는 정규수업 이외의 교육 및 돌봄 활동으로</a:t>
            </a:r>
            <a:endParaRPr lang="en-US" altLang="ko-KR" dirty="0"/>
          </a:p>
          <a:p>
            <a:r>
              <a:rPr lang="ko-KR" altLang="en-US" dirty="0"/>
              <a:t>학교교육 기능을 보완하여 다양하고 창의적인 교육기회 제공에 그 의의가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방과후학교를 </a:t>
            </a:r>
            <a:r>
              <a:rPr lang="ko-KR" altLang="en-US" dirty="0" err="1"/>
              <a:t>심의자문하실때에는</a:t>
            </a:r>
            <a:endParaRPr lang="en-US" altLang="ko-KR" dirty="0"/>
          </a:p>
          <a:p>
            <a:r>
              <a:rPr lang="ko-KR" altLang="en-US" dirty="0"/>
              <a:t>자율적인 참여가 전제되었는지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프로그램의 품질과 다양성은 확보되었는지</a:t>
            </a:r>
            <a:endParaRPr lang="en-US" altLang="ko-KR" dirty="0"/>
          </a:p>
          <a:p>
            <a:r>
              <a:rPr lang="ko-KR" altLang="en-US" dirty="0"/>
              <a:t>사교육비 경감차원에서 수강료는 적정한지</a:t>
            </a:r>
            <a:endParaRPr lang="en-US" altLang="ko-KR" dirty="0"/>
          </a:p>
          <a:p>
            <a:r>
              <a:rPr lang="ko-KR" altLang="en-US" dirty="0"/>
              <a:t>방과후 학생들의 교육활동에 대한 안전대책은 마련되었는지를 검토하시기 바랍니다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281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학교급식이 </a:t>
            </a:r>
            <a:r>
              <a:rPr lang="ko-KR" alt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시작된지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34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년째다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우여곡절의 거쳐 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2001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경기 과천에서 처음으로 시작한 이래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2005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년부터는 점진적으로 학교급식이 확대되면서 지금은 의무교육기관인 초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중학교에서는 대부분의 학교가 무상급식을 시행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경남은 유상급식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하고 있다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“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급식을 통한 학생의 건전한 심신의 발달을 도모하고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나아가 국민식생활 개선에 기여”하기 위해 도입한 게 학교급식이다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‘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성장기 학생들에게 영양적으로 균형 잡힌 양질의 식사를 제공하고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급식을 통하여 올바른 식습관 지도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편식의 교정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공동체의식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질서의식 함양’을 위해 시행되는 학교급식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지금은 어디까지 왔을까</a:t>
            </a:r>
            <a:r>
              <a:rPr lang="en-US" altLang="ko-K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학교급식에 대해서는 </a:t>
            </a:r>
            <a:r>
              <a:rPr lang="ko-KR" altLang="en-US" dirty="0" err="1"/>
              <a:t>급식법이</a:t>
            </a:r>
            <a:r>
              <a:rPr lang="ko-KR" altLang="en-US" dirty="0"/>
              <a:t> 지향하는 목적과 수요자의 기호와 건강이 고려되었는지 </a:t>
            </a:r>
            <a:r>
              <a:rPr lang="ko-KR" altLang="en-US" dirty="0" err="1"/>
              <a:t>학교급식법</a:t>
            </a:r>
            <a:r>
              <a:rPr lang="ko-KR" altLang="en-US" dirty="0"/>
              <a:t> 등에서 정한 영양</a:t>
            </a:r>
            <a:r>
              <a:rPr lang="en-US" altLang="ko-KR" dirty="0"/>
              <a:t>, </a:t>
            </a:r>
            <a:r>
              <a:rPr lang="ko-KR" altLang="en-US" dirty="0"/>
              <a:t>위생</a:t>
            </a:r>
            <a:r>
              <a:rPr lang="en-US" altLang="ko-KR" dirty="0"/>
              <a:t>, </a:t>
            </a:r>
            <a:r>
              <a:rPr lang="ko-KR" altLang="en-US" dirty="0" err="1"/>
              <a:t>식재료</a:t>
            </a:r>
            <a:r>
              <a:rPr lang="ko-KR" altLang="en-US" dirty="0"/>
              <a:t> 기준이 제대로 </a:t>
            </a:r>
            <a:r>
              <a:rPr lang="ko-KR" altLang="en-US" dirty="0" err="1"/>
              <a:t>반영되었는지식재료</a:t>
            </a:r>
            <a:r>
              <a:rPr lang="ko-KR" altLang="en-US" dirty="0"/>
              <a:t> 조달 방법 및 업체 선정 기준은 적정한지 등에 대해 면밀히 살펴보시기 바랍니다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790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학교발전기금은 학교 교육활동 지원을 위해</a:t>
            </a:r>
            <a:endParaRPr lang="en-US" altLang="ko-KR" dirty="0"/>
          </a:p>
          <a:p>
            <a:r>
              <a:rPr lang="ko-KR" altLang="en-US" dirty="0"/>
              <a:t>개인이나 단체를 대상으로 자발적으로 조성하는 재원으로</a:t>
            </a:r>
            <a:endParaRPr lang="en-US" altLang="ko-KR" dirty="0"/>
          </a:p>
          <a:p>
            <a:r>
              <a:rPr lang="ko-KR" altLang="en-US" dirty="0"/>
              <a:t>조성과 운영의 주체가 바로 학교운영위원회입니다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학교발전기금은 기부에 대한 반대 급부가 없어야 하며</a:t>
            </a:r>
            <a:endParaRPr lang="en-US" altLang="ko-KR" dirty="0"/>
          </a:p>
          <a:p>
            <a:r>
              <a:rPr lang="ko-KR" altLang="en-US" dirty="0"/>
              <a:t>일정금액을 할당하거나 모금에 대한 직간접적인 강요가 있어서는 안됩니다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학교운영위원회에서는 학교발전기금운용계획을 수립하여야 하며</a:t>
            </a:r>
            <a:endParaRPr lang="en-US" altLang="ko-KR" dirty="0"/>
          </a:p>
          <a:p>
            <a:r>
              <a:rPr lang="ko-KR" altLang="en-US" dirty="0"/>
              <a:t>기탁자의 지정 용도에 맞게 집행하여야 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958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 여섯 번째</a:t>
            </a:r>
            <a:r>
              <a:rPr lang="en-US" altLang="ko-KR" dirty="0"/>
              <a:t>, </a:t>
            </a:r>
            <a:r>
              <a:rPr lang="ko-KR" altLang="en-US" dirty="0"/>
              <a:t>학교운영위원회 회의 운영입니다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부분에서는 실제로 위원회의 회의를 어떻게 진행하는지 </a:t>
            </a:r>
            <a:endParaRPr lang="en-US" altLang="ko-KR" dirty="0"/>
          </a:p>
          <a:p>
            <a:r>
              <a:rPr lang="ko-KR" altLang="en-US" dirty="0"/>
              <a:t>회의가 끝나면 어떻게 마무리 하는지에 대해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8828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회의는 시기에 따라 정기회와 임시회로</a:t>
            </a:r>
            <a:r>
              <a:rPr lang="ko-KR" altLang="en-US" baseline="0" dirty="0">
                <a:latin typeface="굴림" charset="-127"/>
                <a:ea typeface="굴림" charset="-127"/>
              </a:rPr>
              <a:t> </a:t>
            </a:r>
            <a:endParaRPr lang="en-US" altLang="ko-KR" baseline="0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형태에 따라 본회의와 소위원회로 나눌 수 있습니다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정기회는 학교운영위원회 규정에서 언제 하는 것으로 정해져 있어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별도의 소집요구가 필요 없으며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임시회는 학교장 또는 재적위원 </a:t>
            </a:r>
            <a:r>
              <a:rPr lang="en-US" altLang="ko-KR" dirty="0">
                <a:latin typeface="굴림" charset="-127"/>
                <a:ea typeface="굴림" charset="-127"/>
              </a:rPr>
              <a:t>3</a:t>
            </a:r>
            <a:r>
              <a:rPr lang="ko-KR" altLang="en-US" dirty="0">
                <a:latin typeface="굴림" charset="-127"/>
                <a:ea typeface="굴림" charset="-127"/>
              </a:rPr>
              <a:t>분의 </a:t>
            </a:r>
            <a:r>
              <a:rPr lang="en-US" altLang="ko-KR" dirty="0">
                <a:latin typeface="굴림" charset="-127"/>
                <a:ea typeface="굴림" charset="-127"/>
              </a:rPr>
              <a:t>1</a:t>
            </a:r>
            <a:r>
              <a:rPr lang="ko-KR" altLang="en-US" dirty="0">
                <a:latin typeface="굴림" charset="-127"/>
                <a:ea typeface="굴림" charset="-127"/>
              </a:rPr>
              <a:t>이상의 요구로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수시로 개최하는 회의입니다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본회의는 실제로 위원들이 모여 심의를 하는 회의이고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소위원회는 본회의에 앞서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안건에 대한 사전조사나 검토의 역할을 수행하는 회의입니다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소위원회에서 안건을 검토한다 하더라도 본회의를 생략하고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소위원회 활동을 본회의의 결정으로 할 수 없으므로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반드시 본회의는 개최하여야 합니다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340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회의는 원칙이 준수되어야 민주적이고 합리적인 회의가 보장될 수 있습니다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회의진행의 원칙에는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다수결의 원칙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일사부재의의 원칙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정족수의 원칙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회의공개의 원칙 등이 있습니다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다수결의 원칙에서 찬성과 반대가 동수일 때는 부결로 봅니다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정족수의 원칙에서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의사정족수는 유효한 회의에 필요한 최소의 위원 수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의결정족수는 안건결정에 필요한 정족수를 말합니다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en-US" altLang="ko-KR" baseline="0" dirty="0"/>
          </a:p>
          <a:p>
            <a:r>
              <a:rPr lang="ko-KR" altLang="en-US" baseline="0" dirty="0"/>
              <a:t>회의는 교권보호</a:t>
            </a:r>
            <a:r>
              <a:rPr lang="en-US" altLang="ko-KR" baseline="0" dirty="0"/>
              <a:t>, </a:t>
            </a:r>
            <a:r>
              <a:rPr lang="ko-KR" altLang="en-US" baseline="0" dirty="0"/>
              <a:t>개인정보 보호 등 특별한 사유가 없는 한</a:t>
            </a:r>
            <a:endParaRPr lang="en-US" altLang="ko-KR" baseline="0" dirty="0"/>
          </a:p>
          <a:p>
            <a:r>
              <a:rPr lang="ko-KR" altLang="en-US" baseline="0" dirty="0"/>
              <a:t>공개가 원칙이며 일반 학부모</a:t>
            </a:r>
            <a:r>
              <a:rPr lang="en-US" altLang="ko-KR" baseline="0" dirty="0"/>
              <a:t>, </a:t>
            </a:r>
            <a:r>
              <a:rPr lang="ko-KR" altLang="en-US" baseline="0" dirty="0"/>
              <a:t>학생</a:t>
            </a:r>
            <a:r>
              <a:rPr lang="en-US" altLang="ko-KR" baseline="0" dirty="0"/>
              <a:t>, </a:t>
            </a:r>
            <a:r>
              <a:rPr lang="ko-KR" altLang="en-US" baseline="0" dirty="0"/>
              <a:t>교직원 등도 참관할 수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577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회의 원칙 중 정족수의 원칙에 대해 자세히 알아보면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우리 교육청 조례에서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의사 정족수는 재적위원 과반수로 되어 있고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일반적인 안건은 출석위원 과반수의 찬성으로 의결하도록 되어 있습니다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여기서 과반수란</a:t>
            </a:r>
            <a:r>
              <a:rPr lang="ko-KR" altLang="en-US" baseline="0" dirty="0">
                <a:latin typeface="굴림" charset="-127"/>
                <a:ea typeface="굴림" charset="-127"/>
              </a:rPr>
              <a:t> 절반이 아닌 절반을 넘는 수이니 유의하시기 바랍니다</a:t>
            </a:r>
            <a:r>
              <a:rPr lang="en-US" altLang="ko-KR" baseline="0" dirty="0">
                <a:latin typeface="굴림" charset="-127"/>
                <a:ea typeface="굴림" charset="-127"/>
              </a:rPr>
              <a:t>.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또한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위원의 자격상실과 규정의 </a:t>
            </a:r>
            <a:r>
              <a:rPr lang="ko-KR" altLang="en-US" dirty="0" err="1">
                <a:latin typeface="굴림" charset="-127"/>
                <a:ea typeface="굴림" charset="-127"/>
              </a:rPr>
              <a:t>제개정은</a:t>
            </a:r>
            <a:r>
              <a:rPr lang="ko-KR" altLang="en-US" dirty="0">
                <a:latin typeface="굴림" charset="-127"/>
                <a:ea typeface="굴림" charset="-127"/>
              </a:rPr>
              <a:t>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재적위원 </a:t>
            </a:r>
            <a:r>
              <a:rPr lang="en-US" altLang="ko-KR" dirty="0">
                <a:latin typeface="굴림" charset="-127"/>
                <a:ea typeface="굴림" charset="-127"/>
              </a:rPr>
              <a:t>3</a:t>
            </a:r>
            <a:r>
              <a:rPr lang="ko-KR" altLang="en-US" dirty="0">
                <a:latin typeface="굴림" charset="-127"/>
                <a:ea typeface="굴림" charset="-127"/>
              </a:rPr>
              <a:t>분의 </a:t>
            </a:r>
            <a:r>
              <a:rPr lang="en-US" altLang="ko-KR" dirty="0">
                <a:latin typeface="굴림" charset="-127"/>
                <a:ea typeface="굴림" charset="-127"/>
              </a:rPr>
              <a:t>2</a:t>
            </a:r>
            <a:r>
              <a:rPr lang="ko-KR" altLang="en-US" dirty="0">
                <a:latin typeface="굴림" charset="-127"/>
                <a:ea typeface="굴림" charset="-127"/>
              </a:rPr>
              <a:t>이상의 찬성이 있어야 의결됩니다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ko-KR" altLang="en-US" dirty="0">
              <a:latin typeface="굴림" charset="-127"/>
              <a:ea typeface="굴림" charset="-127"/>
            </a:endParaRPr>
          </a:p>
          <a:p>
            <a:r>
              <a:rPr lang="ko-KR" altLang="en-US" dirty="0"/>
              <a:t>의사정족수나 의결정족수가 충족되지 못하면 </a:t>
            </a:r>
            <a:endParaRPr lang="en-US" altLang="ko-KR" dirty="0"/>
          </a:p>
          <a:p>
            <a:r>
              <a:rPr lang="ko-KR" altLang="en-US" dirty="0"/>
              <a:t>위원회의 심의</a:t>
            </a:r>
            <a:r>
              <a:rPr lang="en-US" altLang="ko-KR" baseline="0" dirty="0"/>
              <a:t> </a:t>
            </a:r>
            <a:r>
              <a:rPr lang="ko-KR" altLang="en-US" baseline="0" dirty="0"/>
              <a:t>자문의 효력 자체가 발생하지 않으니</a:t>
            </a:r>
            <a:endParaRPr lang="en-US" altLang="ko-KR" baseline="0" dirty="0"/>
          </a:p>
          <a:p>
            <a:r>
              <a:rPr lang="ko-KR" altLang="en-US" baseline="0" dirty="0"/>
              <a:t>위원님들께서는 회의 참석에 적극 협조하여 주시기 바랍니다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043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민주적이고 원활한 회의 진행을 위해 </a:t>
            </a:r>
            <a:endParaRPr lang="en-US" altLang="ko-KR" dirty="0"/>
          </a:p>
          <a:p>
            <a:r>
              <a:rPr lang="ko-KR" altLang="en-US" dirty="0" err="1"/>
              <a:t>위원회별로</a:t>
            </a:r>
            <a:r>
              <a:rPr lang="ko-KR" altLang="en-US" dirty="0"/>
              <a:t> 자체 회의규칙을 정하여 시행하면 도움이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회의규칙에는 위원의 발언 기준이나 표결 방법</a:t>
            </a:r>
            <a:r>
              <a:rPr lang="en-US" altLang="ko-KR" dirty="0"/>
              <a:t>, </a:t>
            </a:r>
            <a:r>
              <a:rPr lang="ko-KR" altLang="en-US" dirty="0"/>
              <a:t>소위원회 구성 및 운영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회의</a:t>
            </a:r>
            <a:r>
              <a:rPr lang="ko-KR" altLang="en-US" baseline="0" dirty="0"/>
              <a:t> 시 준수 사항을 담으면 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학교운영위원회 회의 규칙 예시는 다음과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520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학교운영위원회 회의 절차는 크게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회의 전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회의 진행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회의 후로 구분하여 다음과 같습니다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ko-KR" altLang="en-US" dirty="0">
              <a:latin typeface="굴림" charset="-127"/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회의 전 절차는 안건제안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안건접수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회의소집 및 공고로 진행됩니다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안건의 제안은 학교장이나 재적위원 </a:t>
            </a:r>
            <a:r>
              <a:rPr lang="en-US" altLang="ko-KR" dirty="0">
                <a:latin typeface="굴림" charset="-127"/>
                <a:ea typeface="굴림" charset="-127"/>
              </a:rPr>
              <a:t>4</a:t>
            </a:r>
            <a:r>
              <a:rPr lang="ko-KR" altLang="en-US" dirty="0">
                <a:latin typeface="굴림" charset="-127"/>
                <a:ea typeface="굴림" charset="-127"/>
              </a:rPr>
              <a:t>분의 </a:t>
            </a:r>
            <a:r>
              <a:rPr lang="en-US" altLang="ko-KR" dirty="0">
                <a:latin typeface="굴림" charset="-127"/>
                <a:ea typeface="굴림" charset="-127"/>
              </a:rPr>
              <a:t>1</a:t>
            </a:r>
            <a:r>
              <a:rPr lang="ko-KR" altLang="en-US" dirty="0">
                <a:latin typeface="굴림" charset="-127"/>
                <a:ea typeface="굴림" charset="-127"/>
              </a:rPr>
              <a:t>이상 연서로 발의하는데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위원발의의 경우 안건과 함께 안건발의자 </a:t>
            </a:r>
            <a:r>
              <a:rPr lang="ko-KR" altLang="en-US" dirty="0" err="1">
                <a:latin typeface="굴림" charset="-127"/>
                <a:ea typeface="굴림" charset="-127"/>
              </a:rPr>
              <a:t>연명부를</a:t>
            </a:r>
            <a:r>
              <a:rPr lang="ko-KR" altLang="en-US" dirty="0">
                <a:latin typeface="굴림" charset="-127"/>
                <a:ea typeface="굴림" charset="-127"/>
              </a:rPr>
              <a:t> 첨부하여야 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회의소집 공고는 회의개최 </a:t>
            </a:r>
            <a:r>
              <a:rPr lang="en-US" altLang="ko-KR" dirty="0">
                <a:latin typeface="굴림" charset="-127"/>
                <a:ea typeface="굴림" charset="-127"/>
              </a:rPr>
              <a:t>7</a:t>
            </a:r>
            <a:r>
              <a:rPr lang="ko-KR" altLang="en-US" dirty="0">
                <a:latin typeface="굴림" charset="-127"/>
                <a:ea typeface="굴림" charset="-127"/>
              </a:rPr>
              <a:t>일 전까지 하여야 하는데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이때에는 안건을 포함하여 위원들에게 개별 통지하여야 합니다</a:t>
            </a:r>
            <a:endParaRPr lang="en-US" altLang="ko-KR" dirty="0">
              <a:latin typeface="+mn-lt"/>
              <a:ea typeface="+mn-ea"/>
            </a:endParaRPr>
          </a:p>
          <a:p>
            <a:r>
              <a:rPr lang="ko-KR" altLang="en-US" dirty="0">
                <a:latin typeface="+mn-lt"/>
                <a:ea typeface="+mn-ea"/>
              </a:rPr>
              <a:t>위원회에 제출된 안건이라도 본회의 전까지 발의자 모두가 동의한다면 철회가 가능합니다</a:t>
            </a:r>
            <a:r>
              <a:rPr lang="en-US" altLang="ko-KR" dirty="0">
                <a:latin typeface="+mn-lt"/>
                <a:ea typeface="+mn-ea"/>
              </a:rPr>
              <a:t>.</a:t>
            </a:r>
            <a:endParaRPr lang="en-US" altLang="ko-KR" dirty="0">
              <a:latin typeface="굴림" charset="-127"/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회의 당일은 간사의 개회를 시작으로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위원장이 개의한 후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보고사항 및 회의록 승인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안건상정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제안설명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질의답변 및 토론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표결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산회 및 폐회의 순서로 진행됩니다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보고사항에는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위원이나 교직원 변동사항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전차 회의 심의</a:t>
            </a:r>
            <a:r>
              <a:rPr lang="en-US" altLang="ko-KR" dirty="0">
                <a:latin typeface="굴림" charset="-127"/>
                <a:ea typeface="굴림" charset="-127"/>
              </a:rPr>
              <a:t>(</a:t>
            </a:r>
            <a:r>
              <a:rPr lang="ko-KR" altLang="en-US" dirty="0">
                <a:latin typeface="굴림" charset="-127"/>
                <a:ea typeface="굴림" charset="-127"/>
              </a:rPr>
              <a:t>자문</a:t>
            </a:r>
            <a:r>
              <a:rPr lang="en-US" altLang="ko-KR" dirty="0">
                <a:latin typeface="굴림" charset="-127"/>
                <a:ea typeface="굴림" charset="-127"/>
              </a:rPr>
              <a:t>) </a:t>
            </a:r>
            <a:r>
              <a:rPr lang="ko-KR" altLang="en-US" dirty="0">
                <a:latin typeface="굴림" charset="-127"/>
                <a:ea typeface="굴림" charset="-127"/>
              </a:rPr>
              <a:t>사항과 처리결과를 다루고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보고사항 종료 후에는 전차 회의록 승인을 받습니다</a:t>
            </a:r>
            <a:r>
              <a:rPr lang="en-US" altLang="ko-KR" dirty="0">
                <a:latin typeface="굴림" charset="-127"/>
                <a:ea typeface="굴림" charset="-127"/>
              </a:rPr>
              <a:t>.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이때에는 위원들에게 회의록을 열람하게 하여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내용에 오기나 누락사항이 없는지 검토한 후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수정사항이 있으면 수정하여 위원장이 승인하면 됩니다</a:t>
            </a:r>
            <a:r>
              <a:rPr lang="en-US" altLang="ko-KR" dirty="0">
                <a:latin typeface="굴림" charset="-127"/>
                <a:ea typeface="굴림" charset="-127"/>
              </a:rPr>
              <a:t>.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회의록 수정에서 발언내용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발언취지 자체는 수정이 불가합니다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승인된 회의록에는 위원장과 학교장이 서명을 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안건상정이란 안건심의를 위해 회의에 회부하는 것으로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한 번에 하나의 안건만 상정합니다</a:t>
            </a:r>
            <a:r>
              <a:rPr lang="en-US" altLang="ko-KR" dirty="0">
                <a:latin typeface="굴림" charset="-127"/>
                <a:ea typeface="굴림" charset="-127"/>
              </a:rPr>
              <a:t>.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예를 들어 안건이 </a:t>
            </a:r>
            <a:r>
              <a:rPr lang="en-US" altLang="ko-KR" dirty="0">
                <a:latin typeface="굴림" charset="-127"/>
                <a:ea typeface="굴림" charset="-127"/>
              </a:rPr>
              <a:t>3</a:t>
            </a:r>
            <a:r>
              <a:rPr lang="ko-KR" altLang="en-US" dirty="0">
                <a:latin typeface="굴림" charset="-127"/>
                <a:ea typeface="굴림" charset="-127"/>
              </a:rPr>
              <a:t>개일 경우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안건상정</a:t>
            </a:r>
            <a:r>
              <a:rPr lang="en-US" altLang="ko-KR" dirty="0">
                <a:latin typeface="굴림" charset="-127"/>
                <a:ea typeface="굴림" charset="-127"/>
              </a:rPr>
              <a:t>-</a:t>
            </a:r>
            <a:r>
              <a:rPr lang="ko-KR" altLang="en-US" dirty="0">
                <a:latin typeface="굴림" charset="-127"/>
                <a:ea typeface="굴림" charset="-127"/>
              </a:rPr>
              <a:t>제안설명</a:t>
            </a:r>
            <a:r>
              <a:rPr lang="en-US" altLang="ko-KR" dirty="0">
                <a:latin typeface="굴림" charset="-127"/>
                <a:ea typeface="굴림" charset="-127"/>
              </a:rPr>
              <a:t>-</a:t>
            </a:r>
            <a:r>
              <a:rPr lang="ko-KR" altLang="en-US" dirty="0">
                <a:latin typeface="굴림" charset="-127"/>
                <a:ea typeface="굴림" charset="-127"/>
              </a:rPr>
              <a:t>질의답변</a:t>
            </a:r>
            <a:r>
              <a:rPr lang="en-US" altLang="ko-KR" dirty="0">
                <a:latin typeface="굴림" charset="-127"/>
                <a:ea typeface="굴림" charset="-127"/>
              </a:rPr>
              <a:t>-</a:t>
            </a:r>
            <a:r>
              <a:rPr lang="ko-KR" altLang="en-US" dirty="0">
                <a:latin typeface="굴림" charset="-127"/>
                <a:ea typeface="굴림" charset="-127"/>
              </a:rPr>
              <a:t>토론</a:t>
            </a:r>
            <a:r>
              <a:rPr lang="en-US" altLang="ko-KR" dirty="0">
                <a:latin typeface="굴림" charset="-127"/>
                <a:ea typeface="굴림" charset="-127"/>
              </a:rPr>
              <a:t>-</a:t>
            </a:r>
            <a:r>
              <a:rPr lang="ko-KR" altLang="en-US" dirty="0">
                <a:latin typeface="굴림" charset="-127"/>
                <a:ea typeface="굴림" charset="-127"/>
              </a:rPr>
              <a:t>표결의 과정을 </a:t>
            </a:r>
            <a:r>
              <a:rPr lang="en-US" altLang="ko-KR" dirty="0">
                <a:latin typeface="굴림" charset="-127"/>
                <a:ea typeface="굴림" charset="-127"/>
              </a:rPr>
              <a:t>3</a:t>
            </a:r>
            <a:r>
              <a:rPr lang="ko-KR" altLang="en-US" dirty="0">
                <a:latin typeface="굴림" charset="-127"/>
                <a:ea typeface="굴림" charset="-127"/>
              </a:rPr>
              <a:t>번 되풀이합니다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제안설명은 안건을 제안한 자가 안건을 설명하는 것으로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소위원회 심사를 거친 안건은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소위원회 위원장 또는 소속 위원이 심사보고를 하면 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질의와 답변은 현재 상정된 안건에 대해서만 한정하여야 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 err="1">
                <a:latin typeface="굴림" charset="-127"/>
                <a:ea typeface="굴림" charset="-127"/>
              </a:rPr>
              <a:t>위원별</a:t>
            </a:r>
            <a:r>
              <a:rPr lang="ko-KR" altLang="en-US" baseline="0" dirty="0">
                <a:latin typeface="굴림" charset="-127"/>
                <a:ea typeface="굴림" charset="-127"/>
              </a:rPr>
              <a:t> 질의 횟수나 시간을 회의 규칙으로 정할 수 있습니다</a:t>
            </a:r>
            <a:r>
              <a:rPr lang="en-US" altLang="ko-KR" baseline="0" dirty="0">
                <a:latin typeface="굴림" charset="-127"/>
                <a:ea typeface="굴림" charset="-127"/>
              </a:rPr>
              <a:t>.</a:t>
            </a:r>
            <a:endParaRPr lang="en-US" altLang="ko-KR" dirty="0">
              <a:latin typeface="굴림" charset="-127"/>
              <a:ea typeface="굴림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표결방법은 위원장이 위원들과 협의하여 결정하되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가부동수는 부결로 봅니다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/>
              <a:t>표결 시 일정한 시점에서 찬반의 의사를 표시한 경우 </a:t>
            </a:r>
            <a:endParaRPr lang="en-US" altLang="ko-KR" dirty="0"/>
          </a:p>
          <a:p>
            <a:r>
              <a:rPr lang="ko-KR" altLang="en-US" dirty="0"/>
              <a:t>어떠한 착오가 있더라도 이를 정정할 수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의결에는 제출된 안건을 수정하지 않고 그대로 가결하는 원안가결</a:t>
            </a:r>
            <a:endParaRPr lang="en-US" altLang="ko-KR" dirty="0"/>
          </a:p>
          <a:p>
            <a:r>
              <a:rPr lang="ko-KR" altLang="en-US" dirty="0"/>
              <a:t>위원회에서 안건</a:t>
            </a:r>
            <a:r>
              <a:rPr lang="ko-KR" altLang="en-US" baseline="0" dirty="0"/>
              <a:t> 내용을 수정을 가하여 의결한 수정가결</a:t>
            </a:r>
            <a:endParaRPr lang="en-US" altLang="ko-KR" baseline="0" dirty="0"/>
          </a:p>
          <a:p>
            <a:r>
              <a:rPr lang="ko-KR" altLang="en-US" baseline="0" dirty="0"/>
              <a:t>표결하였으나 찬성 위원의 수가 정족수에 미치지 못해</a:t>
            </a:r>
            <a:endParaRPr lang="en-US" altLang="ko-KR" baseline="0" dirty="0"/>
          </a:p>
          <a:p>
            <a:r>
              <a:rPr lang="ko-KR" altLang="en-US" baseline="0" dirty="0"/>
              <a:t>안건을 통과시키지 못하는 부결이 있습니다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위원회의 심의 과정에서 수정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</a:t>
            </a:r>
            <a:r>
              <a:rPr lang="ko-KR" altLang="en-US" dirty="0"/>
              <a:t>이 나올 경우</a:t>
            </a:r>
            <a:endParaRPr lang="en-US" altLang="ko-KR" dirty="0"/>
          </a:p>
          <a:p>
            <a:r>
              <a:rPr lang="ko-KR" altLang="en-US" dirty="0"/>
              <a:t>최종 수정</a:t>
            </a:r>
            <a:r>
              <a:rPr lang="en-US" altLang="ko-KR" dirty="0"/>
              <a:t>(</a:t>
            </a:r>
            <a:r>
              <a:rPr lang="ko-KR" altLang="en-US" dirty="0"/>
              <a:t>안</a:t>
            </a:r>
            <a:r>
              <a:rPr lang="en-US" altLang="ko-KR" dirty="0"/>
              <a:t>)</a:t>
            </a:r>
            <a:r>
              <a:rPr lang="ko-KR" altLang="en-US" dirty="0"/>
              <a:t>부터 표결에 부치면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졸업앨범 사양에 대한 심의를 하는데</a:t>
            </a:r>
            <a:endParaRPr lang="en-US" altLang="ko-KR" dirty="0"/>
          </a:p>
          <a:p>
            <a:r>
              <a:rPr lang="ko-KR" altLang="en-US" dirty="0"/>
              <a:t>당초 원안은 </a:t>
            </a:r>
            <a:r>
              <a:rPr lang="en-US" altLang="ko-KR" dirty="0"/>
              <a:t>A</a:t>
            </a:r>
            <a:r>
              <a:rPr lang="ko-KR" altLang="en-US" dirty="0"/>
              <a:t>였으나 심의과정에서 </a:t>
            </a:r>
            <a:r>
              <a:rPr lang="en-US" altLang="ko-KR" dirty="0"/>
              <a:t>B, C, D </a:t>
            </a:r>
            <a:r>
              <a:rPr lang="ko-KR" altLang="en-US" dirty="0" err="1"/>
              <a:t>세개의</a:t>
            </a:r>
            <a:r>
              <a:rPr lang="ko-KR" altLang="en-US" dirty="0"/>
              <a:t> 수정안이 나왔다면</a:t>
            </a:r>
            <a:endParaRPr lang="en-US" altLang="ko-KR" dirty="0"/>
          </a:p>
          <a:p>
            <a:r>
              <a:rPr lang="ko-KR" altLang="en-US" dirty="0"/>
              <a:t>먼저 마지막 수정안이 </a:t>
            </a:r>
            <a:r>
              <a:rPr lang="en-US" altLang="ko-KR" dirty="0"/>
              <a:t>D</a:t>
            </a:r>
            <a:r>
              <a:rPr lang="ko-KR" altLang="en-US" dirty="0"/>
              <a:t>안을 표결하여 가결되면 채택</a:t>
            </a:r>
            <a:r>
              <a:rPr lang="en-US" altLang="ko-KR" dirty="0"/>
              <a:t>, </a:t>
            </a:r>
            <a:r>
              <a:rPr lang="ko-KR" altLang="en-US" dirty="0"/>
              <a:t>부결되면</a:t>
            </a:r>
            <a:endParaRPr lang="en-US" altLang="ko-KR" dirty="0"/>
          </a:p>
          <a:p>
            <a:r>
              <a:rPr lang="en-US" altLang="ko-KR" dirty="0"/>
              <a:t>C</a:t>
            </a:r>
            <a:r>
              <a:rPr lang="ko-KR" altLang="en-US" dirty="0"/>
              <a:t>안을 표결하고 가결되면 채택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부결되면</a:t>
            </a:r>
            <a:endParaRPr lang="en-US" altLang="ko-KR" baseline="0" dirty="0"/>
          </a:p>
          <a:p>
            <a:r>
              <a:rPr lang="en-US" altLang="ko-KR" baseline="0" dirty="0"/>
              <a:t>B</a:t>
            </a:r>
            <a:r>
              <a:rPr lang="ko-KR" altLang="en-US" baseline="0" dirty="0"/>
              <a:t>안을 표결하여 가결되면 채택</a:t>
            </a:r>
            <a:r>
              <a:rPr lang="en-US" altLang="ko-KR" baseline="0" dirty="0"/>
              <a:t>, </a:t>
            </a:r>
            <a:r>
              <a:rPr lang="ko-KR" altLang="en-US" baseline="0" dirty="0" err="1"/>
              <a:t>부결돠면</a:t>
            </a:r>
            <a:endParaRPr lang="en-US" altLang="ko-KR" baseline="0" dirty="0"/>
          </a:p>
          <a:p>
            <a:r>
              <a:rPr lang="ko-KR" altLang="en-US" baseline="0" dirty="0"/>
              <a:t>다시 원안인 </a:t>
            </a:r>
            <a:r>
              <a:rPr lang="en-US" altLang="ko-KR" baseline="0" dirty="0"/>
              <a:t>A</a:t>
            </a:r>
            <a:r>
              <a:rPr lang="ko-KR" altLang="en-US" baseline="0" dirty="0"/>
              <a:t>안을 표결합니다</a:t>
            </a:r>
            <a:endParaRPr lang="en-US" altLang="ko-KR" baseline="0" dirty="0"/>
          </a:p>
          <a:p>
            <a:r>
              <a:rPr lang="ko-KR" altLang="en-US" baseline="0" dirty="0"/>
              <a:t>이때 </a:t>
            </a:r>
            <a:r>
              <a:rPr lang="en-US" altLang="ko-KR" baseline="0" dirty="0"/>
              <a:t>A</a:t>
            </a:r>
            <a:r>
              <a:rPr lang="ko-KR" altLang="en-US" baseline="0" dirty="0"/>
              <a:t>안이 가결되면 채택</a:t>
            </a:r>
            <a:r>
              <a:rPr lang="en-US" altLang="ko-KR" baseline="0" dirty="0"/>
              <a:t>, </a:t>
            </a:r>
            <a:r>
              <a:rPr lang="ko-KR" altLang="en-US" baseline="0" dirty="0"/>
              <a:t>부결되면</a:t>
            </a:r>
            <a:endParaRPr lang="en-US" altLang="ko-KR" baseline="0" dirty="0"/>
          </a:p>
          <a:p>
            <a:r>
              <a:rPr lang="ko-KR" altLang="en-US" baseline="0" dirty="0"/>
              <a:t>최종적으로 이 안건을 부결됩니다</a:t>
            </a:r>
            <a:r>
              <a:rPr lang="en-US" altLang="ko-KR" baseline="0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산회는 당일 회의의 종료를 선포하는 것이며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폐회는 회기의 종료를 선포하는 것인데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보통 학교는 회기가 </a:t>
            </a:r>
            <a:r>
              <a:rPr lang="en-US" altLang="ko-KR" dirty="0">
                <a:latin typeface="굴림" charset="-127"/>
                <a:ea typeface="굴림" charset="-127"/>
              </a:rPr>
              <a:t>1</a:t>
            </a:r>
            <a:r>
              <a:rPr lang="ko-KR" altLang="en-US" dirty="0">
                <a:latin typeface="굴림" charset="-127"/>
                <a:ea typeface="굴림" charset="-127"/>
              </a:rPr>
              <a:t>일이므로 산회에 이어 바로 폐회를 선포하면 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157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회의가 끝난 후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위원장은 학교장에게 회의록 사본을 첨부하여 회의결과를 이송합니다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이후 간사가 회의록과 심의결과를 학교 홈페이지 등에 공개하면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한 회기의 회의는 마무리가 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회의록은 공개가 원칙이나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개인정보보호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교권보호 등을 위해서는 위원회의 의결로 비공개 결정 가능합니다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ko-KR" altLang="en-US" dirty="0">
              <a:latin typeface="굴림" charset="-127"/>
              <a:ea typeface="굴림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22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이상으로 학교운영위원회 이해 설명을 마치겠습니다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위원회 활동을 하시면서 궁금하시거나 상담이 필요하시면 제</a:t>
            </a:r>
            <a:r>
              <a:rPr lang="en-US" altLang="ko-KR" dirty="0"/>
              <a:t> </a:t>
            </a:r>
            <a:r>
              <a:rPr lang="ko-KR" altLang="en-US" dirty="0"/>
              <a:t>휴대폰</a:t>
            </a:r>
            <a:r>
              <a:rPr lang="en-US" altLang="ko-KR" dirty="0"/>
              <a:t> 010-6878-0440 </a:t>
            </a:r>
            <a:r>
              <a:rPr lang="ko-KR" altLang="en-US" dirty="0"/>
              <a:t>연락 주시면 제가 알고 있는 범이 안에서 언제든지 답변해 드리겠습니다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86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 번째</a:t>
            </a:r>
            <a:r>
              <a:rPr lang="en-US" altLang="ko-KR" dirty="0"/>
              <a:t>, </a:t>
            </a:r>
            <a:r>
              <a:rPr lang="ko-KR" altLang="en-US" dirty="0"/>
              <a:t>학교운영위원회의 개념입니다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02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latin typeface="굴림" charset="-127"/>
                <a:ea typeface="굴림" charset="-127"/>
              </a:rPr>
              <a:t>학교운영위원회는 학부모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교원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지역인사가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학교의 의사결정에 참여하는 교육자치기구로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en-US" altLang="ko-KR" dirty="0">
                <a:latin typeface="굴림" charset="-127"/>
                <a:ea typeface="굴림" charset="-127"/>
              </a:rPr>
              <a:t>1995</a:t>
            </a:r>
            <a:r>
              <a:rPr lang="ko-KR" altLang="en-US" dirty="0">
                <a:latin typeface="굴림" charset="-127"/>
                <a:ea typeface="굴림" charset="-127"/>
              </a:rPr>
              <a:t>년</a:t>
            </a:r>
            <a:r>
              <a:rPr lang="ko-KR" altLang="en-US" baseline="0" dirty="0">
                <a:latin typeface="굴림" charset="-127"/>
                <a:ea typeface="굴림" charset="-127"/>
              </a:rPr>
              <a:t> </a:t>
            </a:r>
            <a:r>
              <a:rPr lang="ko-KR" altLang="en-US" dirty="0">
                <a:latin typeface="굴림" charset="-127"/>
                <a:ea typeface="굴림" charset="-127"/>
              </a:rPr>
              <a:t>시범운영을 시작으로 현재 </a:t>
            </a:r>
            <a:r>
              <a:rPr lang="en-US" altLang="ko-KR" dirty="0">
                <a:latin typeface="굴림" charset="-127"/>
                <a:ea typeface="굴림" charset="-127"/>
              </a:rPr>
              <a:t>24</a:t>
            </a:r>
            <a:r>
              <a:rPr lang="ko-KR" altLang="en-US" dirty="0">
                <a:latin typeface="굴림" charset="-127"/>
                <a:ea typeface="굴림" charset="-127"/>
              </a:rPr>
              <a:t>년의 역사를 지닌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명실상부한 학교공동체의 </a:t>
            </a:r>
            <a:r>
              <a:rPr lang="ko-KR" altLang="en-US" baseline="0" dirty="0">
                <a:latin typeface="굴림" charset="-127"/>
                <a:ea typeface="굴림" charset="-127"/>
              </a:rPr>
              <a:t>공식적인 소통과 참여의 매개체입니다</a:t>
            </a:r>
            <a:r>
              <a:rPr lang="en-US" altLang="ko-KR" baseline="0" dirty="0">
                <a:latin typeface="굴림" charset="-127"/>
                <a:ea typeface="굴림" charset="-127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19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학교운영위원회는 국</a:t>
            </a:r>
            <a:r>
              <a:rPr lang="en-US" altLang="ko-KR" dirty="0"/>
              <a:t>, </a:t>
            </a:r>
            <a:r>
              <a:rPr lang="ko-KR" altLang="en-US" dirty="0"/>
              <a:t>공</a:t>
            </a:r>
            <a:r>
              <a:rPr lang="en-US" altLang="ko-KR" dirty="0"/>
              <a:t>, </a:t>
            </a:r>
            <a:r>
              <a:rPr lang="ko-KR" altLang="en-US" dirty="0"/>
              <a:t>사립 구분 없이 모든 학교에서 설치를 하여야</a:t>
            </a:r>
            <a:r>
              <a:rPr lang="ko-KR" altLang="en-US" baseline="0" dirty="0"/>
              <a:t> 하며 </a:t>
            </a:r>
            <a:endParaRPr lang="en-US" altLang="ko-KR" baseline="0" dirty="0"/>
          </a:p>
          <a:p>
            <a:r>
              <a:rPr lang="ko-KR" altLang="en-US" baseline="0" dirty="0" err="1"/>
              <a:t>초중등교육법과</a:t>
            </a:r>
            <a:r>
              <a:rPr lang="ko-KR" altLang="en-US" baseline="0" dirty="0"/>
              <a:t> 같은 법 시행령에서 그 설치를 규정하고 있습니다</a:t>
            </a:r>
            <a:r>
              <a:rPr lang="en-US" altLang="ko-KR" baseline="0" dirty="0"/>
              <a:t>.</a:t>
            </a:r>
            <a:endParaRPr lang="en-US" altLang="ko-KR" dirty="0"/>
          </a:p>
          <a:p>
            <a:r>
              <a:rPr lang="ko-KR" altLang="en-US" dirty="0">
                <a:latin typeface="굴림" charset="-127"/>
                <a:ea typeface="굴림" charset="-127"/>
              </a:rPr>
              <a:t>이 외에도 경남교육청 학교운영위원회 구성 및 운영에 관한 조례</a:t>
            </a:r>
            <a:r>
              <a:rPr lang="en-US" altLang="ko-KR" dirty="0">
                <a:latin typeface="굴림" charset="-127"/>
                <a:ea typeface="굴림" charset="-127"/>
              </a:rPr>
              <a:t>,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사립학교 정관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당해 학교 학교운영위원회 규정에서는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위원회의 실제 운영에 관한 구체적인 사항을 다루고 있습니</a:t>
            </a:r>
            <a:r>
              <a:rPr lang="ko-KR" altLang="en-US" dirty="0"/>
              <a:t>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65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학교운영위원회는 법률에 근거하여 설치하는 법정 기구로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>
                <a:latin typeface="굴림" charset="-127"/>
                <a:ea typeface="굴림" charset="-127"/>
              </a:rPr>
              <a:t>집행기관인 학교장과 독립되고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pPr defTabSz="921075"/>
            <a:r>
              <a:rPr lang="ko-KR" altLang="en-US" dirty="0" err="1">
                <a:latin typeface="굴림" charset="-127"/>
                <a:ea typeface="굴림" charset="-127"/>
              </a:rPr>
              <a:t>국ㆍ공립학교는</a:t>
            </a:r>
            <a:r>
              <a:rPr lang="ko-KR" altLang="en-US" dirty="0">
                <a:latin typeface="굴림" charset="-127"/>
                <a:ea typeface="굴림" charset="-127"/>
              </a:rPr>
              <a:t> 심의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사립학교는 자문하는 기구입니다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다만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학교발전기금에 관한 사항은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 err="1">
                <a:latin typeface="굴림" charset="-127"/>
                <a:ea typeface="굴림" charset="-127"/>
              </a:rPr>
              <a:t>국ㆍ공ㆍ사립학교</a:t>
            </a:r>
            <a:r>
              <a:rPr lang="ko-KR" altLang="en-US" dirty="0">
                <a:latin typeface="굴림" charset="-127"/>
                <a:ea typeface="굴림" charset="-127"/>
              </a:rPr>
              <a:t> 모두 </a:t>
            </a:r>
            <a:r>
              <a:rPr lang="ko-KR" altLang="en-US" dirty="0" err="1">
                <a:latin typeface="굴림" charset="-127"/>
                <a:ea typeface="굴림" charset="-127"/>
              </a:rPr>
              <a:t>심의ㆍ의결해야</a:t>
            </a:r>
            <a:r>
              <a:rPr lang="ko-KR" altLang="en-US" dirty="0">
                <a:latin typeface="굴림" charset="-127"/>
                <a:ea typeface="굴림" charset="-127"/>
              </a:rPr>
              <a:t> 합니다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여기서 의결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심의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자문에 대해 잠시 알아보면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의결은 의사결정을 하는 합의체로 의결기구의 결정을 따라야 합니다</a:t>
            </a:r>
            <a:r>
              <a:rPr lang="en-US" altLang="ko-KR" dirty="0">
                <a:latin typeface="굴림" charset="-127"/>
                <a:ea typeface="굴림" charset="-127"/>
              </a:rPr>
              <a:t>. 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반면 심의와 자문은 각각 사전 논의</a:t>
            </a:r>
            <a:r>
              <a:rPr lang="en-US" altLang="ko-KR" dirty="0">
                <a:latin typeface="굴림" charset="-127"/>
                <a:ea typeface="굴림" charset="-127"/>
              </a:rPr>
              <a:t>, </a:t>
            </a:r>
            <a:r>
              <a:rPr lang="ko-KR" altLang="en-US" dirty="0">
                <a:latin typeface="굴림" charset="-127"/>
                <a:ea typeface="굴림" charset="-127"/>
              </a:rPr>
              <a:t>참고 의견 제공의 역할을 하는 것으로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심의 및 자문기구의 결정을 반드시 따라야 하는 것은 아닙니다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</a:p>
          <a:p>
            <a:r>
              <a:rPr lang="ko-KR" altLang="en-US" dirty="0">
                <a:latin typeface="굴림" charset="-127"/>
                <a:ea typeface="굴림" charset="-127"/>
              </a:rPr>
              <a:t>그러나 </a:t>
            </a:r>
            <a:r>
              <a:rPr lang="ko-KR" altLang="en-US" dirty="0" err="1">
                <a:latin typeface="굴림" charset="-127"/>
                <a:ea typeface="굴림" charset="-127"/>
              </a:rPr>
              <a:t>국ㆍ공립</a:t>
            </a:r>
            <a:r>
              <a:rPr lang="ko-KR" altLang="en-US" dirty="0">
                <a:latin typeface="굴림" charset="-127"/>
                <a:ea typeface="굴림" charset="-127"/>
              </a:rPr>
              <a:t> 학교는 심의결과와 다르게 시행할 경우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관할청과 학교운영위원회에 </a:t>
            </a:r>
            <a:r>
              <a:rPr lang="ko-KR" altLang="en-US" dirty="0" err="1">
                <a:latin typeface="굴림" charset="-127"/>
                <a:ea typeface="굴림" charset="-127"/>
              </a:rPr>
              <a:t>서면보고해야하므로</a:t>
            </a:r>
            <a:r>
              <a:rPr lang="ko-KR" altLang="en-US" dirty="0">
                <a:latin typeface="굴림" charset="-127"/>
                <a:ea typeface="굴림" charset="-127"/>
              </a:rPr>
              <a:t>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dirty="0">
                <a:latin typeface="굴림" charset="-127"/>
                <a:ea typeface="굴림" charset="-127"/>
              </a:rPr>
              <a:t>사립학교운영위원회의 자문보다는 구속력이 강하다고 볼 수 있습니다</a:t>
            </a:r>
            <a:r>
              <a:rPr lang="en-US" altLang="ko-KR" dirty="0">
                <a:latin typeface="굴림" charset="-127"/>
                <a:ea typeface="굴림" charset="-127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FAB7C-E7F7-49C7-AC98-875E2CB6EA4C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68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그림 20" descr="bg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그림 21" descr="cd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97736" y="2924175"/>
            <a:ext cx="7948527" cy="1322723"/>
          </a:xfrm>
          <a:prstGeom prst="rect">
            <a:avLst/>
          </a:prstGeom>
        </p:spPr>
      </p:pic>
      <p:pic>
        <p:nvPicPr>
          <p:cNvPr id="23" name="그림 22" descr="sc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42877" y="3468904"/>
            <a:ext cx="8058246" cy="3389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67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7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82361-A9F7-49EF-820C-30EA963EDE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59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sc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0177" y="3468904"/>
            <a:ext cx="8058246" cy="3389096"/>
          </a:xfrm>
          <a:prstGeom prst="rect">
            <a:avLst/>
          </a:prstGeom>
        </p:spPr>
      </p:pic>
      <p:pic>
        <p:nvPicPr>
          <p:cNvPr id="16" name="그림 15" descr="배경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72816"/>
          </a:xfrm>
          <a:prstGeom prst="rect">
            <a:avLst/>
          </a:prstGeom>
        </p:spPr>
      </p:pic>
      <p:pic>
        <p:nvPicPr>
          <p:cNvPr id="25" name="그림 24" descr="배경1.jpg"/>
          <p:cNvPicPr>
            <a:picLocks noChangeAspect="1"/>
          </p:cNvPicPr>
          <p:nvPr userDrawn="1"/>
        </p:nvPicPr>
        <p:blipFill>
          <a:blip r:embed="rId4" cstate="print"/>
          <a:srcRect t="72050" r="79137"/>
          <a:stretch>
            <a:fillRect/>
          </a:stretch>
        </p:blipFill>
        <p:spPr>
          <a:xfrm>
            <a:off x="0" y="1243360"/>
            <a:ext cx="9144000" cy="432048"/>
          </a:xfrm>
          <a:prstGeom prst="rect">
            <a:avLst/>
          </a:prstGeom>
        </p:spPr>
      </p:pic>
      <p:sp>
        <p:nvSpPr>
          <p:cNvPr id="23" name="직사각형 22"/>
          <p:cNvSpPr/>
          <p:nvPr userDrawn="1"/>
        </p:nvSpPr>
        <p:spPr>
          <a:xfrm>
            <a:off x="0" y="0"/>
            <a:ext cx="9144000" cy="1844824"/>
          </a:xfrm>
          <a:prstGeom prst="rect">
            <a:avLst/>
          </a:prstGeom>
          <a:blipFill dpi="0" rotWithShape="1">
            <a:blip r:embed="rId5" cstate="print">
              <a:alphaModFix amt="52000"/>
              <a:lum bright="100000" contrast="-10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i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72200" y="620688"/>
            <a:ext cx="2746424" cy="86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그림 19" descr="c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11960" y="4005064"/>
            <a:ext cx="4766351" cy="793174"/>
          </a:xfrm>
          <a:prstGeom prst="rect">
            <a:avLst/>
          </a:prstGeom>
        </p:spPr>
      </p:pic>
      <p:pic>
        <p:nvPicPr>
          <p:cNvPr id="21" name="그림 20" descr="s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90741" y="4648610"/>
            <a:ext cx="5253259" cy="2209389"/>
          </a:xfrm>
          <a:prstGeom prst="rect">
            <a:avLst/>
          </a:prstGeom>
        </p:spPr>
      </p:pic>
      <p:pic>
        <p:nvPicPr>
          <p:cNvPr id="22" name="그림 21" descr="i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67544" y="548680"/>
            <a:ext cx="3584152" cy="11276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배경1.jpg"/>
          <p:cNvPicPr>
            <a:picLocks noChangeAspect="1"/>
          </p:cNvPicPr>
          <p:nvPr userDrawn="1"/>
        </p:nvPicPr>
        <p:blipFill>
          <a:blip r:embed="rId2" cstate="print"/>
          <a:srcRect b="87799"/>
          <a:stretch>
            <a:fillRect/>
          </a:stretch>
        </p:blipFill>
        <p:spPr>
          <a:xfrm>
            <a:off x="0" y="-27384"/>
            <a:ext cx="9144000" cy="836712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4"/>
          <p:cNvSpPr>
            <a:spLocks noChangeArrowheads="1"/>
          </p:cNvSpPr>
          <p:nvPr userDrawn="1"/>
        </p:nvSpPr>
        <p:spPr bwMode="auto">
          <a:xfrm>
            <a:off x="6839744" y="6664077"/>
            <a:ext cx="2304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kumimoji="0"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INSERT LOGO</a:t>
            </a:r>
            <a:endParaRPr kumimoji="0" lang="ko-KR" altLang="en-US" sz="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 hasCustomPrompt="1"/>
          </p:nvPr>
        </p:nvSpPr>
        <p:spPr>
          <a:xfrm>
            <a:off x="302840" y="188640"/>
            <a:ext cx="8229600" cy="6480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ko-KR" altLang="en-US" sz="36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A TITLE SLIDE</a:t>
            </a:r>
            <a:endParaRPr lang="ko-KR" altLang="en-US" dirty="0"/>
          </a:p>
        </p:txBody>
      </p:sp>
      <p:sp>
        <p:nvSpPr>
          <p:cNvPr id="22" name="직사각형 21"/>
          <p:cNvSpPr/>
          <p:nvPr userDrawn="1"/>
        </p:nvSpPr>
        <p:spPr>
          <a:xfrm>
            <a:off x="0" y="-27384"/>
            <a:ext cx="9144000" cy="792088"/>
          </a:xfrm>
          <a:prstGeom prst="rect">
            <a:avLst/>
          </a:prstGeom>
          <a:blipFill dpi="0" rotWithShape="1">
            <a:blip r:embed="rId3" cstate="print">
              <a:alphaModFix amt="52000"/>
              <a:lum bright="100000" contrast="-10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0" y="824012"/>
            <a:ext cx="9144000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 descr="sc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335664" y="96826"/>
            <a:ext cx="1763688" cy="741763"/>
          </a:xfrm>
          <a:prstGeom prst="rect">
            <a:avLst/>
          </a:prstGeom>
        </p:spPr>
      </p:pic>
      <p:pic>
        <p:nvPicPr>
          <p:cNvPr id="25" name="그림 24" descr="cd.png"/>
          <p:cNvPicPr>
            <a:picLocks noChangeAspect="1"/>
          </p:cNvPicPr>
          <p:nvPr userDrawn="1"/>
        </p:nvPicPr>
        <p:blipFill>
          <a:blip r:embed="rId5" cstate="print"/>
          <a:srcRect t="28868" r="50880"/>
          <a:stretch>
            <a:fillRect/>
          </a:stretch>
        </p:blipFill>
        <p:spPr>
          <a:xfrm>
            <a:off x="6802760" y="0"/>
            <a:ext cx="2341240" cy="564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언덕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41925"/>
            <a:ext cx="9118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7" descr="구름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914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8" descr="나비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21013"/>
            <a:ext cx="4143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9" descr="레이스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0" descr="아이들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471863"/>
            <a:ext cx="72898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3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구름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7" descr="레이스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8" descr="언덕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41925"/>
            <a:ext cx="9118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1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구름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914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7" descr="언덕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241925"/>
            <a:ext cx="9118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8" descr="나비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21013"/>
            <a:ext cx="41433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그룹 49"/>
          <p:cNvGrpSpPr>
            <a:grpSpLocks/>
          </p:cNvGrpSpPr>
          <p:nvPr userDrawn="1"/>
        </p:nvGrpSpPr>
        <p:grpSpPr bwMode="auto">
          <a:xfrm>
            <a:off x="0" y="0"/>
            <a:ext cx="9144000" cy="2636838"/>
            <a:chOff x="0" y="0"/>
            <a:chExt cx="9144000" cy="2636912"/>
          </a:xfrm>
        </p:grpSpPr>
        <p:sp>
          <p:nvSpPr>
            <p:cNvPr id="6" name="자유형 5"/>
            <p:cNvSpPr/>
            <p:nvPr userDrawn="1"/>
          </p:nvSpPr>
          <p:spPr>
            <a:xfrm>
              <a:off x="0" y="0"/>
              <a:ext cx="9144000" cy="2636912"/>
            </a:xfrm>
            <a:custGeom>
              <a:avLst/>
              <a:gdLst>
                <a:gd name="connsiteX0" fmla="*/ 0 w 9144000"/>
                <a:gd name="connsiteY0" fmla="*/ 0 h 2492896"/>
                <a:gd name="connsiteX1" fmla="*/ 9144000 w 9144000"/>
                <a:gd name="connsiteY1" fmla="*/ 0 h 2492896"/>
                <a:gd name="connsiteX2" fmla="*/ 9144000 w 9144000"/>
                <a:gd name="connsiteY2" fmla="*/ 2492896 h 2492896"/>
                <a:gd name="connsiteX3" fmla="*/ 0 w 9144000"/>
                <a:gd name="connsiteY3" fmla="*/ 2492896 h 2492896"/>
                <a:gd name="connsiteX4" fmla="*/ 0 w 9144000"/>
                <a:gd name="connsiteY4" fmla="*/ 0 h 2492896"/>
                <a:gd name="connsiteX0" fmla="*/ 0 w 9144000"/>
                <a:gd name="connsiteY0" fmla="*/ 0 h 2924944"/>
                <a:gd name="connsiteX1" fmla="*/ 9144000 w 9144000"/>
                <a:gd name="connsiteY1" fmla="*/ 0 h 2924944"/>
                <a:gd name="connsiteX2" fmla="*/ 9144000 w 9144000"/>
                <a:gd name="connsiteY2" fmla="*/ 2492896 h 2924944"/>
                <a:gd name="connsiteX3" fmla="*/ 4572000 w 9144000"/>
                <a:gd name="connsiteY3" fmla="*/ 2924944 h 2924944"/>
                <a:gd name="connsiteX4" fmla="*/ 0 w 9144000"/>
                <a:gd name="connsiteY4" fmla="*/ 2492896 h 2924944"/>
                <a:gd name="connsiteX5" fmla="*/ 0 w 9144000"/>
                <a:gd name="connsiteY5" fmla="*/ 0 h 292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924944">
                  <a:moveTo>
                    <a:pt x="0" y="0"/>
                  </a:moveTo>
                  <a:lnTo>
                    <a:pt x="9144000" y="0"/>
                  </a:lnTo>
                  <a:lnTo>
                    <a:pt x="9144000" y="2492896"/>
                  </a:lnTo>
                  <a:lnTo>
                    <a:pt x="4572000" y="2924944"/>
                  </a:lnTo>
                  <a:lnTo>
                    <a:pt x="0" y="2492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E8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직사각형 6"/>
            <p:cNvSpPr/>
            <p:nvPr userDrawn="1"/>
          </p:nvSpPr>
          <p:spPr>
            <a:xfrm>
              <a:off x="0" y="153992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 userDrawn="1"/>
          </p:nvSpPr>
          <p:spPr>
            <a:xfrm>
              <a:off x="0" y="347673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 userDrawn="1"/>
          </p:nvSpPr>
          <p:spPr>
            <a:xfrm>
              <a:off x="0" y="541353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0" y="735034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직사각형 10"/>
            <p:cNvSpPr/>
            <p:nvPr userDrawn="1"/>
          </p:nvSpPr>
          <p:spPr>
            <a:xfrm>
              <a:off x="0" y="928714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직사각형 11"/>
            <p:cNvSpPr/>
            <p:nvPr userDrawn="1"/>
          </p:nvSpPr>
          <p:spPr>
            <a:xfrm>
              <a:off x="0" y="1122394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직사각형 12"/>
            <p:cNvSpPr/>
            <p:nvPr userDrawn="1"/>
          </p:nvSpPr>
          <p:spPr>
            <a:xfrm>
              <a:off x="0" y="1316075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직사각형 13"/>
            <p:cNvSpPr/>
            <p:nvPr userDrawn="1"/>
          </p:nvSpPr>
          <p:spPr>
            <a:xfrm>
              <a:off x="0" y="1509755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 userDrawn="1"/>
          </p:nvSpPr>
          <p:spPr>
            <a:xfrm>
              <a:off x="0" y="1703436"/>
              <a:ext cx="9144000" cy="36513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0" y="1897116"/>
              <a:ext cx="9144000" cy="34926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 userDrawn="1"/>
          </p:nvSpPr>
          <p:spPr>
            <a:xfrm>
              <a:off x="0" y="2090797"/>
              <a:ext cx="9144000" cy="34926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직사각형 17"/>
            <p:cNvSpPr/>
            <p:nvPr userDrawn="1"/>
          </p:nvSpPr>
          <p:spPr>
            <a:xfrm>
              <a:off x="0" y="2284477"/>
              <a:ext cx="9144000" cy="34926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직사각형 18"/>
            <p:cNvSpPr/>
            <p:nvPr userDrawn="1"/>
          </p:nvSpPr>
          <p:spPr>
            <a:xfrm>
              <a:off x="0" y="2478158"/>
              <a:ext cx="9144000" cy="34926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그림 24" descr="아이들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471863"/>
            <a:ext cx="72898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0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6" descr="구름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2"/>
          <a:stretch>
            <a:fillRect/>
          </a:stretch>
        </p:blipFill>
        <p:spPr bwMode="auto">
          <a:xfrm>
            <a:off x="6084888" y="260350"/>
            <a:ext cx="30591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8" descr="레이스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그룹 13"/>
          <p:cNvGrpSpPr>
            <a:grpSpLocks/>
          </p:cNvGrpSpPr>
          <p:nvPr userDrawn="1"/>
        </p:nvGrpSpPr>
        <p:grpSpPr bwMode="auto">
          <a:xfrm>
            <a:off x="7221538" y="201613"/>
            <a:ext cx="1908175" cy="792162"/>
            <a:chOff x="12437" y="3068960"/>
            <a:chExt cx="9118863" cy="3789040"/>
          </a:xfrm>
        </p:grpSpPr>
        <p:pic>
          <p:nvPicPr>
            <p:cNvPr id="8" name="그림 10" descr="언덕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7" y="5242693"/>
              <a:ext cx="9118863" cy="161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그림 11" descr="아이들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63" y="3068960"/>
              <a:ext cx="8021673" cy="3547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그림 12" descr="슬로건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647700"/>
            <a:ext cx="95567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그림 13" descr="나비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222250"/>
            <a:ext cx="2159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02840" y="319956"/>
            <a:ext cx="82296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ko-KR" altLang="en-US" sz="3600" b="1" kern="12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5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ADD A TITLE SLIDE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21D29-A35E-45B7-A815-2144CFDEA0FF}" type="datetimeFigureOut">
              <a:rPr lang="ko-KR" altLang="en-US" smtClean="0"/>
              <a:pPr/>
              <a:t>2019-12-08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AD4D-FDEB-4C62-A936-7D9775ED795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ADD A TITLE SLIDE</a:t>
            </a:r>
            <a:endParaRPr lang="ko-KR" altLang="en-US"/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B443AFC-CB96-40B3-94C1-2A08886763A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9DD6065-D098-45E5-993B-B9809461CF3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2267744" y="351701"/>
            <a:ext cx="4320479" cy="656590"/>
          </a:xfrm>
          <a:prstGeom prst="rect">
            <a:avLst/>
          </a:prstGeom>
          <a:noFill/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spc="600" dirty="0">
                <a:ln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Arial" pitchFamily="34" charset="0"/>
              </a:rPr>
              <a:t>학교운영위원 연수</a:t>
            </a:r>
            <a:endParaRPr kumimoji="0" lang="en-US" altLang="ko-KR" sz="3200" b="1" spc="600" dirty="0">
              <a:ln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-윤고딕150" pitchFamily="18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79046" y="2204864"/>
            <a:ext cx="758605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5400" b="1" spc="-14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인기없는</a:t>
            </a:r>
            <a:r>
              <a:rPr lang="ko-KR" altLang="en-US" sz="54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학교운영위원회 </a:t>
            </a:r>
            <a:endParaRPr lang="en-US" altLang="ko-KR" sz="5400" b="1" spc="-14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한컴 솔잎 M" pitchFamily="18" charset="-127"/>
              <a:ea typeface="한컴 솔잎 M" pitchFamily="18" charset="-127"/>
            </a:endParaRPr>
          </a:p>
          <a:p>
            <a:pPr algn="r">
              <a:defRPr/>
            </a:pPr>
            <a:r>
              <a:rPr lang="ko-KR" altLang="en-US" sz="54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할 일은 많아요</a:t>
            </a:r>
            <a:r>
              <a:rPr lang="ko-KR" altLang="en-US" sz="54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소망 B" panose="02020603020101020101" pitchFamily="18" charset="-127"/>
                <a:ea typeface="한컴 소망 B" panose="02020603020101020101" pitchFamily="18" charset="-127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391400" cy="563563"/>
          </a:xfrm>
        </p:spPr>
        <p:txBody>
          <a:bodyPr/>
          <a:lstStyle/>
          <a:p>
            <a:pPr>
              <a:defRPr/>
            </a:pP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학교운영위원의 자세</a:t>
            </a:r>
            <a:b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/>
              <a:t> </a:t>
            </a:r>
            <a:r>
              <a:rPr lang="ko-KR" altLang="en-US" sz="2000" b="1" dirty="0">
                <a:solidFill>
                  <a:srgbClr val="00B050"/>
                </a:solidFill>
              </a:rPr>
              <a:t>당선된 학교운영위원이 먼저 해야 할 </a:t>
            </a:r>
            <a:r>
              <a:rPr lang="en-US" altLang="ko-KR" sz="2000" b="1" dirty="0">
                <a:solidFill>
                  <a:srgbClr val="00B050"/>
                </a:solidFill>
              </a:rPr>
              <a:t>15</a:t>
            </a:r>
            <a:r>
              <a:rPr lang="ko-KR" altLang="en-US" sz="2000" b="1" dirty="0">
                <a:solidFill>
                  <a:srgbClr val="00B050"/>
                </a:solidFill>
              </a:rPr>
              <a:t>가지 </a:t>
            </a:r>
            <a:br>
              <a:rPr lang="ko-KR" altLang="en-US" dirty="0">
                <a:solidFill>
                  <a:srgbClr val="00B050"/>
                </a:solidFill>
              </a:rPr>
            </a:br>
            <a:endParaRPr lang="en-US" altLang="ko-KR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10. </a:t>
            </a:r>
            <a:r>
              <a:rPr lang="ko-KR" altLang="en-US" sz="2000" b="1" dirty="0">
                <a:solidFill>
                  <a:schemeClr val="accent6"/>
                </a:solidFill>
              </a:rPr>
              <a:t>학교발전 계획서 만들기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11. </a:t>
            </a:r>
            <a:r>
              <a:rPr lang="ko-KR" altLang="en-US" sz="2000" b="1" dirty="0">
                <a:solidFill>
                  <a:schemeClr val="accent6"/>
                </a:solidFill>
              </a:rPr>
              <a:t>다른 학교 운영위원 만나기 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12. </a:t>
            </a:r>
            <a:r>
              <a:rPr lang="ko-KR" altLang="en-US" sz="2000" b="1" dirty="0">
                <a:solidFill>
                  <a:schemeClr val="accent6"/>
                </a:solidFill>
              </a:rPr>
              <a:t>학교 급식 직접 먹어보기 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13. </a:t>
            </a:r>
            <a:r>
              <a:rPr lang="ko-KR" altLang="en-US" sz="2000" b="1" dirty="0">
                <a:solidFill>
                  <a:schemeClr val="accent6"/>
                </a:solidFill>
              </a:rPr>
              <a:t>교사</a:t>
            </a:r>
            <a:r>
              <a:rPr lang="en-US" altLang="ko-KR" sz="2000" b="1" dirty="0">
                <a:solidFill>
                  <a:schemeClr val="accent6"/>
                </a:solidFill>
              </a:rPr>
              <a:t>, </a:t>
            </a:r>
            <a:r>
              <a:rPr lang="ko-KR" altLang="en-US" sz="2000" b="1" dirty="0">
                <a:solidFill>
                  <a:schemeClr val="accent6"/>
                </a:solidFill>
              </a:rPr>
              <a:t>학생</a:t>
            </a:r>
            <a:r>
              <a:rPr lang="en-US" altLang="ko-KR" sz="2000" b="1" dirty="0">
                <a:solidFill>
                  <a:schemeClr val="accent6"/>
                </a:solidFill>
              </a:rPr>
              <a:t>, </a:t>
            </a:r>
            <a:r>
              <a:rPr lang="ko-KR" altLang="en-US" sz="2000" b="1" dirty="0">
                <a:solidFill>
                  <a:schemeClr val="accent6"/>
                </a:solidFill>
              </a:rPr>
              <a:t>학부모 설문조사하기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14. </a:t>
            </a:r>
            <a:r>
              <a:rPr lang="ko-KR" altLang="en-US" sz="2000" b="1" dirty="0">
                <a:solidFill>
                  <a:schemeClr val="accent6"/>
                </a:solidFill>
              </a:rPr>
              <a:t>도움 받을 곳 미리 알아보기</a:t>
            </a:r>
          </a:p>
          <a:p>
            <a:pPr>
              <a:defRPr/>
            </a:pPr>
            <a:r>
              <a:rPr lang="en-US" altLang="ko-KR" sz="2000" b="1" dirty="0">
                <a:solidFill>
                  <a:schemeClr val="accent6"/>
                </a:solidFill>
              </a:rPr>
              <a:t>15. </a:t>
            </a:r>
            <a:r>
              <a:rPr lang="ko-KR" altLang="en-US" sz="2000" b="1" dirty="0">
                <a:solidFill>
                  <a:schemeClr val="accent6"/>
                </a:solidFill>
              </a:rPr>
              <a:t>교육에 대해서 공부하기</a:t>
            </a:r>
            <a:endParaRPr lang="en-US" altLang="ko-KR" sz="2000" b="1" dirty="0">
              <a:solidFill>
                <a:schemeClr val="accent6"/>
              </a:solidFill>
            </a:endParaRPr>
          </a:p>
          <a:p>
            <a:pPr>
              <a:defRPr/>
            </a:pPr>
            <a:endParaRPr lang="ko-KR" altLang="en-US" sz="2000" dirty="0"/>
          </a:p>
          <a:p>
            <a:pPr>
              <a:defRPr/>
            </a:pPr>
            <a:r>
              <a:rPr lang="ko-KR" altLang="en-US" sz="2000" b="1" dirty="0">
                <a:solidFill>
                  <a:srgbClr val="7030A0"/>
                </a:solidFill>
              </a:rPr>
              <a:t>최근 교육계의 동향</a:t>
            </a:r>
            <a:r>
              <a:rPr lang="en-US" altLang="ko-KR" sz="2000" b="1" dirty="0">
                <a:solidFill>
                  <a:srgbClr val="7030A0"/>
                </a:solidFill>
              </a:rPr>
              <a:t>, </a:t>
            </a:r>
          </a:p>
          <a:p>
            <a:pPr>
              <a:defRPr/>
            </a:pPr>
            <a:r>
              <a:rPr lang="ko-KR" altLang="en-US" sz="2000" b="1" dirty="0">
                <a:solidFill>
                  <a:srgbClr val="7030A0"/>
                </a:solidFill>
              </a:rPr>
              <a:t>청소년 문제</a:t>
            </a:r>
            <a:r>
              <a:rPr lang="en-US" altLang="ko-KR" sz="2000" b="1" dirty="0">
                <a:solidFill>
                  <a:srgbClr val="7030A0"/>
                </a:solidFill>
              </a:rPr>
              <a:t>, </a:t>
            </a:r>
          </a:p>
          <a:p>
            <a:pPr>
              <a:defRPr/>
            </a:pPr>
            <a:r>
              <a:rPr lang="ko-KR" altLang="en-US" sz="2000" b="1" dirty="0">
                <a:solidFill>
                  <a:srgbClr val="7030A0"/>
                </a:solidFill>
              </a:rPr>
              <a:t>교육정책의 변화</a:t>
            </a:r>
            <a:r>
              <a:rPr lang="en-US" altLang="ko-KR" sz="2000" b="1" dirty="0">
                <a:solidFill>
                  <a:srgbClr val="7030A0"/>
                </a:solidFill>
              </a:rPr>
              <a:t>, </a:t>
            </a:r>
          </a:p>
          <a:p>
            <a:pPr>
              <a:defRPr/>
            </a:pPr>
            <a:r>
              <a:rPr lang="ko-KR" altLang="en-US" sz="2000" b="1" dirty="0">
                <a:solidFill>
                  <a:srgbClr val="7030A0"/>
                </a:solidFill>
              </a:rPr>
              <a:t>교원정책</a:t>
            </a:r>
          </a:p>
          <a:p>
            <a:pPr>
              <a:defRPr/>
            </a:pP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-323850" y="296863"/>
            <a:ext cx="5076825" cy="684212"/>
          </a:xfrm>
          <a:prstGeom prst="roundRect">
            <a:avLst>
              <a:gd name="adj" fmla="val 49551"/>
            </a:avLst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sz="180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28650" y="506413"/>
            <a:ext cx="4346575" cy="682625"/>
            <a:chOff x="233" y="666"/>
            <a:chExt cx="2738" cy="441"/>
          </a:xfrm>
        </p:grpSpPr>
        <p:pic>
          <p:nvPicPr>
            <p:cNvPr id="13317" name="Picture 13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691"/>
              <a:ext cx="273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Text Box 14"/>
            <p:cNvSpPr txBox="1">
              <a:spLocks noChangeArrowheads="1"/>
            </p:cNvSpPr>
            <p:nvPr/>
          </p:nvSpPr>
          <p:spPr bwMode="auto">
            <a:xfrm>
              <a:off x="601" y="666"/>
              <a:ext cx="1473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ko-KR" altLang="en-US" sz="24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연간 활동 계획 </a:t>
              </a:r>
            </a:p>
          </p:txBody>
        </p:sp>
      </p:grpSp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263525" y="1165225"/>
            <a:ext cx="85804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3</a:t>
            </a:r>
            <a:r>
              <a:rPr lang="ko-KR" altLang="en-US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endParaRPr lang="en-US" altLang="ko-KR" sz="24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학교운영위원 선출 준비 및 선거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학교 교육계획서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교육과정 운영계획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특기 적성 교육 계획안 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-4-5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월 현장학습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소풍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계획안 심의 </a:t>
            </a:r>
            <a:endParaRPr lang="en-US" altLang="ko-KR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endParaRPr lang="en-US" altLang="ko-KR" sz="24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전학년도 결산심의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소위원회 구성 등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endParaRPr lang="ko-KR" altLang="en-US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추경예산안 심의 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추경예산소위원회 구성 등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endParaRPr lang="ko-KR" altLang="en-US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현장 학습 및 수련활동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수학여행 계획 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졸업앨범 제작 계획 및 업자선정 심의 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앨범소위원회 구성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교복공동구매 추진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하복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지원 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학부모회</a:t>
            </a:r>
            <a:endParaRPr lang="en-US" altLang="ko-KR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6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-323850" y="296863"/>
            <a:ext cx="5076825" cy="684212"/>
          </a:xfrm>
          <a:prstGeom prst="roundRect">
            <a:avLst>
              <a:gd name="adj" fmla="val 49551"/>
            </a:avLst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sz="180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28650" y="508000"/>
            <a:ext cx="4346575" cy="733425"/>
            <a:chOff x="233" y="618"/>
            <a:chExt cx="2738" cy="416"/>
          </a:xfrm>
        </p:grpSpPr>
        <p:pic>
          <p:nvPicPr>
            <p:cNvPr id="14341" name="Picture 13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618"/>
              <a:ext cx="273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14"/>
            <p:cNvSpPr txBox="1">
              <a:spLocks noChangeArrowheads="1"/>
            </p:cNvSpPr>
            <p:nvPr/>
          </p:nvSpPr>
          <p:spPr bwMode="auto">
            <a:xfrm>
              <a:off x="601" y="666"/>
              <a:ext cx="147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ko-KR" altLang="en-US" sz="24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연간 활동 계획 </a:t>
              </a:r>
            </a:p>
          </p:txBody>
        </p:sp>
      </p:grp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227013" y="1238250"/>
            <a:ext cx="8580437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5</a:t>
            </a:r>
            <a:r>
              <a:rPr lang="ko-KR" altLang="en-US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24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학교주변 환경 실태조사 및 정화방안 소위원회 구성안 심의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교통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유해시설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교육환경 등 조사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 주변의 교육적인 환경 조성 방안 마련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 구성원들의 요구 수렴을 위한 설문조사 실시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학교발전계획 수립 추진 방안 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학교운영위원 연수회 개최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학교운영위원회 소식지 발행</a:t>
            </a:r>
            <a:endParaRPr lang="en-US" altLang="ko-KR" sz="21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6</a:t>
            </a:r>
            <a:r>
              <a:rPr lang="ko-KR" altLang="en-US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1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학교별 현안 사업에 대한 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급식 실태 조사 및 급식의 질 향상 대책 수립 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급식소위원회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1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급식의 질에 대한 설문조사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급식재료 납품의 질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납품업체 시장조사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예시 식단 작성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1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여름 방학 중 교육활동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수련회 등</a:t>
            </a:r>
            <a:r>
              <a:rPr lang="en-US" altLang="ko-KR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sz="2100">
                <a:solidFill>
                  <a:srgbClr val="3366FF"/>
                </a:solidFill>
                <a:latin typeface="HY울릉도M" pitchFamily="18" charset="-127"/>
                <a:ea typeface="HY울릉도M" pitchFamily="18" charset="-127"/>
              </a:rPr>
              <a:t>계획안 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38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-323850" y="296863"/>
            <a:ext cx="5076825" cy="684212"/>
          </a:xfrm>
          <a:prstGeom prst="roundRect">
            <a:avLst>
              <a:gd name="adj" fmla="val 49551"/>
            </a:avLst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sz="180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28650" y="431800"/>
            <a:ext cx="4346575" cy="677863"/>
            <a:chOff x="233" y="618"/>
            <a:chExt cx="2738" cy="416"/>
          </a:xfrm>
        </p:grpSpPr>
        <p:pic>
          <p:nvPicPr>
            <p:cNvPr id="15365" name="Picture 13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618"/>
              <a:ext cx="273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14"/>
            <p:cNvSpPr txBox="1">
              <a:spLocks noChangeArrowheads="1"/>
            </p:cNvSpPr>
            <p:nvPr/>
          </p:nvSpPr>
          <p:spPr bwMode="auto">
            <a:xfrm>
              <a:off x="601" y="620"/>
              <a:ext cx="1457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ko-KR" altLang="en-US" sz="24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연간</a:t>
              </a:r>
              <a:r>
                <a:rPr kumimoji="1" lang="ko-KR" altLang="en-US" sz="18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1" lang="ko-KR" altLang="en-US" sz="24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활동 계획 </a:t>
              </a:r>
              <a:endParaRPr kumimoji="1" lang="ko-KR" altLang="en-US" sz="180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63525" y="1165225"/>
            <a:ext cx="858043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8</a:t>
            </a:r>
            <a:r>
              <a:rPr lang="ko-KR" altLang="en-US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학기 급식계획</a:t>
            </a: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식단</a:t>
            </a: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 err="1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급식품</a:t>
            </a:r>
            <a:r>
              <a:rPr lang="ko-KR" altLang="en-US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 납품업자 선정 등</a:t>
            </a: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endParaRPr lang="ko-KR" altLang="en-US" sz="2400" dirty="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가을운동회</a:t>
            </a: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수학 여행 및 수련회 계획 점검</a:t>
            </a: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소위원회 구성</a:t>
            </a:r>
            <a:r>
              <a:rPr lang="en-US" altLang="ko-KR" sz="2400" dirty="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2400" dirty="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24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 </a:t>
            </a:r>
            <a:endParaRPr lang="en-US" altLang="ko-KR" sz="2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-2</a:t>
            </a:r>
            <a:r>
              <a:rPr lang="ko-KR" altLang="en-US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학기 추경 예산 편성 심의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-2</a:t>
            </a:r>
            <a:r>
              <a:rPr lang="ko-KR" altLang="en-US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학기 체험 학습</a:t>
            </a:r>
            <a:r>
              <a:rPr lang="en-US" altLang="ko-KR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특기 적성 교육 계획 심의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축제 활동 지원</a:t>
            </a:r>
            <a:r>
              <a:rPr lang="en-US" altLang="ko-KR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특별 활동 및 동아리 활동 지원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 dirty="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학교 급식 실태 점검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ko-KR" sz="1200" dirty="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 dirty="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-323850" y="296863"/>
            <a:ext cx="5076825" cy="684212"/>
          </a:xfrm>
          <a:prstGeom prst="roundRect">
            <a:avLst>
              <a:gd name="adj" fmla="val 49551"/>
            </a:avLst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1" lang="en-US" altLang="ko-KR" sz="180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28650" y="431800"/>
            <a:ext cx="4346575" cy="769938"/>
            <a:chOff x="233" y="618"/>
            <a:chExt cx="2738" cy="416"/>
          </a:xfrm>
        </p:grpSpPr>
        <p:pic>
          <p:nvPicPr>
            <p:cNvPr id="16389" name="Picture 13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618"/>
              <a:ext cx="273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 Box 14"/>
            <p:cNvSpPr txBox="1">
              <a:spLocks noChangeArrowheads="1"/>
            </p:cNvSpPr>
            <p:nvPr/>
          </p:nvSpPr>
          <p:spPr bwMode="auto">
            <a:xfrm>
              <a:off x="601" y="666"/>
              <a:ext cx="142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•"/>
                <a:defRPr sz="2800">
                  <a:solidFill>
                    <a:schemeClr val="tx1"/>
                  </a:solidFill>
                  <a:latin typeface="Georgia" pitchFamily="18" charset="0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itchFamily="18" charset="0"/>
                <a:buChar char="▫"/>
                <a:defRPr sz="2600">
                  <a:solidFill>
                    <a:schemeClr val="accent2"/>
                  </a:solidFill>
                  <a:latin typeface="Georgia" pitchFamily="18" charset="0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4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itchFamily="18" charset="2"/>
                <a:buChar char=""/>
                <a:defRPr sz="2200">
                  <a:solidFill>
                    <a:schemeClr val="accent1"/>
                  </a:solidFill>
                  <a:latin typeface="Georgia" pitchFamily="18" charset="0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itchFamily="18" charset="0"/>
                <a:buChar char="▫"/>
                <a:defRPr sz="2000">
                  <a:solidFill>
                    <a:srgbClr val="A04DA3"/>
                  </a:solidFill>
                  <a:latin typeface="Georgia" pitchFamily="18" charset="0"/>
                  <a:ea typeface="맑은 고딕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1" lang="ko-KR" altLang="en-US" sz="2400">
                  <a:solidFill>
                    <a:srgbClr val="FFFFFF"/>
                  </a:solidFill>
                  <a:latin typeface="HY헤드라인M" pitchFamily="18" charset="-127"/>
                  <a:ea typeface="HY헤드라인M" pitchFamily="18" charset="-127"/>
                </a:rPr>
                <a:t>연간 활동 계획 </a:t>
              </a:r>
            </a:p>
          </p:txBody>
        </p:sp>
      </p:grp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3988" y="946150"/>
            <a:ext cx="87630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  <a:ea typeface="맑은 고딕" pitchFamily="50" charset="-127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  <a:ea typeface="맑은 고딕" pitchFamily="50" charset="-127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  <a:ea typeface="맑은 고딕" pitchFamily="50" charset="-127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ko-KR" sz="20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endParaRPr lang="en-US" altLang="ko-KR" sz="24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학교 축제 방안에 대한 학부모 참가 방안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학생 건의 사항 수렴 및 학생회 활성화 방안 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교복공동구매 추진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동복</a:t>
            </a: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) </a:t>
            </a:r>
            <a:endParaRPr lang="ko-KR" altLang="en-US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학생회 대표와 면담 계획 검토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-2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학기 학교운영위원회 소식지 발간 소위원회 구성안 심의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-2003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학년도 교육계획 및 예산계획 수립 소위원회 구성 심의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11</a:t>
            </a:r>
            <a:r>
              <a:rPr lang="ko-KR" altLang="en-US" sz="24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월</a:t>
            </a:r>
            <a:r>
              <a:rPr lang="ko-KR" altLang="en-US" sz="2400">
                <a:solidFill>
                  <a:srgbClr val="3366CC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lang="en-US" altLang="ko-KR" sz="2400">
              <a:solidFill>
                <a:srgbClr val="3366CC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추경 예산 심의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-2003 </a:t>
            </a:r>
            <a:r>
              <a:rPr lang="ko-KR" altLang="en-US" sz="240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교육계획 수립을 위한 구성원 대상 설문 작성 및 설문 조사 실시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2400">
                <a:solidFill>
                  <a:srgbClr val="0066FF"/>
                </a:solidFill>
                <a:latin typeface="HY울릉도M" pitchFamily="18" charset="-127"/>
                <a:ea typeface="HY울릉도M" pitchFamily="18" charset="-127"/>
              </a:rPr>
              <a:t>교복 단체 구입 방안 및 교복 물려 주기 행사 방안</a:t>
            </a:r>
            <a:endParaRPr lang="en-US" altLang="ko-KR" sz="2400">
              <a:solidFill>
                <a:srgbClr val="0066FF"/>
              </a:solidFill>
              <a:latin typeface="HY울릉도M" pitchFamily="18" charset="-127"/>
              <a:ea typeface="HY울릉도M" pitchFamily="18" charset="-127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400">
              <a:solidFill>
                <a:srgbClr val="3366FF"/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98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6213" y="2663790"/>
            <a:ext cx="6535672" cy="7098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1. 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학교운영위원회의 개념</a:t>
            </a:r>
            <a:endParaRPr kumimoji="0" lang="en-US" altLang="ko-KR" sz="6000" spc="-150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1.</a:t>
            </a:r>
            <a:r>
              <a:rPr lang="en-US" altLang="ko-K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학교운영위원회의 개념</a:t>
            </a:r>
          </a:p>
        </p:txBody>
      </p:sp>
      <p:grpSp>
        <p:nvGrpSpPr>
          <p:cNvPr id="3" name="그룹 12"/>
          <p:cNvGrpSpPr/>
          <p:nvPr/>
        </p:nvGrpSpPr>
        <p:grpSpPr>
          <a:xfrm>
            <a:off x="250825" y="1268760"/>
            <a:ext cx="1224831" cy="769441"/>
            <a:chOff x="250825" y="1268760"/>
            <a:chExt cx="1224831" cy="769441"/>
          </a:xfrm>
        </p:grpSpPr>
        <p:sp>
          <p:nvSpPr>
            <p:cNvPr id="65" name="오른쪽 대괄호 64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467545" y="1268760"/>
              <a:ext cx="936103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의의</a:t>
              </a:r>
            </a:p>
          </p:txBody>
        </p:sp>
        <p:sp>
          <p:nvSpPr>
            <p:cNvPr id="22" name="오른쪽 대괄호 21"/>
            <p:cNvSpPr/>
            <p:nvPr/>
          </p:nvSpPr>
          <p:spPr bwMode="auto">
            <a:xfrm rot="10800000" flipH="1">
              <a:off x="1321668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5" name="모서리가 둥근 직사각형 24"/>
          <p:cNvSpPr/>
          <p:nvPr/>
        </p:nvSpPr>
        <p:spPr bwMode="ltGray">
          <a:xfrm>
            <a:off x="251520" y="2132856"/>
            <a:ext cx="8424863" cy="1368152"/>
          </a:xfrm>
          <a:prstGeom prst="roundRect">
            <a:avLst/>
          </a:prstGeom>
          <a:gradFill flip="none" rotWithShape="1"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  <a:tileRect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6" name="Picture 2" descr="C:\Documents and Settings\usercom\Local Settings\Temporary Internet Files\Content.IE5\DRHQEZWI\MC9004421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56947"/>
            <a:ext cx="375291" cy="3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 bwMode="auto">
          <a:xfrm>
            <a:off x="699195" y="2197944"/>
            <a:ext cx="7518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200" b="0" kern="0" baseline="0" dirty="0">
                <a:solidFill>
                  <a:srgbClr val="000000"/>
                </a:solidFill>
                <a:latin typeface="+mn-ea"/>
                <a:ea typeface="+mn-ea"/>
              </a:rPr>
              <a:t>학교운영의 중요한 의사결정에 </a:t>
            </a:r>
            <a:r>
              <a:rPr kumimoji="0" lang="ko-KR" altLang="en-US" sz="2200" b="1" kern="0" baseline="0" dirty="0" err="1">
                <a:solidFill>
                  <a:srgbClr val="0000FF"/>
                </a:solidFill>
                <a:latin typeface="+mn-ea"/>
                <a:ea typeface="+mn-ea"/>
              </a:rPr>
              <a:t>학부모ㆍ교원ㆍ지역인사</a:t>
            </a:r>
            <a:r>
              <a:rPr kumimoji="0" lang="ko-KR" altLang="en-US" sz="2200" b="1" kern="0" baseline="0" dirty="0" err="1">
                <a:solidFill>
                  <a:srgbClr val="000000"/>
                </a:solidFill>
                <a:latin typeface="+mn-ea"/>
                <a:ea typeface="+mn-ea"/>
              </a:rPr>
              <a:t>가</a:t>
            </a:r>
            <a:r>
              <a:rPr kumimoji="0" lang="ko-KR" altLang="en-US" sz="2200" b="0" kern="0" baseline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kumimoji="0" lang="ko-KR" altLang="en-US" sz="2200" b="1" kern="0" baseline="0" dirty="0">
                <a:solidFill>
                  <a:srgbClr val="000000"/>
                </a:solidFill>
                <a:latin typeface="+mn-ea"/>
                <a:ea typeface="+mn-ea"/>
              </a:rPr>
              <a:t>참여</a:t>
            </a:r>
            <a:r>
              <a:rPr kumimoji="0" lang="ko-KR" altLang="en-US" sz="2200" b="0" kern="0" baseline="0" dirty="0">
                <a:solidFill>
                  <a:srgbClr val="000000"/>
                </a:solidFill>
                <a:latin typeface="+mn-ea"/>
                <a:ea typeface="+mn-ea"/>
              </a:rPr>
              <a:t>하는 단위학교 차원의 </a:t>
            </a:r>
            <a:r>
              <a:rPr kumimoji="0" lang="ko-KR" altLang="en-US" sz="2200" b="1" kern="0" baseline="0" dirty="0">
                <a:solidFill>
                  <a:srgbClr val="0000FF"/>
                </a:solidFill>
                <a:latin typeface="+mn-ea"/>
                <a:ea typeface="+mn-ea"/>
              </a:rPr>
              <a:t>교육자치기구</a:t>
            </a:r>
            <a:r>
              <a:rPr kumimoji="0" lang="ko-KR" altLang="en-US" sz="2200" b="1" kern="0" baseline="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</a:p>
        </p:txBody>
      </p:sp>
      <p:grpSp>
        <p:nvGrpSpPr>
          <p:cNvPr id="4" name="그룹 24"/>
          <p:cNvGrpSpPr>
            <a:grpSpLocks/>
          </p:cNvGrpSpPr>
          <p:nvPr/>
        </p:nvGrpSpPr>
        <p:grpSpPr bwMode="auto">
          <a:xfrm>
            <a:off x="323527" y="2988913"/>
            <a:ext cx="7894068" cy="440087"/>
            <a:chOff x="395857" y="2251400"/>
            <a:chExt cx="7894068" cy="440087"/>
          </a:xfrm>
        </p:grpSpPr>
        <p:pic>
          <p:nvPicPr>
            <p:cNvPr id="31" name="Picture 2" descr="C:\Documents and Settings\usercom\Local Settings\Temporary Internet Files\Content.IE5\DRHQEZWI\MC90044215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857" y="2251400"/>
              <a:ext cx="375291" cy="375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771525" y="2260600"/>
              <a:ext cx="7518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200" b="0" kern="0" baseline="0" dirty="0">
                  <a:latin typeface="+mn-ea"/>
                  <a:ea typeface="+mn-ea"/>
                </a:rPr>
                <a:t>학교의</a:t>
              </a:r>
              <a:r>
                <a:rPr kumimoji="0" lang="ko-KR" altLang="en-US" sz="2200" b="0" kern="0" baseline="0" dirty="0">
                  <a:solidFill>
                    <a:srgbClr val="0066FF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2200" b="0" kern="0" baseline="0" dirty="0">
                  <a:solidFill>
                    <a:srgbClr val="0000FF"/>
                  </a:solidFill>
                  <a:latin typeface="+mn-ea"/>
                  <a:ea typeface="+mn-ea"/>
                </a:rPr>
                <a:t>자율성</a:t>
              </a:r>
              <a:r>
                <a:rPr kumimoji="0" lang="ko-KR" altLang="en-US" sz="2200" b="0" kern="0" baseline="0" dirty="0">
                  <a:solidFill>
                    <a:srgbClr val="0066FF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2200" b="0" kern="0" baseline="0" dirty="0">
                  <a:latin typeface="+mn-ea"/>
                  <a:ea typeface="+mn-ea"/>
                </a:rPr>
                <a:t>및</a:t>
              </a:r>
              <a:r>
                <a:rPr kumimoji="0" lang="ko-KR" altLang="en-US" sz="2200" b="0" kern="0" baseline="0" dirty="0">
                  <a:solidFill>
                    <a:srgbClr val="0066FF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2200" b="0" kern="0" baseline="0" dirty="0" err="1">
                  <a:solidFill>
                    <a:srgbClr val="0000FF"/>
                  </a:solidFill>
                  <a:latin typeface="+mn-ea"/>
                  <a:ea typeface="+mn-ea"/>
                </a:rPr>
                <a:t>책무성</a:t>
              </a:r>
              <a:r>
                <a:rPr kumimoji="0" lang="ko-KR" altLang="en-US" sz="2200" b="0" kern="0" baseline="0" dirty="0">
                  <a:latin typeface="+mn-ea"/>
                  <a:ea typeface="+mn-ea"/>
                </a:rPr>
                <a:t>을 강화하는 </a:t>
              </a:r>
              <a:r>
                <a:rPr kumimoji="0" lang="ko-KR" altLang="en-US" sz="2200" b="1" kern="0" baseline="0" dirty="0">
                  <a:solidFill>
                    <a:srgbClr val="0000FF"/>
                  </a:solidFill>
                  <a:latin typeface="+mn-ea"/>
                  <a:ea typeface="+mn-ea"/>
                </a:rPr>
                <a:t>학교공동체</a:t>
              </a:r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251520" y="3955703"/>
            <a:ext cx="1224831" cy="769441"/>
            <a:chOff x="250825" y="1268760"/>
            <a:chExt cx="1224831" cy="769441"/>
          </a:xfrm>
        </p:grpSpPr>
        <p:sp>
          <p:nvSpPr>
            <p:cNvPr id="15" name="오른쪽 대괄호 14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67545" y="1268760"/>
              <a:ext cx="936103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연혁</a:t>
              </a:r>
            </a:p>
          </p:txBody>
        </p:sp>
        <p:sp>
          <p:nvSpPr>
            <p:cNvPr id="17" name="오른쪽 대괄호 16"/>
            <p:cNvSpPr/>
            <p:nvPr/>
          </p:nvSpPr>
          <p:spPr bwMode="auto">
            <a:xfrm rot="10800000" flipH="1">
              <a:off x="1321668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6" name="그룹 103"/>
          <p:cNvGrpSpPr/>
          <p:nvPr/>
        </p:nvGrpSpPr>
        <p:grpSpPr>
          <a:xfrm>
            <a:off x="278401" y="4797152"/>
            <a:ext cx="8542071" cy="1289403"/>
            <a:chOff x="278401" y="5163933"/>
            <a:chExt cx="8542071" cy="1289403"/>
          </a:xfrm>
        </p:grpSpPr>
        <p:grpSp>
          <p:nvGrpSpPr>
            <p:cNvPr id="7" name="그룹 80"/>
            <p:cNvGrpSpPr/>
            <p:nvPr/>
          </p:nvGrpSpPr>
          <p:grpSpPr>
            <a:xfrm>
              <a:off x="278401" y="5165558"/>
              <a:ext cx="1285914" cy="1282700"/>
              <a:chOff x="1109871" y="5445224"/>
              <a:chExt cx="1285914" cy="1282700"/>
            </a:xfrm>
          </p:grpSpPr>
          <p:grpSp>
            <p:nvGrpSpPr>
              <p:cNvPr id="8" name="그룹 25"/>
              <p:cNvGrpSpPr>
                <a:grpSpLocks/>
              </p:cNvGrpSpPr>
              <p:nvPr/>
            </p:nvGrpSpPr>
            <p:grpSpPr bwMode="auto">
              <a:xfrm>
                <a:off x="1111498" y="5445224"/>
                <a:ext cx="1284287" cy="1282700"/>
                <a:chOff x="6732240" y="3081660"/>
                <a:chExt cx="1283444" cy="1283444"/>
              </a:xfrm>
            </p:grpSpPr>
            <p:sp>
              <p:nvSpPr>
                <p:cNvPr id="20" name="직사각형 19"/>
                <p:cNvSpPr/>
                <p:nvPr/>
              </p:nvSpPr>
              <p:spPr>
                <a:xfrm>
                  <a:off x="6732240" y="3081660"/>
                  <a:ext cx="1283444" cy="12834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600"/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6797284" y="3146786"/>
                  <a:ext cx="1153355" cy="115319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dirty="0"/>
                </a:p>
              </p:txBody>
            </p:sp>
            <p:sp>
              <p:nvSpPr>
                <p:cNvPr id="24" name="직사각형 23"/>
                <p:cNvSpPr/>
                <p:nvPr/>
              </p:nvSpPr>
              <p:spPr>
                <a:xfrm>
                  <a:off x="6846465" y="3192849"/>
                  <a:ext cx="1054994" cy="1053123"/>
                </a:xfrm>
                <a:prstGeom prst="rect">
                  <a:avLst/>
                </a:prstGeom>
                <a:gradFill>
                  <a:gsLst>
                    <a:gs pos="47000">
                      <a:schemeClr val="bg1">
                        <a:alpha val="0"/>
                      </a:schemeClr>
                    </a:gs>
                    <a:gs pos="49000">
                      <a:schemeClr val="bg1">
                        <a:alpha val="14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100" dirty="0"/>
                </a:p>
              </p:txBody>
            </p:sp>
          </p:grpSp>
          <p:sp>
            <p:nvSpPr>
              <p:cNvPr id="51" name="직사각형 37"/>
              <p:cNvSpPr>
                <a:spLocks noChangeArrowheads="1"/>
              </p:cNvSpPr>
              <p:nvPr/>
            </p:nvSpPr>
            <p:spPr bwMode="auto">
              <a:xfrm>
                <a:off x="1127373" y="5923806"/>
                <a:ext cx="1184275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지방교육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자치제도 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실시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109871" y="5448952"/>
                <a:ext cx="909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800" b="1" spc="-150" dirty="0">
                    <a:solidFill>
                      <a:schemeClr val="bg1">
                        <a:alpha val="35000"/>
                      </a:schemeClr>
                    </a:solidFill>
                    <a:latin typeface="Arial" charset="0"/>
                    <a:ea typeface="HY견고딕" pitchFamily="18" charset="-127"/>
                    <a:cs typeface="Arial" charset="0"/>
                  </a:rPr>
                  <a:t>1991</a:t>
                </a:r>
              </a:p>
            </p:txBody>
          </p:sp>
        </p:grpSp>
        <p:grpSp>
          <p:nvGrpSpPr>
            <p:cNvPr id="9" name="그룹 81"/>
            <p:cNvGrpSpPr/>
            <p:nvPr/>
          </p:nvGrpSpPr>
          <p:grpSpPr>
            <a:xfrm>
              <a:off x="2078601" y="5163971"/>
              <a:ext cx="1294664" cy="1284287"/>
              <a:chOff x="2113352" y="4869160"/>
              <a:chExt cx="1294664" cy="1284287"/>
            </a:xfrm>
          </p:grpSpPr>
          <p:grpSp>
            <p:nvGrpSpPr>
              <p:cNvPr id="10" name="그룹 36"/>
              <p:cNvGrpSpPr>
                <a:grpSpLocks/>
              </p:cNvGrpSpPr>
              <p:nvPr/>
            </p:nvGrpSpPr>
            <p:grpSpPr bwMode="auto">
              <a:xfrm>
                <a:off x="2123728" y="4869160"/>
                <a:ext cx="1284288" cy="1284287"/>
                <a:chOff x="2669679" y="3628383"/>
                <a:chExt cx="1283444" cy="1283444"/>
              </a:xfrm>
            </p:grpSpPr>
            <p:grpSp>
              <p:nvGrpSpPr>
                <p:cNvPr id="11" name="그룹 22"/>
                <p:cNvGrpSpPr>
                  <a:grpSpLocks/>
                </p:cNvGrpSpPr>
                <p:nvPr/>
              </p:nvGrpSpPr>
              <p:grpSpPr bwMode="auto">
                <a:xfrm>
                  <a:off x="2669679" y="3628383"/>
                  <a:ext cx="1283444" cy="1283444"/>
                  <a:chOff x="6732240" y="3081660"/>
                  <a:chExt cx="1283444" cy="1283444"/>
                </a:xfrm>
              </p:grpSpPr>
              <p:sp>
                <p:nvSpPr>
                  <p:cNvPr id="34" name="직사각형 33"/>
                  <p:cNvSpPr/>
                  <p:nvPr/>
                </p:nvSpPr>
                <p:spPr>
                  <a:xfrm>
                    <a:off x="6732240" y="3081660"/>
                    <a:ext cx="1283444" cy="12834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600"/>
                  </a:p>
                </p:txBody>
              </p:sp>
              <p:sp>
                <p:nvSpPr>
                  <p:cNvPr id="35" name="직사각형 34"/>
                  <p:cNvSpPr/>
                  <p:nvPr/>
                </p:nvSpPr>
                <p:spPr>
                  <a:xfrm>
                    <a:off x="6797285" y="3146704"/>
                    <a:ext cx="1153354" cy="1153355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dirty="0"/>
                  </a:p>
                </p:txBody>
              </p:sp>
            </p:grpSp>
            <p:sp>
              <p:nvSpPr>
                <p:cNvPr id="33" name="직사각형 32"/>
                <p:cNvSpPr/>
                <p:nvPr/>
              </p:nvSpPr>
              <p:spPr>
                <a:xfrm>
                  <a:off x="2769626" y="3741021"/>
                  <a:ext cx="1053407" cy="1054995"/>
                </a:xfrm>
                <a:prstGeom prst="rect">
                  <a:avLst/>
                </a:prstGeom>
                <a:gradFill>
                  <a:gsLst>
                    <a:gs pos="47000">
                      <a:schemeClr val="bg1">
                        <a:alpha val="0"/>
                      </a:schemeClr>
                    </a:gs>
                    <a:gs pos="49000">
                      <a:schemeClr val="bg1">
                        <a:alpha val="14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100" dirty="0"/>
                </a:p>
              </p:txBody>
            </p:sp>
          </p:grpSp>
          <p:sp>
            <p:nvSpPr>
              <p:cNvPr id="52" name="직사각형 38"/>
              <p:cNvSpPr>
                <a:spLocks noChangeArrowheads="1"/>
              </p:cNvSpPr>
              <p:nvPr/>
            </p:nvSpPr>
            <p:spPr bwMode="auto">
              <a:xfrm>
                <a:off x="2171353" y="5397797"/>
                <a:ext cx="1182688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학교운영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위원회 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시범운영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77" name="직사각형 76"/>
              <p:cNvSpPr/>
              <p:nvPr/>
            </p:nvSpPr>
            <p:spPr>
              <a:xfrm>
                <a:off x="2113352" y="4880453"/>
                <a:ext cx="909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800" b="1" spc="-150" dirty="0">
                    <a:solidFill>
                      <a:schemeClr val="bg1">
                        <a:alpha val="35000"/>
                      </a:schemeClr>
                    </a:solidFill>
                    <a:latin typeface="Arial" charset="0"/>
                    <a:ea typeface="HY견고딕" pitchFamily="18" charset="-127"/>
                    <a:cs typeface="Arial" charset="0"/>
                  </a:rPr>
                  <a:t>1995</a:t>
                </a:r>
              </a:p>
            </p:txBody>
          </p:sp>
        </p:grpSp>
        <p:grpSp>
          <p:nvGrpSpPr>
            <p:cNvPr id="12" name="그룹 82"/>
            <p:cNvGrpSpPr/>
            <p:nvPr/>
          </p:nvGrpSpPr>
          <p:grpSpPr>
            <a:xfrm>
              <a:off x="3908754" y="5169048"/>
              <a:ext cx="1299461" cy="1284288"/>
              <a:chOff x="3804599" y="4426793"/>
              <a:chExt cx="1299461" cy="1284288"/>
            </a:xfrm>
          </p:grpSpPr>
          <p:grpSp>
            <p:nvGrpSpPr>
              <p:cNvPr id="13" name="그룹 35"/>
              <p:cNvGrpSpPr>
                <a:grpSpLocks/>
              </p:cNvGrpSpPr>
              <p:nvPr/>
            </p:nvGrpSpPr>
            <p:grpSpPr bwMode="auto">
              <a:xfrm>
                <a:off x="3819773" y="4426793"/>
                <a:ext cx="1284287" cy="1284288"/>
                <a:chOff x="4023866" y="3125319"/>
                <a:chExt cx="1283444" cy="1283444"/>
              </a:xfrm>
            </p:grpSpPr>
            <p:grpSp>
              <p:nvGrpSpPr>
                <p:cNvPr id="14" name="그룹 19"/>
                <p:cNvGrpSpPr>
                  <a:grpSpLocks/>
                </p:cNvGrpSpPr>
                <p:nvPr/>
              </p:nvGrpSpPr>
              <p:grpSpPr bwMode="auto">
                <a:xfrm>
                  <a:off x="4023866" y="3125319"/>
                  <a:ext cx="1283444" cy="1283444"/>
                  <a:chOff x="6732240" y="3081660"/>
                  <a:chExt cx="1283444" cy="1283444"/>
                </a:xfrm>
              </p:grpSpPr>
              <p:sp>
                <p:nvSpPr>
                  <p:cNvPr id="39" name="직사각형 38"/>
                  <p:cNvSpPr/>
                  <p:nvPr/>
                </p:nvSpPr>
                <p:spPr>
                  <a:xfrm>
                    <a:off x="6732240" y="3081660"/>
                    <a:ext cx="1283444" cy="12834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600"/>
                  </a:p>
                </p:txBody>
              </p:sp>
              <p:sp>
                <p:nvSpPr>
                  <p:cNvPr id="40" name="직사각형 39"/>
                  <p:cNvSpPr/>
                  <p:nvPr/>
                </p:nvSpPr>
                <p:spPr>
                  <a:xfrm>
                    <a:off x="6797284" y="3146705"/>
                    <a:ext cx="1153355" cy="1153354"/>
                  </a:xfrm>
                  <a:prstGeom prst="rect">
                    <a:avLst/>
                  </a:prstGeom>
                  <a:solidFill>
                    <a:srgbClr val="99B82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dirty="0"/>
                  </a:p>
                </p:txBody>
              </p:sp>
            </p:grpSp>
            <p:sp>
              <p:nvSpPr>
                <p:cNvPr id="38" name="직사각형 37"/>
                <p:cNvSpPr/>
                <p:nvPr/>
              </p:nvSpPr>
              <p:spPr>
                <a:xfrm>
                  <a:off x="4141264" y="3234785"/>
                  <a:ext cx="1053408" cy="1053407"/>
                </a:xfrm>
                <a:prstGeom prst="rect">
                  <a:avLst/>
                </a:prstGeom>
                <a:gradFill>
                  <a:gsLst>
                    <a:gs pos="47000">
                      <a:schemeClr val="bg1">
                        <a:alpha val="0"/>
                      </a:schemeClr>
                    </a:gs>
                    <a:gs pos="49000">
                      <a:schemeClr val="bg1">
                        <a:alpha val="14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100" dirty="0"/>
                </a:p>
              </p:txBody>
            </p:sp>
          </p:grpSp>
          <p:sp>
            <p:nvSpPr>
              <p:cNvPr id="53" name="직사각형 39"/>
              <p:cNvSpPr>
                <a:spLocks noChangeArrowheads="1"/>
              </p:cNvSpPr>
              <p:nvPr/>
            </p:nvSpPr>
            <p:spPr bwMode="auto">
              <a:xfrm>
                <a:off x="3804599" y="4953843"/>
                <a:ext cx="126898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400" b="1" i="1" dirty="0" err="1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국ㆍ공립학교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의무화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3819773" y="4430804"/>
                <a:ext cx="909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800" b="1" spc="-150" dirty="0">
                    <a:solidFill>
                      <a:schemeClr val="bg1">
                        <a:alpha val="35000"/>
                      </a:schemeClr>
                    </a:solidFill>
                    <a:latin typeface="Arial" charset="0"/>
                    <a:ea typeface="HY견고딕" pitchFamily="18" charset="-127"/>
                    <a:cs typeface="Arial" charset="0"/>
                  </a:rPr>
                  <a:t>1996</a:t>
                </a:r>
              </a:p>
            </p:txBody>
          </p:sp>
        </p:grpSp>
        <p:grpSp>
          <p:nvGrpSpPr>
            <p:cNvPr id="18" name="그룹 83"/>
            <p:cNvGrpSpPr/>
            <p:nvPr/>
          </p:nvGrpSpPr>
          <p:grpSpPr>
            <a:xfrm>
              <a:off x="5724128" y="5163933"/>
              <a:ext cx="1296144" cy="1284325"/>
              <a:chOff x="5162054" y="3931456"/>
              <a:chExt cx="1296144" cy="1284325"/>
            </a:xfrm>
          </p:grpSpPr>
          <p:grpSp>
            <p:nvGrpSpPr>
              <p:cNvPr id="19" name="그룹 34"/>
              <p:cNvGrpSpPr>
                <a:grpSpLocks/>
              </p:cNvGrpSpPr>
              <p:nvPr/>
            </p:nvGrpSpPr>
            <p:grpSpPr bwMode="auto">
              <a:xfrm>
                <a:off x="5173910" y="3931493"/>
                <a:ext cx="1284288" cy="1284288"/>
                <a:chOff x="5378053" y="2630391"/>
                <a:chExt cx="1283444" cy="1283444"/>
              </a:xfrm>
            </p:grpSpPr>
            <p:grpSp>
              <p:nvGrpSpPr>
                <p:cNvPr id="23" name="그룹 16"/>
                <p:cNvGrpSpPr>
                  <a:grpSpLocks/>
                </p:cNvGrpSpPr>
                <p:nvPr/>
              </p:nvGrpSpPr>
              <p:grpSpPr bwMode="auto">
                <a:xfrm>
                  <a:off x="5378053" y="2630391"/>
                  <a:ext cx="1283444" cy="1283444"/>
                  <a:chOff x="6732240" y="3081660"/>
                  <a:chExt cx="1283444" cy="1283444"/>
                </a:xfrm>
              </p:grpSpPr>
              <p:sp>
                <p:nvSpPr>
                  <p:cNvPr id="44" name="직사각형 17"/>
                  <p:cNvSpPr/>
                  <p:nvPr/>
                </p:nvSpPr>
                <p:spPr>
                  <a:xfrm>
                    <a:off x="6732240" y="3081660"/>
                    <a:ext cx="1283444" cy="12834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600"/>
                  </a:p>
                </p:txBody>
              </p:sp>
              <p:sp>
                <p:nvSpPr>
                  <p:cNvPr id="45" name="직사각형 44"/>
                  <p:cNvSpPr/>
                  <p:nvPr/>
                </p:nvSpPr>
                <p:spPr>
                  <a:xfrm>
                    <a:off x="6797285" y="3146705"/>
                    <a:ext cx="1153354" cy="1153354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dirty="0"/>
                  </a:p>
                </p:txBody>
              </p:sp>
            </p:grpSp>
            <p:sp>
              <p:nvSpPr>
                <p:cNvPr id="43" name="직사각형 42"/>
                <p:cNvSpPr/>
                <p:nvPr/>
              </p:nvSpPr>
              <p:spPr>
                <a:xfrm>
                  <a:off x="5478000" y="2735097"/>
                  <a:ext cx="1054993" cy="1053407"/>
                </a:xfrm>
                <a:prstGeom prst="rect">
                  <a:avLst/>
                </a:prstGeom>
                <a:gradFill>
                  <a:gsLst>
                    <a:gs pos="47000">
                      <a:schemeClr val="bg1">
                        <a:alpha val="0"/>
                      </a:schemeClr>
                    </a:gs>
                    <a:gs pos="49000">
                      <a:schemeClr val="bg1">
                        <a:alpha val="14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100" dirty="0"/>
                </a:p>
              </p:txBody>
            </p:sp>
          </p:grpSp>
          <p:sp>
            <p:nvSpPr>
              <p:cNvPr id="54" name="직사각형 40"/>
              <p:cNvSpPr>
                <a:spLocks noChangeArrowheads="1"/>
              </p:cNvSpPr>
              <p:nvPr/>
            </p:nvSpPr>
            <p:spPr bwMode="auto">
              <a:xfrm>
                <a:off x="5208835" y="4536331"/>
                <a:ext cx="118268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사립학교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의무화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5162054" y="3931456"/>
                <a:ext cx="909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800" b="1" spc="-150" dirty="0">
                    <a:solidFill>
                      <a:schemeClr val="bg1">
                        <a:alpha val="35000"/>
                      </a:schemeClr>
                    </a:solidFill>
                    <a:latin typeface="Arial" charset="0"/>
                    <a:ea typeface="HY견고딕" pitchFamily="18" charset="-127"/>
                    <a:cs typeface="Arial" charset="0"/>
                  </a:rPr>
                  <a:t>1999</a:t>
                </a:r>
              </a:p>
            </p:txBody>
          </p:sp>
        </p:grpSp>
        <p:grpSp>
          <p:nvGrpSpPr>
            <p:cNvPr id="27" name="그룹 84"/>
            <p:cNvGrpSpPr/>
            <p:nvPr/>
          </p:nvGrpSpPr>
          <p:grpSpPr>
            <a:xfrm>
              <a:off x="7536185" y="5163971"/>
              <a:ext cx="1284287" cy="1284287"/>
              <a:chOff x="6528048" y="3399681"/>
              <a:chExt cx="1284287" cy="1284287"/>
            </a:xfrm>
          </p:grpSpPr>
          <p:grpSp>
            <p:nvGrpSpPr>
              <p:cNvPr id="29" name="그룹 33"/>
              <p:cNvGrpSpPr>
                <a:grpSpLocks/>
              </p:cNvGrpSpPr>
              <p:nvPr/>
            </p:nvGrpSpPr>
            <p:grpSpPr bwMode="auto">
              <a:xfrm>
                <a:off x="6528048" y="3399681"/>
                <a:ext cx="1284287" cy="1284287"/>
                <a:chOff x="6732240" y="2098620"/>
                <a:chExt cx="1283444" cy="1283444"/>
              </a:xfrm>
            </p:grpSpPr>
            <p:grpSp>
              <p:nvGrpSpPr>
                <p:cNvPr id="30" name="그룹 15"/>
                <p:cNvGrpSpPr>
                  <a:grpSpLocks/>
                </p:cNvGrpSpPr>
                <p:nvPr/>
              </p:nvGrpSpPr>
              <p:grpSpPr bwMode="auto">
                <a:xfrm>
                  <a:off x="6732240" y="2098620"/>
                  <a:ext cx="1283444" cy="1283444"/>
                  <a:chOff x="6732240" y="3081660"/>
                  <a:chExt cx="1283444" cy="1283444"/>
                </a:xfrm>
              </p:grpSpPr>
              <p:sp>
                <p:nvSpPr>
                  <p:cNvPr id="49" name="직사각형 48"/>
                  <p:cNvSpPr/>
                  <p:nvPr/>
                </p:nvSpPr>
                <p:spPr>
                  <a:xfrm>
                    <a:off x="6732240" y="3081660"/>
                    <a:ext cx="1283444" cy="128344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orthographicFront"/>
                    <a:lightRig rig="threePt" dir="t"/>
                  </a:scene3d>
                  <a:sp3d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sz="1600"/>
                  </a:p>
                </p:txBody>
              </p: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6797284" y="3146704"/>
                    <a:ext cx="1153355" cy="115335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 dirty="0"/>
                  </a:p>
                </p:txBody>
              </p:sp>
            </p:grpSp>
            <p:sp>
              <p:nvSpPr>
                <p:cNvPr id="48" name="직사각형 47"/>
                <p:cNvSpPr/>
                <p:nvPr/>
              </p:nvSpPr>
              <p:spPr>
                <a:xfrm>
                  <a:off x="6851224" y="2227123"/>
                  <a:ext cx="1053408" cy="1053408"/>
                </a:xfrm>
                <a:prstGeom prst="rect">
                  <a:avLst/>
                </a:prstGeom>
                <a:gradFill>
                  <a:gsLst>
                    <a:gs pos="47000">
                      <a:schemeClr val="bg1">
                        <a:alpha val="0"/>
                      </a:schemeClr>
                    </a:gs>
                    <a:gs pos="49000">
                      <a:schemeClr val="bg1">
                        <a:alpha val="14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24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1100" dirty="0"/>
                </a:p>
              </p:txBody>
            </p:sp>
          </p:grpSp>
          <p:sp>
            <p:nvSpPr>
              <p:cNvPr id="55" name="직사각형 41"/>
              <p:cNvSpPr>
                <a:spLocks noChangeArrowheads="1"/>
              </p:cNvSpPr>
              <p:nvPr/>
            </p:nvSpPr>
            <p:spPr bwMode="auto">
              <a:xfrm>
                <a:off x="6582023" y="3998168"/>
                <a:ext cx="11826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법정기구로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algn="ctr"/>
                <a:r>
                  <a:rPr lang="ko-KR" altLang="en-US" sz="1400" b="1" i="1" dirty="0">
                    <a:solidFill>
                      <a:schemeClr val="bg1"/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정착</a:t>
                </a:r>
                <a:endParaRPr lang="en-US" altLang="ko-KR" sz="1400" b="1" i="1" dirty="0">
                  <a:solidFill>
                    <a:schemeClr val="bg1"/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6568338" y="3400747"/>
                <a:ext cx="1099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800" b="1" spc="-150" dirty="0">
                    <a:solidFill>
                      <a:schemeClr val="bg1">
                        <a:alpha val="35000"/>
                      </a:schemeClr>
                    </a:solidFill>
                    <a:latin typeface="Arial" charset="0"/>
                    <a:ea typeface="HY견고딕" pitchFamily="18" charset="-127"/>
                    <a:cs typeface="Arial" charset="0"/>
                  </a:rPr>
                  <a:t>2000~</a:t>
                </a:r>
              </a:p>
            </p:txBody>
          </p:sp>
        </p:grpSp>
        <p:grpSp>
          <p:nvGrpSpPr>
            <p:cNvPr id="36" name="Group 123"/>
            <p:cNvGrpSpPr>
              <a:grpSpLocks/>
            </p:cNvGrpSpPr>
            <p:nvPr/>
          </p:nvGrpSpPr>
          <p:grpSpPr bwMode="auto">
            <a:xfrm rot="5400000">
              <a:off x="1596038" y="5612874"/>
              <a:ext cx="462484" cy="415217"/>
              <a:chOff x="6348" y="851"/>
              <a:chExt cx="1123" cy="545"/>
            </a:xfrm>
          </p:grpSpPr>
          <p:sp>
            <p:nvSpPr>
              <p:cNvPr id="90" name="Freeform 124"/>
              <p:cNvSpPr>
                <a:spLocks/>
              </p:cNvSpPr>
              <p:nvPr/>
            </p:nvSpPr>
            <p:spPr bwMode="auto">
              <a:xfrm rot="21600000">
                <a:off x="6348" y="85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rgbClr val="EAEAEA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125"/>
              <p:cNvSpPr>
                <a:spLocks/>
              </p:cNvSpPr>
              <p:nvPr/>
            </p:nvSpPr>
            <p:spPr bwMode="auto">
              <a:xfrm rot="21600000">
                <a:off x="6348" y="90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rgbClr val="C0C0C0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7" name="Group 123"/>
            <p:cNvGrpSpPr>
              <a:grpSpLocks/>
            </p:cNvGrpSpPr>
            <p:nvPr/>
          </p:nvGrpSpPr>
          <p:grpSpPr bwMode="auto">
            <a:xfrm rot="5400000">
              <a:off x="3421640" y="5612874"/>
              <a:ext cx="462484" cy="415217"/>
              <a:chOff x="6348" y="851"/>
              <a:chExt cx="1123" cy="545"/>
            </a:xfrm>
          </p:grpSpPr>
          <p:sp>
            <p:nvSpPr>
              <p:cNvPr id="93" name="Freeform 124"/>
              <p:cNvSpPr>
                <a:spLocks/>
              </p:cNvSpPr>
              <p:nvPr/>
            </p:nvSpPr>
            <p:spPr bwMode="auto">
              <a:xfrm rot="21600000">
                <a:off x="6348" y="85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rgbClr val="EAEAEA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125"/>
              <p:cNvSpPr>
                <a:spLocks/>
              </p:cNvSpPr>
              <p:nvPr/>
            </p:nvSpPr>
            <p:spPr bwMode="auto">
              <a:xfrm rot="21600000">
                <a:off x="6348" y="90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rgbClr val="C0C0C0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1" name="Group 123"/>
            <p:cNvGrpSpPr>
              <a:grpSpLocks/>
            </p:cNvGrpSpPr>
            <p:nvPr/>
          </p:nvGrpSpPr>
          <p:grpSpPr bwMode="auto">
            <a:xfrm rot="5400000">
              <a:off x="5213373" y="5654445"/>
              <a:ext cx="462484" cy="415217"/>
              <a:chOff x="6348" y="851"/>
              <a:chExt cx="1123" cy="545"/>
            </a:xfrm>
          </p:grpSpPr>
          <p:sp>
            <p:nvSpPr>
              <p:cNvPr id="99" name="Freeform 124"/>
              <p:cNvSpPr>
                <a:spLocks/>
              </p:cNvSpPr>
              <p:nvPr/>
            </p:nvSpPr>
            <p:spPr bwMode="auto">
              <a:xfrm rot="21600000">
                <a:off x="6348" y="85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rgbClr val="EAEAEA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125"/>
              <p:cNvSpPr>
                <a:spLocks/>
              </p:cNvSpPr>
              <p:nvPr/>
            </p:nvSpPr>
            <p:spPr bwMode="auto">
              <a:xfrm rot="21600000">
                <a:off x="6348" y="90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rgbClr val="C0C0C0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2" name="Group 123"/>
            <p:cNvGrpSpPr>
              <a:grpSpLocks/>
            </p:cNvGrpSpPr>
            <p:nvPr/>
          </p:nvGrpSpPr>
          <p:grpSpPr bwMode="auto">
            <a:xfrm rot="5400000">
              <a:off x="7030403" y="5612874"/>
              <a:ext cx="462484" cy="415217"/>
              <a:chOff x="6348" y="851"/>
              <a:chExt cx="1123" cy="545"/>
            </a:xfrm>
          </p:grpSpPr>
          <p:sp>
            <p:nvSpPr>
              <p:cNvPr id="102" name="Freeform 124"/>
              <p:cNvSpPr>
                <a:spLocks/>
              </p:cNvSpPr>
              <p:nvPr/>
            </p:nvSpPr>
            <p:spPr bwMode="auto">
              <a:xfrm rot="21600000">
                <a:off x="6348" y="85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rgbClr val="EAEAEA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125"/>
              <p:cNvSpPr>
                <a:spLocks/>
              </p:cNvSpPr>
              <p:nvPr/>
            </p:nvSpPr>
            <p:spPr bwMode="auto">
              <a:xfrm rot="21600000">
                <a:off x="6348" y="901"/>
                <a:ext cx="1123" cy="495"/>
              </a:xfrm>
              <a:custGeom>
                <a:avLst/>
                <a:gdLst/>
                <a:ahLst/>
                <a:cxnLst>
                  <a:cxn ang="0">
                    <a:pos x="2281" y="1456"/>
                  </a:cxn>
                  <a:cxn ang="0">
                    <a:pos x="2737" y="1445"/>
                  </a:cxn>
                  <a:cxn ang="0">
                    <a:pos x="2680" y="1419"/>
                  </a:cxn>
                  <a:cxn ang="0">
                    <a:pos x="2622" y="1390"/>
                  </a:cxn>
                  <a:cxn ang="0">
                    <a:pos x="2567" y="1359"/>
                  </a:cxn>
                  <a:cxn ang="0">
                    <a:pos x="2483" y="1308"/>
                  </a:cxn>
                  <a:cxn ang="0">
                    <a:pos x="2375" y="1233"/>
                  </a:cxn>
                  <a:cxn ang="0">
                    <a:pos x="2271" y="1151"/>
                  </a:cxn>
                  <a:cxn ang="0">
                    <a:pos x="2171" y="1063"/>
                  </a:cxn>
                  <a:cxn ang="0">
                    <a:pos x="2075" y="968"/>
                  </a:cxn>
                  <a:cxn ang="0">
                    <a:pos x="1981" y="870"/>
                  </a:cxn>
                  <a:cxn ang="0">
                    <a:pos x="1893" y="768"/>
                  </a:cxn>
                  <a:cxn ang="0">
                    <a:pos x="1808" y="664"/>
                  </a:cxn>
                  <a:cxn ang="0">
                    <a:pos x="1729" y="558"/>
                  </a:cxn>
                  <a:cxn ang="0">
                    <a:pos x="1654" y="453"/>
                  </a:cxn>
                  <a:cxn ang="0">
                    <a:pos x="1584" y="347"/>
                  </a:cxn>
                  <a:cxn ang="0">
                    <a:pos x="1519" y="244"/>
                  </a:cxn>
                  <a:cxn ang="0">
                    <a:pos x="1461" y="144"/>
                  </a:cxn>
                  <a:cxn ang="0">
                    <a:pos x="1408" y="47"/>
                  </a:cxn>
                  <a:cxn ang="0">
                    <a:pos x="1358" y="47"/>
                  </a:cxn>
                  <a:cxn ang="0">
                    <a:pos x="1305" y="144"/>
                  </a:cxn>
                  <a:cxn ang="0">
                    <a:pos x="1245" y="244"/>
                  </a:cxn>
                  <a:cxn ang="0">
                    <a:pos x="1182" y="347"/>
                  </a:cxn>
                  <a:cxn ang="0">
                    <a:pos x="1112" y="453"/>
                  </a:cxn>
                  <a:cxn ang="0">
                    <a:pos x="1037" y="558"/>
                  </a:cxn>
                  <a:cxn ang="0">
                    <a:pos x="958" y="664"/>
                  </a:cxn>
                  <a:cxn ang="0">
                    <a:pos x="873" y="768"/>
                  </a:cxn>
                  <a:cxn ang="0">
                    <a:pos x="785" y="870"/>
                  </a:cxn>
                  <a:cxn ang="0">
                    <a:pos x="693" y="968"/>
                  </a:cxn>
                  <a:cxn ang="0">
                    <a:pos x="595" y="1063"/>
                  </a:cxn>
                  <a:cxn ang="0">
                    <a:pos x="495" y="1151"/>
                  </a:cxn>
                  <a:cxn ang="0">
                    <a:pos x="391" y="1233"/>
                  </a:cxn>
                  <a:cxn ang="0">
                    <a:pos x="283" y="1308"/>
                  </a:cxn>
                  <a:cxn ang="0">
                    <a:pos x="199" y="1359"/>
                  </a:cxn>
                  <a:cxn ang="0">
                    <a:pos x="144" y="1390"/>
                  </a:cxn>
                  <a:cxn ang="0">
                    <a:pos x="86" y="1419"/>
                  </a:cxn>
                  <a:cxn ang="0">
                    <a:pos x="29" y="1445"/>
                  </a:cxn>
                  <a:cxn ang="0">
                    <a:pos x="485" y="1456"/>
                  </a:cxn>
                  <a:cxn ang="0">
                    <a:pos x="2696" y="2744"/>
                  </a:cxn>
                </a:cxnLst>
                <a:rect l="0" t="0" r="r" b="b"/>
                <a:pathLst>
                  <a:path w="2766" h="2744">
                    <a:moveTo>
                      <a:pt x="2696" y="2744"/>
                    </a:moveTo>
                    <a:lnTo>
                      <a:pt x="2281" y="1456"/>
                    </a:lnTo>
                    <a:lnTo>
                      <a:pt x="2766" y="1456"/>
                    </a:lnTo>
                    <a:lnTo>
                      <a:pt x="2737" y="1445"/>
                    </a:lnTo>
                    <a:lnTo>
                      <a:pt x="2707" y="1432"/>
                    </a:lnTo>
                    <a:lnTo>
                      <a:pt x="2680" y="1419"/>
                    </a:lnTo>
                    <a:lnTo>
                      <a:pt x="2650" y="1404"/>
                    </a:lnTo>
                    <a:lnTo>
                      <a:pt x="2622" y="1390"/>
                    </a:lnTo>
                    <a:lnTo>
                      <a:pt x="2595" y="1375"/>
                    </a:lnTo>
                    <a:lnTo>
                      <a:pt x="2567" y="1359"/>
                    </a:lnTo>
                    <a:lnTo>
                      <a:pt x="2539" y="1343"/>
                    </a:lnTo>
                    <a:lnTo>
                      <a:pt x="2483" y="1308"/>
                    </a:lnTo>
                    <a:lnTo>
                      <a:pt x="2429" y="1271"/>
                    </a:lnTo>
                    <a:lnTo>
                      <a:pt x="2375" y="1233"/>
                    </a:lnTo>
                    <a:lnTo>
                      <a:pt x="2324" y="1193"/>
                    </a:lnTo>
                    <a:lnTo>
                      <a:pt x="2271" y="1151"/>
                    </a:lnTo>
                    <a:lnTo>
                      <a:pt x="2221" y="1108"/>
                    </a:lnTo>
                    <a:lnTo>
                      <a:pt x="2171" y="1063"/>
                    </a:lnTo>
                    <a:lnTo>
                      <a:pt x="2121" y="1015"/>
                    </a:lnTo>
                    <a:lnTo>
                      <a:pt x="2075" y="968"/>
                    </a:lnTo>
                    <a:lnTo>
                      <a:pt x="2028" y="920"/>
                    </a:lnTo>
                    <a:lnTo>
                      <a:pt x="1981" y="870"/>
                    </a:lnTo>
                    <a:lnTo>
                      <a:pt x="1937" y="820"/>
                    </a:lnTo>
                    <a:lnTo>
                      <a:pt x="1893" y="768"/>
                    </a:lnTo>
                    <a:lnTo>
                      <a:pt x="1850" y="717"/>
                    </a:lnTo>
                    <a:lnTo>
                      <a:pt x="1808" y="664"/>
                    </a:lnTo>
                    <a:lnTo>
                      <a:pt x="1768" y="611"/>
                    </a:lnTo>
                    <a:lnTo>
                      <a:pt x="1729" y="558"/>
                    </a:lnTo>
                    <a:lnTo>
                      <a:pt x="1691" y="506"/>
                    </a:lnTo>
                    <a:lnTo>
                      <a:pt x="1654" y="453"/>
                    </a:lnTo>
                    <a:lnTo>
                      <a:pt x="1619" y="400"/>
                    </a:lnTo>
                    <a:lnTo>
                      <a:pt x="1584" y="347"/>
                    </a:lnTo>
                    <a:lnTo>
                      <a:pt x="1551" y="296"/>
                    </a:lnTo>
                    <a:lnTo>
                      <a:pt x="1519" y="244"/>
                    </a:lnTo>
                    <a:lnTo>
                      <a:pt x="1490" y="194"/>
                    </a:lnTo>
                    <a:lnTo>
                      <a:pt x="1461" y="144"/>
                    </a:lnTo>
                    <a:lnTo>
                      <a:pt x="1433" y="95"/>
                    </a:lnTo>
                    <a:lnTo>
                      <a:pt x="1408" y="47"/>
                    </a:lnTo>
                    <a:lnTo>
                      <a:pt x="1383" y="0"/>
                    </a:lnTo>
                    <a:lnTo>
                      <a:pt x="1358" y="47"/>
                    </a:lnTo>
                    <a:lnTo>
                      <a:pt x="1332" y="95"/>
                    </a:lnTo>
                    <a:lnTo>
                      <a:pt x="1305" y="144"/>
                    </a:lnTo>
                    <a:lnTo>
                      <a:pt x="1276" y="194"/>
                    </a:lnTo>
                    <a:lnTo>
                      <a:pt x="1245" y="244"/>
                    </a:lnTo>
                    <a:lnTo>
                      <a:pt x="1215" y="296"/>
                    </a:lnTo>
                    <a:lnTo>
                      <a:pt x="1182" y="347"/>
                    </a:lnTo>
                    <a:lnTo>
                      <a:pt x="1147" y="400"/>
                    </a:lnTo>
                    <a:lnTo>
                      <a:pt x="1112" y="453"/>
                    </a:lnTo>
                    <a:lnTo>
                      <a:pt x="1075" y="506"/>
                    </a:lnTo>
                    <a:lnTo>
                      <a:pt x="1037" y="558"/>
                    </a:lnTo>
                    <a:lnTo>
                      <a:pt x="998" y="611"/>
                    </a:lnTo>
                    <a:lnTo>
                      <a:pt x="958" y="664"/>
                    </a:lnTo>
                    <a:lnTo>
                      <a:pt x="916" y="717"/>
                    </a:lnTo>
                    <a:lnTo>
                      <a:pt x="873" y="768"/>
                    </a:lnTo>
                    <a:lnTo>
                      <a:pt x="829" y="820"/>
                    </a:lnTo>
                    <a:lnTo>
                      <a:pt x="785" y="870"/>
                    </a:lnTo>
                    <a:lnTo>
                      <a:pt x="740" y="920"/>
                    </a:lnTo>
                    <a:lnTo>
                      <a:pt x="693" y="968"/>
                    </a:lnTo>
                    <a:lnTo>
                      <a:pt x="645" y="1015"/>
                    </a:lnTo>
                    <a:lnTo>
                      <a:pt x="595" y="1063"/>
                    </a:lnTo>
                    <a:lnTo>
                      <a:pt x="545" y="1108"/>
                    </a:lnTo>
                    <a:lnTo>
                      <a:pt x="495" y="1151"/>
                    </a:lnTo>
                    <a:lnTo>
                      <a:pt x="442" y="1193"/>
                    </a:lnTo>
                    <a:lnTo>
                      <a:pt x="391" y="1233"/>
                    </a:lnTo>
                    <a:lnTo>
                      <a:pt x="337" y="1271"/>
                    </a:lnTo>
                    <a:lnTo>
                      <a:pt x="283" y="1308"/>
                    </a:lnTo>
                    <a:lnTo>
                      <a:pt x="227" y="1343"/>
                    </a:lnTo>
                    <a:lnTo>
                      <a:pt x="199" y="1359"/>
                    </a:lnTo>
                    <a:lnTo>
                      <a:pt x="171" y="1375"/>
                    </a:lnTo>
                    <a:lnTo>
                      <a:pt x="144" y="1390"/>
                    </a:lnTo>
                    <a:lnTo>
                      <a:pt x="116" y="1404"/>
                    </a:lnTo>
                    <a:lnTo>
                      <a:pt x="86" y="1419"/>
                    </a:lnTo>
                    <a:lnTo>
                      <a:pt x="59" y="1432"/>
                    </a:lnTo>
                    <a:lnTo>
                      <a:pt x="29" y="1445"/>
                    </a:lnTo>
                    <a:lnTo>
                      <a:pt x="0" y="1456"/>
                    </a:lnTo>
                    <a:lnTo>
                      <a:pt x="485" y="1456"/>
                    </a:lnTo>
                    <a:lnTo>
                      <a:pt x="70" y="2744"/>
                    </a:lnTo>
                    <a:lnTo>
                      <a:pt x="2696" y="274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rgbClr val="C0C0C0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latinLnBrk="0">
                  <a:defRPr/>
                </a:pPr>
                <a:endParaRPr lang="ko-KR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69" name="Picture 2" descr="C:\Documents and Settings\usercom\Local Settings\Temporary Internet Files\Content.IE5\PE7IVPD6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161077"/>
            <a:ext cx="363515" cy="3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42"/>
          <p:cNvSpPr txBox="1">
            <a:spLocks noChangeArrowheads="1"/>
          </p:cNvSpPr>
          <p:nvPr/>
        </p:nvSpPr>
        <p:spPr bwMode="auto">
          <a:xfrm>
            <a:off x="594626" y="6111391"/>
            <a:ext cx="53922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0"/>
            <a:r>
              <a:rPr kumimoji="0" lang="ko-KR" altLang="en-US" sz="2200" b="0" baseline="0" dirty="0">
                <a:latin typeface="한컴 바겐세일 M" pitchFamily="18" charset="-127"/>
                <a:ea typeface="한컴 바겐세일 M" pitchFamily="18" charset="-127"/>
              </a:rPr>
              <a:t>유치원운영위원회</a:t>
            </a:r>
            <a:r>
              <a:rPr kumimoji="0" lang="en-US" altLang="ko-KR" sz="2200" b="0" baseline="0" dirty="0">
                <a:latin typeface="한컴 바겐세일 M" pitchFamily="18" charset="-127"/>
                <a:ea typeface="한컴 바겐세일 M" pitchFamily="18" charset="-127"/>
              </a:rPr>
              <a:t>:</a:t>
            </a:r>
            <a:r>
              <a:rPr kumimoji="0" lang="en-US" altLang="ko-KR" sz="2200" b="0" dirty="0">
                <a:latin typeface="한컴 바겐세일 M" pitchFamily="18" charset="-127"/>
                <a:ea typeface="한컴 바겐세일 M" pitchFamily="18" charset="-127"/>
              </a:rPr>
              <a:t> </a:t>
            </a:r>
            <a:r>
              <a:rPr kumimoji="0" lang="en-US" altLang="ko-KR" sz="2200" b="0" baseline="0" dirty="0">
                <a:latin typeface="한컴 바겐세일 M" pitchFamily="18" charset="-127"/>
                <a:ea typeface="한컴 바겐세일 M" pitchFamily="18" charset="-127"/>
              </a:rPr>
              <a:t>2013</a:t>
            </a:r>
            <a:r>
              <a:rPr kumimoji="0" lang="ko-KR" altLang="en-US" sz="2200" b="0" baseline="0" dirty="0">
                <a:latin typeface="한컴 바겐세일 M" pitchFamily="18" charset="-127"/>
                <a:ea typeface="한컴 바겐세일 M" pitchFamily="18" charset="-127"/>
              </a:rPr>
              <a:t>학년도부터 전면 의무화</a:t>
            </a:r>
            <a:endParaRPr kumimoji="0" lang="en-US" altLang="ko-KR" sz="2200" b="0" baseline="0" dirty="0">
              <a:latin typeface="한컴 바겐세일 M" pitchFamily="18" charset="-127"/>
              <a:ea typeface="한컴 바겐세일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1.</a:t>
            </a:r>
            <a:r>
              <a:rPr lang="en-US" altLang="ko-K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학교운영위원회의 개념</a:t>
            </a:r>
          </a:p>
        </p:txBody>
      </p:sp>
      <p:grpSp>
        <p:nvGrpSpPr>
          <p:cNvPr id="140" name="그룹 139"/>
          <p:cNvGrpSpPr/>
          <p:nvPr/>
        </p:nvGrpSpPr>
        <p:grpSpPr>
          <a:xfrm>
            <a:off x="250825" y="1268760"/>
            <a:ext cx="2232943" cy="769441"/>
            <a:chOff x="250825" y="1268760"/>
            <a:chExt cx="2232943" cy="769441"/>
          </a:xfrm>
        </p:grpSpPr>
        <p:sp>
          <p:nvSpPr>
            <p:cNvPr id="65" name="오른쪽 대괄호 64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467545" y="1268760"/>
              <a:ext cx="187220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설치 대상</a:t>
              </a:r>
            </a:p>
          </p:txBody>
        </p:sp>
        <p:sp>
          <p:nvSpPr>
            <p:cNvPr id="22" name="오른쪽 대괄호 21"/>
            <p:cNvSpPr/>
            <p:nvPr/>
          </p:nvSpPr>
          <p:spPr bwMode="auto">
            <a:xfrm rot="10800000" flipH="1">
              <a:off x="2329780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771800" y="141277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rgbClr val="FF6600"/>
                </a:solidFill>
                <a:latin typeface="+mn-ea"/>
                <a:ea typeface="+mn-ea"/>
              </a:rPr>
              <a:t>국ㆍ공ㆍ사립</a:t>
            </a:r>
            <a:r>
              <a:rPr lang="ko-KR" altLang="en-US" sz="2400" b="1" dirty="0">
                <a:solidFill>
                  <a:srgbClr val="FF6600"/>
                </a:solidFill>
                <a:latin typeface="+mn-ea"/>
                <a:ea typeface="+mn-ea"/>
              </a:rPr>
              <a:t> 학교</a:t>
            </a:r>
            <a:r>
              <a:rPr lang="en-US" altLang="ko-KR" sz="2400" b="1" dirty="0">
                <a:solidFill>
                  <a:srgbClr val="FF6600"/>
                </a:solidFill>
                <a:latin typeface="+mn-ea"/>
                <a:ea typeface="+mn-ea"/>
              </a:rPr>
              <a:t>, </a:t>
            </a:r>
            <a:r>
              <a:rPr lang="ko-KR" altLang="en-US" sz="2400" b="1" dirty="0">
                <a:solidFill>
                  <a:srgbClr val="FF6600"/>
                </a:solidFill>
                <a:latin typeface="+mn-ea"/>
                <a:ea typeface="+mn-ea"/>
              </a:rPr>
              <a:t>전체</a:t>
            </a:r>
          </a:p>
        </p:txBody>
      </p:sp>
      <p:sp>
        <p:nvSpPr>
          <p:cNvPr id="75" name="모서리가 둥근 직사각형 74"/>
          <p:cNvSpPr/>
          <p:nvPr/>
        </p:nvSpPr>
        <p:spPr bwMode="ltGray">
          <a:xfrm>
            <a:off x="163313" y="4437112"/>
            <a:ext cx="4959350" cy="1944216"/>
          </a:xfrm>
          <a:prstGeom prst="roundRect">
            <a:avLst/>
          </a:prstGeom>
          <a:noFill/>
          <a:ln w="22225" cap="flat" cmpd="sng">
            <a:solidFill>
              <a:srgbClr val="0070C0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84" name="그룹 9"/>
          <p:cNvGrpSpPr>
            <a:grpSpLocks/>
          </p:cNvGrpSpPr>
          <p:nvPr/>
        </p:nvGrpSpPr>
        <p:grpSpPr bwMode="auto">
          <a:xfrm>
            <a:off x="251279" y="3025703"/>
            <a:ext cx="4752769" cy="619321"/>
            <a:chOff x="583704" y="2226059"/>
            <a:chExt cx="4752528" cy="619200"/>
          </a:xfrm>
        </p:grpSpPr>
        <p:sp>
          <p:nvSpPr>
            <p:cNvPr id="118" name="모서리가 둥근 직사각형 117"/>
            <p:cNvSpPr/>
            <p:nvPr/>
          </p:nvSpPr>
          <p:spPr bwMode="ltGray">
            <a:xfrm>
              <a:off x="584448" y="2226289"/>
              <a:ext cx="4751147" cy="619004"/>
            </a:xfrm>
            <a:prstGeom prst="roundRect">
              <a:avLst/>
            </a:prstGeom>
            <a:solidFill>
              <a:srgbClr val="AFDC7E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119" name="그룹 120"/>
            <p:cNvGrpSpPr>
              <a:grpSpLocks/>
            </p:cNvGrpSpPr>
            <p:nvPr/>
          </p:nvGrpSpPr>
          <p:grpSpPr bwMode="auto">
            <a:xfrm>
              <a:off x="708506" y="2318845"/>
              <a:ext cx="4492144" cy="369332"/>
              <a:chOff x="3832332" y="4094324"/>
              <a:chExt cx="4492144" cy="369332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4054332" y="4093825"/>
                <a:ext cx="4270158" cy="3698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baseline="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초ㆍ중등교육법</a:t>
                </a:r>
                <a:r>
                  <a:rPr kumimoji="0" lang="ko-KR" altLang="en-US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        제</a:t>
                </a:r>
                <a:r>
                  <a:rPr kumimoji="0" lang="en-US" altLang="ko-KR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31</a:t>
                </a:r>
                <a:r>
                  <a:rPr kumimoji="0" lang="ko-KR" altLang="en-US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조</a:t>
                </a:r>
                <a:r>
                  <a:rPr kumimoji="0" lang="en-US" altLang="ko-KR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~34</a:t>
                </a:r>
                <a:r>
                  <a:rPr kumimoji="0" lang="ko-KR" altLang="en-US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조의</a:t>
                </a:r>
                <a:r>
                  <a:rPr kumimoji="0" lang="en-US" altLang="ko-KR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2</a:t>
                </a:r>
                <a:endPara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121" name="Group 24"/>
              <p:cNvGrpSpPr>
                <a:grpSpLocks/>
              </p:cNvGrpSpPr>
              <p:nvPr/>
            </p:nvGrpSpPr>
            <p:grpSpPr bwMode="auto">
              <a:xfrm>
                <a:off x="3832332" y="4175034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2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85" name="그룹 6"/>
          <p:cNvGrpSpPr>
            <a:grpSpLocks/>
          </p:cNvGrpSpPr>
          <p:nvPr/>
        </p:nvGrpSpPr>
        <p:grpSpPr bwMode="auto">
          <a:xfrm>
            <a:off x="251520" y="3745783"/>
            <a:ext cx="4752769" cy="619321"/>
            <a:chOff x="583704" y="3064259"/>
            <a:chExt cx="4752528" cy="619200"/>
          </a:xfrm>
        </p:grpSpPr>
        <p:sp>
          <p:nvSpPr>
            <p:cNvPr id="112" name="모서리가 둥근 직사각형 111"/>
            <p:cNvSpPr/>
            <p:nvPr/>
          </p:nvSpPr>
          <p:spPr bwMode="ltGray">
            <a:xfrm>
              <a:off x="584448" y="3064311"/>
              <a:ext cx="4751147" cy="619004"/>
            </a:xfrm>
            <a:prstGeom prst="roundRect">
              <a:avLst/>
            </a:prstGeom>
            <a:solidFill>
              <a:srgbClr val="AFDC7E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113" name="그룹 127"/>
            <p:cNvGrpSpPr>
              <a:grpSpLocks/>
            </p:cNvGrpSpPr>
            <p:nvPr/>
          </p:nvGrpSpPr>
          <p:grpSpPr bwMode="auto">
            <a:xfrm>
              <a:off x="708506" y="3195145"/>
              <a:ext cx="4565242" cy="369332"/>
              <a:chOff x="3832332" y="4094324"/>
              <a:chExt cx="4565242" cy="369332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4054332" y="4093639"/>
                <a:ext cx="4343179" cy="3698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baseline="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초ㆍ중등교육법</a:t>
                </a:r>
                <a:r>
                  <a:rPr kumimoji="0" lang="ko-KR" altLang="en-US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시행령        </a:t>
                </a:r>
                <a:r>
                  <a:rPr kumimoji="0" lang="en-US" altLang="ko-KR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58</a:t>
                </a:r>
                <a:r>
                  <a:rPr kumimoji="0" lang="ko-KR" altLang="en-US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조</a:t>
                </a:r>
                <a:r>
                  <a:rPr kumimoji="0" lang="en-US" altLang="ko-KR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~64</a:t>
                </a:r>
                <a:r>
                  <a:rPr kumimoji="0" lang="ko-KR" altLang="en-US" b="0" kern="0" baseline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조</a:t>
                </a:r>
              </a:p>
            </p:txBody>
          </p:sp>
          <p:grpSp>
            <p:nvGrpSpPr>
              <p:cNvPr id="115" name="Group 24"/>
              <p:cNvGrpSpPr>
                <a:grpSpLocks/>
              </p:cNvGrpSpPr>
              <p:nvPr/>
            </p:nvGrpSpPr>
            <p:grpSpPr bwMode="auto">
              <a:xfrm>
                <a:off x="3832332" y="4175034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17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86" name="그룹 8"/>
          <p:cNvGrpSpPr>
            <a:grpSpLocks/>
          </p:cNvGrpSpPr>
          <p:nvPr/>
        </p:nvGrpSpPr>
        <p:grpSpPr bwMode="auto">
          <a:xfrm>
            <a:off x="251520" y="5689999"/>
            <a:ext cx="4893418" cy="619321"/>
            <a:chOff x="593229" y="5149626"/>
            <a:chExt cx="4893170" cy="619200"/>
          </a:xfrm>
        </p:grpSpPr>
        <p:sp>
          <p:nvSpPr>
            <p:cNvPr id="106" name="직각 삼각형 105"/>
            <p:cNvSpPr/>
            <p:nvPr/>
          </p:nvSpPr>
          <p:spPr bwMode="ltGray">
            <a:xfrm rot="10800000">
              <a:off x="4886354" y="5149822"/>
              <a:ext cx="387330" cy="441239"/>
            </a:xfrm>
            <a:prstGeom prst="rtTriangle">
              <a:avLst/>
            </a:prstGeom>
            <a:solidFill>
              <a:srgbClr val="ECECE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7" name="모서리가 둥근 직사각형 106"/>
            <p:cNvSpPr/>
            <p:nvPr/>
          </p:nvSpPr>
          <p:spPr bwMode="ltGray">
            <a:xfrm>
              <a:off x="593972" y="5149822"/>
              <a:ext cx="4751147" cy="619004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27330" y="5279972"/>
              <a:ext cx="4559069" cy="369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당해 학교 학교운영위원회규정</a:t>
              </a:r>
            </a:p>
          </p:txBody>
        </p:sp>
        <p:grpSp>
          <p:nvGrpSpPr>
            <p:cNvPr id="109" name="Group 24"/>
            <p:cNvGrpSpPr>
              <a:grpSpLocks/>
            </p:cNvGrpSpPr>
            <p:nvPr/>
          </p:nvGrpSpPr>
          <p:grpSpPr bwMode="auto">
            <a:xfrm>
              <a:off x="717657" y="5332415"/>
              <a:ext cx="265052" cy="236200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11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grpSp>
        <p:nvGrpSpPr>
          <p:cNvPr id="87" name="그룹 86"/>
          <p:cNvGrpSpPr>
            <a:grpSpLocks/>
          </p:cNvGrpSpPr>
          <p:nvPr/>
        </p:nvGrpSpPr>
        <p:grpSpPr bwMode="auto">
          <a:xfrm>
            <a:off x="255389" y="4476152"/>
            <a:ext cx="4892675" cy="1112838"/>
            <a:chOff x="593972" y="4330954"/>
            <a:chExt cx="4892427" cy="1112621"/>
          </a:xfrm>
        </p:grpSpPr>
        <p:sp>
          <p:nvSpPr>
            <p:cNvPr id="88" name="직각 삼각형 87"/>
            <p:cNvSpPr/>
            <p:nvPr/>
          </p:nvSpPr>
          <p:spPr bwMode="ltGray">
            <a:xfrm rot="10800000">
              <a:off x="4886354" y="4330954"/>
              <a:ext cx="387330" cy="439652"/>
            </a:xfrm>
            <a:prstGeom prst="rtTriangle">
              <a:avLst/>
            </a:prstGeom>
            <a:solidFill>
              <a:srgbClr val="ECECEC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9" name="모서리가 둥근 직사각형 88"/>
            <p:cNvSpPr/>
            <p:nvPr/>
          </p:nvSpPr>
          <p:spPr bwMode="ltGray">
            <a:xfrm>
              <a:off x="593972" y="4330954"/>
              <a:ext cx="4751147" cy="1112621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27330" y="4356349"/>
              <a:ext cx="4559069" cy="3692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경상남도립</a:t>
              </a:r>
              <a:r>
                <a:rPr kumimoji="0" lang="ko-KR" altLang="en-US" b="0" kern="0" baseline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운영위원회 운영 조례</a:t>
              </a:r>
            </a:p>
          </p:txBody>
        </p:sp>
        <p:grpSp>
          <p:nvGrpSpPr>
            <p:cNvPr id="95" name="Group 24"/>
            <p:cNvGrpSpPr>
              <a:grpSpLocks/>
            </p:cNvGrpSpPr>
            <p:nvPr/>
          </p:nvGrpSpPr>
          <p:grpSpPr bwMode="auto">
            <a:xfrm>
              <a:off x="717657" y="4437065"/>
              <a:ext cx="265052" cy="236200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5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grpSp>
          <p:nvGrpSpPr>
            <p:cNvPr id="96" name="Group 24"/>
            <p:cNvGrpSpPr>
              <a:grpSpLocks/>
            </p:cNvGrpSpPr>
            <p:nvPr/>
          </p:nvGrpSpPr>
          <p:grpSpPr bwMode="auto">
            <a:xfrm>
              <a:off x="727182" y="5065715"/>
              <a:ext cx="265052" cy="236200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1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927330" y="5013446"/>
              <a:ext cx="4559069" cy="3698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사립학교 정관</a:t>
              </a:r>
            </a:p>
          </p:txBody>
        </p:sp>
      </p:grpSp>
      <p:grpSp>
        <p:nvGrpSpPr>
          <p:cNvPr id="128" name="그룹 163"/>
          <p:cNvGrpSpPr>
            <a:grpSpLocks/>
          </p:cNvGrpSpPr>
          <p:nvPr/>
        </p:nvGrpSpPr>
        <p:grpSpPr bwMode="auto">
          <a:xfrm>
            <a:off x="5319181" y="3025899"/>
            <a:ext cx="3475038" cy="619125"/>
            <a:chOff x="3131840" y="1953803"/>
            <a:chExt cx="5616624" cy="593693"/>
          </a:xfrm>
        </p:grpSpPr>
        <p:sp>
          <p:nvSpPr>
            <p:cNvPr id="129" name="모서리가 둥근 직사각형 128"/>
            <p:cNvSpPr/>
            <p:nvPr/>
          </p:nvSpPr>
          <p:spPr bwMode="ltGray">
            <a:xfrm>
              <a:off x="3131840" y="1953803"/>
              <a:ext cx="5616624" cy="593693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131840" y="1969026"/>
              <a:ext cx="5616624" cy="5617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학교운영위원회 설치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구성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기능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결격사유 등</a:t>
              </a:r>
            </a:p>
          </p:txBody>
        </p:sp>
      </p:grpSp>
      <p:grpSp>
        <p:nvGrpSpPr>
          <p:cNvPr id="131" name="그룹 166"/>
          <p:cNvGrpSpPr>
            <a:grpSpLocks/>
          </p:cNvGrpSpPr>
          <p:nvPr/>
        </p:nvGrpSpPr>
        <p:grpSpPr bwMode="auto">
          <a:xfrm>
            <a:off x="5317481" y="3745979"/>
            <a:ext cx="3475038" cy="619125"/>
            <a:chOff x="3131840" y="1953803"/>
            <a:chExt cx="5616624" cy="593693"/>
          </a:xfrm>
        </p:grpSpPr>
        <p:sp>
          <p:nvSpPr>
            <p:cNvPr id="132" name="모서리가 둥근 직사각형 131"/>
            <p:cNvSpPr/>
            <p:nvPr/>
          </p:nvSpPr>
          <p:spPr bwMode="ltGray">
            <a:xfrm>
              <a:off x="3131840" y="1953803"/>
              <a:ext cx="5616624" cy="593693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31840" y="1959892"/>
              <a:ext cx="5616624" cy="5617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구성 기준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선출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회의 소집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 결과 시행 등</a:t>
              </a:r>
            </a:p>
          </p:txBody>
        </p:sp>
      </p:grpSp>
      <p:grpSp>
        <p:nvGrpSpPr>
          <p:cNvPr id="134" name="그룹 169"/>
          <p:cNvGrpSpPr>
            <a:grpSpLocks/>
          </p:cNvGrpSpPr>
          <p:nvPr/>
        </p:nvGrpSpPr>
        <p:grpSpPr bwMode="auto">
          <a:xfrm>
            <a:off x="5317481" y="4492186"/>
            <a:ext cx="3475038" cy="1098550"/>
            <a:chOff x="3131840" y="1953803"/>
            <a:chExt cx="5616624" cy="593693"/>
          </a:xfrm>
        </p:grpSpPr>
        <p:sp>
          <p:nvSpPr>
            <p:cNvPr id="135" name="모서리가 둥근 직사각형 134"/>
            <p:cNvSpPr/>
            <p:nvPr/>
          </p:nvSpPr>
          <p:spPr bwMode="ltGray">
            <a:xfrm>
              <a:off x="3131840" y="1953803"/>
              <a:ext cx="5616624" cy="593693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131840" y="1960667"/>
              <a:ext cx="5616624" cy="581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선출 방법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 사항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임기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위원의</a:t>
              </a:r>
              <a:endParaRPr kumimoji="0" lang="en-US" altLang="ko-KR" sz="16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의무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자격상실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임원 및 간사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소위원회 등 설치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의사 및 의결정족수 등</a:t>
              </a:r>
            </a:p>
          </p:txBody>
        </p:sp>
      </p:grpSp>
      <p:grpSp>
        <p:nvGrpSpPr>
          <p:cNvPr id="137" name="그룹 172"/>
          <p:cNvGrpSpPr>
            <a:grpSpLocks/>
          </p:cNvGrpSpPr>
          <p:nvPr/>
        </p:nvGrpSpPr>
        <p:grpSpPr bwMode="auto">
          <a:xfrm>
            <a:off x="5317481" y="5690195"/>
            <a:ext cx="3613150" cy="619125"/>
            <a:chOff x="3131838" y="1953803"/>
            <a:chExt cx="5840274" cy="593693"/>
          </a:xfrm>
        </p:grpSpPr>
        <p:sp>
          <p:nvSpPr>
            <p:cNvPr id="138" name="모서리가 둥근 직사각형 137"/>
            <p:cNvSpPr/>
            <p:nvPr/>
          </p:nvSpPr>
          <p:spPr bwMode="ltGray">
            <a:xfrm>
              <a:off x="3131838" y="1953803"/>
              <a:ext cx="5617031" cy="593693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131838" y="1959894"/>
              <a:ext cx="5840274" cy="561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위원 수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구체적인 선출 방법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투표</a:t>
              </a:r>
              <a:endParaRPr kumimoji="0" lang="en-US" altLang="ko-KR" sz="16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방법 및 당선자 결정</a:t>
              </a:r>
              <a:r>
                <a:rPr kumimoji="0" lang="en-US" altLang="ko-KR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기타 세부 운영</a:t>
              </a:r>
            </a:p>
          </p:txBody>
        </p:sp>
      </p:grpSp>
      <p:grpSp>
        <p:nvGrpSpPr>
          <p:cNvPr id="141" name="그룹 140"/>
          <p:cNvGrpSpPr/>
          <p:nvPr/>
        </p:nvGrpSpPr>
        <p:grpSpPr>
          <a:xfrm>
            <a:off x="251520" y="2227511"/>
            <a:ext cx="2232943" cy="769441"/>
            <a:chOff x="250825" y="1268760"/>
            <a:chExt cx="2232943" cy="769441"/>
          </a:xfrm>
        </p:grpSpPr>
        <p:sp>
          <p:nvSpPr>
            <p:cNvPr id="142" name="오른쪽 대괄호 14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43" name="TextBox 142"/>
            <p:cNvSpPr txBox="1"/>
            <p:nvPr/>
          </p:nvSpPr>
          <p:spPr bwMode="auto">
            <a:xfrm>
              <a:off x="467545" y="1268760"/>
              <a:ext cx="187220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법령 </a:t>
              </a:r>
              <a:r>
                <a:rPr kumimoji="0" lang="ko-KR" altLang="en-US" sz="4400" b="1" spc="400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구조</a:t>
              </a:r>
            </a:p>
          </p:txBody>
        </p:sp>
        <p:sp>
          <p:nvSpPr>
            <p:cNvPr id="144" name="오른쪽 대괄호 143"/>
            <p:cNvSpPr/>
            <p:nvPr/>
          </p:nvSpPr>
          <p:spPr bwMode="auto">
            <a:xfrm rot="10800000" flipH="1">
              <a:off x="2329780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1.</a:t>
            </a:r>
            <a:r>
              <a:rPr lang="en-US" altLang="ko-K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학교운영위원회의 개념</a:t>
            </a:r>
          </a:p>
        </p:txBody>
      </p:sp>
      <p:grpSp>
        <p:nvGrpSpPr>
          <p:cNvPr id="3" name="그룹 12"/>
          <p:cNvGrpSpPr/>
          <p:nvPr/>
        </p:nvGrpSpPr>
        <p:grpSpPr>
          <a:xfrm>
            <a:off x="250825" y="1268760"/>
            <a:ext cx="1224831" cy="769441"/>
            <a:chOff x="250825" y="1268760"/>
            <a:chExt cx="1224831" cy="769441"/>
          </a:xfrm>
        </p:grpSpPr>
        <p:sp>
          <p:nvSpPr>
            <p:cNvPr id="65" name="오른쪽 대괄호 64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467545" y="1268760"/>
              <a:ext cx="936103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성격</a:t>
              </a:r>
            </a:p>
          </p:txBody>
        </p:sp>
        <p:sp>
          <p:nvSpPr>
            <p:cNvPr id="22" name="오른쪽 대괄호 21"/>
            <p:cNvSpPr/>
            <p:nvPr/>
          </p:nvSpPr>
          <p:spPr bwMode="auto">
            <a:xfrm rot="10800000" flipH="1">
              <a:off x="1321668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28" name="그룹 5"/>
          <p:cNvGrpSpPr>
            <a:grpSpLocks/>
          </p:cNvGrpSpPr>
          <p:nvPr/>
        </p:nvGrpSpPr>
        <p:grpSpPr bwMode="auto">
          <a:xfrm>
            <a:off x="2946524" y="2166724"/>
            <a:ext cx="5729932" cy="504825"/>
            <a:chOff x="2444700" y="1548581"/>
            <a:chExt cx="5729978" cy="504056"/>
          </a:xfrm>
        </p:grpSpPr>
        <p:sp>
          <p:nvSpPr>
            <p:cNvPr id="129" name="모서리가 둥근 직사각형 128"/>
            <p:cNvSpPr/>
            <p:nvPr/>
          </p:nvSpPr>
          <p:spPr bwMode="ltGray">
            <a:xfrm>
              <a:off x="2444700" y="1548581"/>
              <a:ext cx="5729978" cy="504056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2534226" y="1580085"/>
              <a:ext cx="1845377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 err="1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초ㆍ중등교육법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321140" y="1583453"/>
              <a:ext cx="479429" cy="369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및</a:t>
              </a:r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4734503" y="1580085"/>
              <a:ext cx="1784463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같은 법 시행령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2946524" y="2924175"/>
            <a:ext cx="5729932" cy="504825"/>
            <a:chOff x="2730500" y="2647876"/>
            <a:chExt cx="5729932" cy="504825"/>
          </a:xfrm>
        </p:grpSpPr>
        <p:grpSp>
          <p:nvGrpSpPr>
            <p:cNvPr id="134" name="그룹 2"/>
            <p:cNvGrpSpPr>
              <a:grpSpLocks/>
            </p:cNvGrpSpPr>
            <p:nvPr/>
          </p:nvGrpSpPr>
          <p:grpSpPr bwMode="auto">
            <a:xfrm>
              <a:off x="2730500" y="2647876"/>
              <a:ext cx="5729932" cy="504825"/>
              <a:chOff x="1873200" y="2297832"/>
              <a:chExt cx="6028396" cy="504056"/>
            </a:xfrm>
          </p:grpSpPr>
          <p:sp>
            <p:nvSpPr>
              <p:cNvPr id="142" name="모서리가 둥근 직사각형 141"/>
              <p:cNvSpPr/>
              <p:nvPr/>
            </p:nvSpPr>
            <p:spPr bwMode="ltGray">
              <a:xfrm>
                <a:off x="1873200" y="2297832"/>
                <a:ext cx="6028396" cy="504056"/>
              </a:xfrm>
              <a:prstGeom prst="roundRect">
                <a:avLst/>
              </a:prstGeom>
              <a:gradFill>
                <a:gsLst>
                  <a:gs pos="8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lin ang="3000000" scaled="0"/>
              </a:gradFill>
              <a:ln w="15875" cap="rnd" cmpd="sng">
                <a:solidFill>
                  <a:srgbClr val="FFFFFF">
                    <a:lumMod val="65000"/>
                  </a:srgbClr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43" name="직사각형 142"/>
              <p:cNvSpPr/>
              <p:nvPr/>
            </p:nvSpPr>
            <p:spPr>
              <a:xfrm>
                <a:off x="3199291" y="2360658"/>
                <a:ext cx="1146589" cy="369332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1" kern="0" spc="50" baseline="0" dirty="0">
                    <a:ln w="11430"/>
                    <a:solidFill>
                      <a:srgbClr val="0000FF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학교장</a:t>
                </a:r>
                <a:endParaRPr kumimoji="0" lang="en-US" altLang="ko-KR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 bwMode="auto">
            <a:xfrm>
              <a:off x="2762250" y="2709788"/>
              <a:ext cx="14097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집행기관인</a:t>
              </a:r>
            </a:p>
          </p:txBody>
        </p:sp>
        <p:sp>
          <p:nvSpPr>
            <p:cNvPr id="138" name="TextBox 137"/>
            <p:cNvSpPr txBox="1"/>
            <p:nvPr/>
          </p:nvSpPr>
          <p:spPr bwMode="auto">
            <a:xfrm>
              <a:off x="4724400" y="2709788"/>
              <a:ext cx="28194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과 독립된 기구</a:t>
              </a:r>
            </a:p>
          </p:txBody>
        </p:sp>
      </p:grpSp>
      <p:grpSp>
        <p:nvGrpSpPr>
          <p:cNvPr id="170" name="그룹 169"/>
          <p:cNvGrpSpPr/>
          <p:nvPr/>
        </p:nvGrpSpPr>
        <p:grpSpPr>
          <a:xfrm>
            <a:off x="2949684" y="3652722"/>
            <a:ext cx="5981700" cy="504825"/>
            <a:chOff x="2730500" y="3286051"/>
            <a:chExt cx="5981700" cy="504825"/>
          </a:xfrm>
        </p:grpSpPr>
        <p:sp>
          <p:nvSpPr>
            <p:cNvPr id="145" name="모서리가 둥근 직사각형 144"/>
            <p:cNvSpPr/>
            <p:nvPr/>
          </p:nvSpPr>
          <p:spPr bwMode="ltGray">
            <a:xfrm>
              <a:off x="2730500" y="3286051"/>
              <a:ext cx="5729932" cy="50482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8" name="TextBox 147"/>
            <p:cNvSpPr txBox="1"/>
            <p:nvPr/>
          </p:nvSpPr>
          <p:spPr bwMode="auto">
            <a:xfrm>
              <a:off x="2752725" y="3347963"/>
              <a:ext cx="290195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국ㆍ공립학교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</a:p>
          </p:txBody>
        </p:sp>
        <p:sp>
          <p:nvSpPr>
            <p:cNvPr id="149" name="직사각형 148"/>
            <p:cNvSpPr/>
            <p:nvPr/>
          </p:nvSpPr>
          <p:spPr bwMode="auto">
            <a:xfrm>
              <a:off x="4571922" y="3354692"/>
              <a:ext cx="141676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심의기구</a:t>
              </a:r>
              <a:endParaRPr kumimoji="0" lang="en-US" altLang="ko-KR" b="1" kern="0" spc="50" baseline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0" name="TextBox 149"/>
            <p:cNvSpPr txBox="1"/>
            <p:nvPr/>
          </p:nvSpPr>
          <p:spPr bwMode="auto">
            <a:xfrm>
              <a:off x="5810250" y="3347963"/>
              <a:ext cx="290195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사립학교 </a:t>
              </a:r>
            </a:p>
          </p:txBody>
        </p:sp>
        <p:sp>
          <p:nvSpPr>
            <p:cNvPr id="151" name="직사각형 150"/>
            <p:cNvSpPr/>
            <p:nvPr/>
          </p:nvSpPr>
          <p:spPr bwMode="auto">
            <a:xfrm>
              <a:off x="7089120" y="3358828"/>
              <a:ext cx="1416760" cy="369332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자문기구</a:t>
              </a:r>
              <a:endParaRPr kumimoji="0" lang="en-US" altLang="ko-KR" b="1" kern="0" spc="50" baseline="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2" name="AutoShape 5"/>
            <p:cNvSpPr>
              <a:spLocks noChangeArrowheads="1"/>
            </p:cNvSpPr>
            <p:nvPr/>
          </p:nvSpPr>
          <p:spPr bwMode="gray">
            <a:xfrm rot="5400000">
              <a:off x="4315991" y="3371296"/>
              <a:ext cx="211139" cy="380975"/>
            </a:xfrm>
            <a:prstGeom prst="upArrow">
              <a:avLst>
                <a:gd name="adj1" fmla="val 48870"/>
                <a:gd name="adj2" fmla="val 67673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" name="AutoShape 5"/>
            <p:cNvSpPr>
              <a:spLocks noChangeArrowheads="1"/>
            </p:cNvSpPr>
            <p:nvPr/>
          </p:nvSpPr>
          <p:spPr bwMode="gray">
            <a:xfrm rot="5400000">
              <a:off x="6851552" y="3377085"/>
              <a:ext cx="211139" cy="380975"/>
            </a:xfrm>
            <a:prstGeom prst="upArrow">
              <a:avLst>
                <a:gd name="adj1" fmla="val 48870"/>
                <a:gd name="adj2" fmla="val 67673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54" name="그룹 38"/>
          <p:cNvGrpSpPr>
            <a:grpSpLocks/>
          </p:cNvGrpSpPr>
          <p:nvPr/>
        </p:nvGrpSpPr>
        <p:grpSpPr bwMode="auto">
          <a:xfrm>
            <a:off x="2963583" y="4176316"/>
            <a:ext cx="6216929" cy="404812"/>
            <a:chOff x="485697" y="1801694"/>
            <a:chExt cx="8406783" cy="404429"/>
          </a:xfrm>
        </p:grpSpPr>
        <p:sp>
          <p:nvSpPr>
            <p:cNvPr id="155" name="TextBox 37"/>
            <p:cNvSpPr txBox="1">
              <a:spLocks noChangeArrowheads="1"/>
            </p:cNvSpPr>
            <p:nvPr/>
          </p:nvSpPr>
          <p:spPr bwMode="auto">
            <a:xfrm>
              <a:off x="831597" y="1801694"/>
              <a:ext cx="8060883" cy="399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2000" b="0" baseline="0" dirty="0">
                  <a:solidFill>
                    <a:srgbClr val="FF0000"/>
                  </a:solidFill>
                  <a:latin typeface="한컴 바겐세일 M" pitchFamily="18" charset="-127"/>
                  <a:ea typeface="한컴 바겐세일 M" pitchFamily="18" charset="-127"/>
                </a:rPr>
                <a:t>학교발전기금</a:t>
              </a:r>
              <a:r>
                <a:rPr kumimoji="0" lang="en-US" altLang="ko-KR" sz="2000" b="0" baseline="0" dirty="0">
                  <a:solidFill>
                    <a:srgbClr val="FF0000"/>
                  </a:solidFill>
                  <a:latin typeface="한컴 바겐세일 M" pitchFamily="18" charset="-127"/>
                  <a:ea typeface="한컴 바겐세일 M" pitchFamily="18" charset="-127"/>
                </a:rPr>
                <a:t>:</a:t>
              </a:r>
              <a:r>
                <a:rPr kumimoji="0" lang="en-US" altLang="ko-KR" sz="2000" b="0" dirty="0">
                  <a:solidFill>
                    <a:srgbClr val="FF0000"/>
                  </a:solidFill>
                  <a:latin typeface="한컴 바겐세일 M" pitchFamily="18" charset="-127"/>
                  <a:ea typeface="한컴 바겐세일 M" pitchFamily="18" charset="-127"/>
                </a:rPr>
                <a:t> </a:t>
              </a:r>
              <a:r>
                <a:rPr kumimoji="0" lang="ko-KR" altLang="en-US" sz="2000" b="0" baseline="0" dirty="0" err="1">
                  <a:solidFill>
                    <a:srgbClr val="FF0000"/>
                  </a:solidFill>
                  <a:latin typeface="한컴 바겐세일 M" pitchFamily="18" charset="-127"/>
                  <a:ea typeface="한컴 바겐세일 M" pitchFamily="18" charset="-127"/>
                </a:rPr>
                <a:t>국ㆍ공ㆍ사립</a:t>
              </a:r>
              <a:r>
                <a:rPr kumimoji="0" lang="ko-KR" altLang="en-US" sz="2000" b="0" baseline="0" dirty="0">
                  <a:solidFill>
                    <a:srgbClr val="FF0000"/>
                  </a:solidFill>
                  <a:latin typeface="한컴 바겐세일 M" pitchFamily="18" charset="-127"/>
                  <a:ea typeface="한컴 바겐세일 M" pitchFamily="18" charset="-127"/>
                </a:rPr>
                <a:t> 모두 </a:t>
              </a:r>
              <a:r>
                <a:rPr kumimoji="0" lang="ko-KR" altLang="en-US" sz="2000" b="0" baseline="0" dirty="0" err="1">
                  <a:solidFill>
                    <a:srgbClr val="FF0000"/>
                  </a:solidFill>
                  <a:latin typeface="한컴 바겐세일 M" pitchFamily="18" charset="-127"/>
                  <a:ea typeface="한컴 바겐세일 M" pitchFamily="18" charset="-127"/>
                </a:rPr>
                <a:t>심의ㆍ의결</a:t>
              </a:r>
              <a:endParaRPr kumimoji="0" lang="ko-KR" altLang="en-US" sz="2000" b="0" baseline="0" dirty="0">
                <a:solidFill>
                  <a:srgbClr val="FF0000"/>
                </a:solidFill>
                <a:latin typeface="한컴 바겐세일 M" pitchFamily="18" charset="-127"/>
                <a:ea typeface="한컴 바겐세일 M" pitchFamily="18" charset="-127"/>
              </a:endParaRPr>
            </a:p>
          </p:txBody>
        </p:sp>
        <p:pic>
          <p:nvPicPr>
            <p:cNvPr id="156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697" y="184263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8" name="그룹 167"/>
          <p:cNvGrpSpPr/>
          <p:nvPr/>
        </p:nvGrpSpPr>
        <p:grpSpPr>
          <a:xfrm>
            <a:off x="221847" y="2098911"/>
            <a:ext cx="2591785" cy="619125"/>
            <a:chOff x="252023" y="4898107"/>
            <a:chExt cx="2591785" cy="619125"/>
          </a:xfrm>
        </p:grpSpPr>
        <p:grpSp>
          <p:nvGrpSpPr>
            <p:cNvPr id="160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161" name="모서리가 둥근 직사각형 160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4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5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66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67" name="TextBox 166"/>
            <p:cNvSpPr txBox="1"/>
            <p:nvPr/>
          </p:nvSpPr>
          <p:spPr bwMode="auto">
            <a:xfrm>
              <a:off x="611560" y="4973166"/>
              <a:ext cx="1807812" cy="4000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법정 위원회</a:t>
              </a:r>
            </a:p>
          </p:txBody>
        </p:sp>
      </p:grpSp>
      <p:grpSp>
        <p:nvGrpSpPr>
          <p:cNvPr id="171" name="그룹 170"/>
          <p:cNvGrpSpPr/>
          <p:nvPr/>
        </p:nvGrpSpPr>
        <p:grpSpPr>
          <a:xfrm>
            <a:off x="251520" y="2852936"/>
            <a:ext cx="2591785" cy="619125"/>
            <a:chOff x="252023" y="4898107"/>
            <a:chExt cx="2591785" cy="619125"/>
          </a:xfrm>
        </p:grpSpPr>
        <p:grpSp>
          <p:nvGrpSpPr>
            <p:cNvPr id="172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174" name="모서리가 둥근 직사각형 173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75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77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73" name="TextBox 172"/>
            <p:cNvSpPr txBox="1"/>
            <p:nvPr/>
          </p:nvSpPr>
          <p:spPr bwMode="auto">
            <a:xfrm>
              <a:off x="611560" y="4973166"/>
              <a:ext cx="1807812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독립기구</a:t>
              </a:r>
            </a:p>
          </p:txBody>
        </p:sp>
      </p:grpSp>
      <p:grpSp>
        <p:nvGrpSpPr>
          <p:cNvPr id="178" name="그룹 177"/>
          <p:cNvGrpSpPr/>
          <p:nvPr/>
        </p:nvGrpSpPr>
        <p:grpSpPr>
          <a:xfrm>
            <a:off x="251520" y="3601963"/>
            <a:ext cx="2591785" cy="619125"/>
            <a:chOff x="252023" y="4898107"/>
            <a:chExt cx="2591785" cy="619125"/>
          </a:xfrm>
        </p:grpSpPr>
        <p:grpSp>
          <p:nvGrpSpPr>
            <p:cNvPr id="179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181" name="모서리가 둥근 직사각형 180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82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83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4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80" name="TextBox 179"/>
            <p:cNvSpPr txBox="1"/>
            <p:nvPr/>
          </p:nvSpPr>
          <p:spPr bwMode="auto">
            <a:xfrm>
              <a:off x="611559" y="4973166"/>
              <a:ext cx="208873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심의ㆍ자문기구</a:t>
              </a:r>
              <a:endParaRPr kumimoji="0" lang="ko-KR" altLang="en-US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85" name="그룹 8"/>
          <p:cNvGrpSpPr>
            <a:grpSpLocks/>
          </p:cNvGrpSpPr>
          <p:nvPr/>
        </p:nvGrpSpPr>
        <p:grpSpPr bwMode="auto">
          <a:xfrm>
            <a:off x="147638" y="5477162"/>
            <a:ext cx="8996363" cy="400110"/>
            <a:chOff x="146980" y="4340980"/>
            <a:chExt cx="8520771" cy="399422"/>
          </a:xfrm>
        </p:grpSpPr>
        <p:grpSp>
          <p:nvGrpSpPr>
            <p:cNvPr id="186" name="그룹 51"/>
            <p:cNvGrpSpPr>
              <a:grpSpLocks/>
            </p:cNvGrpSpPr>
            <p:nvPr/>
          </p:nvGrpSpPr>
          <p:grpSpPr bwMode="auto">
            <a:xfrm>
              <a:off x="146980" y="4340980"/>
              <a:ext cx="1530618" cy="399422"/>
              <a:chOff x="2627784" y="2483605"/>
              <a:chExt cx="1530618" cy="399422"/>
            </a:xfrm>
          </p:grpSpPr>
          <p:pic>
            <p:nvPicPr>
              <p:cNvPr id="188" name="Picture 2" descr="C:\Documents and Settings\usercom\Local Settings\Temporary Internet Files\Content.IE5\PE7IVPD6\MC900441502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7784" y="2514714"/>
                <a:ext cx="338222" cy="33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9" name="TextBox 53"/>
              <p:cNvSpPr txBox="1">
                <a:spLocks noChangeArrowheads="1"/>
              </p:cNvSpPr>
              <p:nvPr/>
            </p:nvSpPr>
            <p:spPr bwMode="auto">
              <a:xfrm>
                <a:off x="2903788" y="2483605"/>
                <a:ext cx="1254614" cy="3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:r>
                  <a:rPr kumimoji="0" lang="ko-KR" altLang="en-US" sz="2000" baseline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의결기구</a:t>
                </a:r>
              </a:p>
            </p:txBody>
          </p:sp>
        </p:grpSp>
        <p:sp>
          <p:nvSpPr>
            <p:cNvPr id="187" name="TextBox 54"/>
            <p:cNvSpPr txBox="1">
              <a:spLocks noChangeArrowheads="1"/>
            </p:cNvSpPr>
            <p:nvPr/>
          </p:nvSpPr>
          <p:spPr bwMode="auto">
            <a:xfrm>
              <a:off x="1422685" y="4345165"/>
              <a:ext cx="7245066" cy="36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b="0" baseline="0" dirty="0">
                  <a:latin typeface="+mn-ea"/>
                  <a:ea typeface="+mn-ea"/>
                </a:rPr>
                <a:t>의사를 결정하는 기구</a:t>
              </a:r>
              <a:r>
                <a:rPr kumimoji="0" lang="en-US" altLang="ko-KR" b="0" baseline="0" dirty="0">
                  <a:latin typeface="+mn-ea"/>
                  <a:ea typeface="+mn-ea"/>
                </a:rPr>
                <a:t>, </a:t>
              </a:r>
              <a:r>
                <a:rPr kumimoji="0" lang="ko-KR" altLang="en-US" b="0" baseline="0" dirty="0">
                  <a:latin typeface="+mn-ea"/>
                  <a:ea typeface="+mn-ea"/>
                </a:rPr>
                <a:t>단체는 결정사항을 따라야 함</a:t>
              </a:r>
            </a:p>
          </p:txBody>
        </p:sp>
      </p:grpSp>
      <p:grpSp>
        <p:nvGrpSpPr>
          <p:cNvPr id="200" name="그룹 22"/>
          <p:cNvGrpSpPr>
            <a:grpSpLocks/>
          </p:cNvGrpSpPr>
          <p:nvPr/>
        </p:nvGrpSpPr>
        <p:grpSpPr bwMode="auto">
          <a:xfrm>
            <a:off x="193675" y="4846738"/>
            <a:ext cx="8797925" cy="598486"/>
            <a:chOff x="194384" y="3912983"/>
            <a:chExt cx="8797216" cy="598885"/>
          </a:xfrm>
        </p:grpSpPr>
        <p:grpSp>
          <p:nvGrpSpPr>
            <p:cNvPr id="201" name="그룹 42"/>
            <p:cNvGrpSpPr>
              <a:grpSpLocks/>
            </p:cNvGrpSpPr>
            <p:nvPr/>
          </p:nvGrpSpPr>
          <p:grpSpPr bwMode="auto">
            <a:xfrm>
              <a:off x="194384" y="3989233"/>
              <a:ext cx="1609595" cy="522635"/>
              <a:chOff x="5220072" y="722158"/>
              <a:chExt cx="3161399" cy="522635"/>
            </a:xfrm>
          </p:grpSpPr>
          <p:sp>
            <p:nvSpPr>
              <p:cNvPr id="208" name="AutoShape 15"/>
              <p:cNvSpPr>
                <a:spLocks noChangeArrowheads="1"/>
              </p:cNvSpPr>
              <p:nvPr/>
            </p:nvSpPr>
            <p:spPr bwMode="gray">
              <a:xfrm>
                <a:off x="5220072" y="765049"/>
                <a:ext cx="3161399" cy="387609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b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5388431" y="722158"/>
                <a:ext cx="2880801" cy="5226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latinLnBrk="0">
                  <a:defRPr/>
                </a:pPr>
                <a:r>
                  <a:rPr kumimoji="0" lang="ko-KR" altLang="en-US" sz="2800" b="1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202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204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 w="0" algn="ctr">
                <a:noFill/>
                <a:round/>
                <a:headEnd/>
                <a:tailEnd/>
              </a:ln>
              <a:effectLst>
                <a:prstShdw prst="shdw17" dist="17961" dir="2700000">
                  <a:srgbClr val="976513"/>
                </a:prstShdw>
              </a:effectLst>
            </p:spPr>
            <p:txBody>
              <a:bodyPr wrap="none" anchor="ctr"/>
              <a:lstStyle/>
              <a:p>
                <a:endParaRPr lang="ko-KR" altLang="en-US" sz="1400"/>
              </a:p>
            </p:txBody>
          </p:sp>
          <p:grpSp>
            <p:nvGrpSpPr>
              <p:cNvPr id="205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206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tx1">
                    <a:alpha val="50195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207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grayscl/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3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210" name="TextBox 209"/>
          <p:cNvSpPr txBox="1"/>
          <p:nvPr/>
        </p:nvSpPr>
        <p:spPr>
          <a:xfrm rot="21401481">
            <a:off x="2722189" y="4663593"/>
            <a:ext cx="5374309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국ㆍ공립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학교의 장은 심의결과와 다르게 시행할 경우 관할청과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학교운영위원회에 서면보고</a:t>
            </a: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해야 하므로 사립의 자문보다 </a:t>
            </a:r>
            <a:endParaRPr lang="en-US" altLang="ko-KR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en-US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구속력이 강함</a:t>
            </a:r>
            <a:r>
              <a:rPr lang="en-US" altLang="ko-KR" sz="14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11" name="그룹 21"/>
          <p:cNvGrpSpPr>
            <a:grpSpLocks/>
          </p:cNvGrpSpPr>
          <p:nvPr/>
        </p:nvGrpSpPr>
        <p:grpSpPr bwMode="auto">
          <a:xfrm rot="21225797">
            <a:off x="1164961" y="5307445"/>
            <a:ext cx="1546225" cy="566246"/>
            <a:chOff x="1358381" y="4657725"/>
            <a:chExt cx="2051569" cy="778825"/>
          </a:xfrm>
        </p:grpSpPr>
        <p:cxnSp>
          <p:nvCxnSpPr>
            <p:cNvPr id="212" name="직선 연결선 17"/>
            <p:cNvCxnSpPr/>
            <p:nvPr/>
          </p:nvCxnSpPr>
          <p:spPr>
            <a:xfrm flipV="1">
              <a:off x="1358381" y="4657725"/>
              <a:ext cx="703515" cy="77882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직선 연결선 212"/>
            <p:cNvCxnSpPr/>
            <p:nvPr/>
          </p:nvCxnSpPr>
          <p:spPr>
            <a:xfrm>
              <a:off x="2080854" y="4667242"/>
              <a:ext cx="1329096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그룹 8"/>
          <p:cNvGrpSpPr>
            <a:grpSpLocks/>
          </p:cNvGrpSpPr>
          <p:nvPr/>
        </p:nvGrpSpPr>
        <p:grpSpPr bwMode="auto">
          <a:xfrm>
            <a:off x="141814" y="5837202"/>
            <a:ext cx="8996363" cy="400110"/>
            <a:chOff x="146980" y="4340980"/>
            <a:chExt cx="8520771" cy="399422"/>
          </a:xfrm>
        </p:grpSpPr>
        <p:grpSp>
          <p:nvGrpSpPr>
            <p:cNvPr id="215" name="그룹 51"/>
            <p:cNvGrpSpPr>
              <a:grpSpLocks/>
            </p:cNvGrpSpPr>
            <p:nvPr/>
          </p:nvGrpSpPr>
          <p:grpSpPr bwMode="auto">
            <a:xfrm>
              <a:off x="146980" y="4340980"/>
              <a:ext cx="1530618" cy="399422"/>
              <a:chOff x="2627784" y="2483605"/>
              <a:chExt cx="1530618" cy="399422"/>
            </a:xfrm>
          </p:grpSpPr>
          <p:pic>
            <p:nvPicPr>
              <p:cNvPr id="217" name="Picture 2" descr="C:\Documents and Settings\usercom\Local Settings\Temporary Internet Files\Content.IE5\PE7IVPD6\MC900441502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7784" y="2514714"/>
                <a:ext cx="338222" cy="33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8" name="TextBox 53"/>
              <p:cNvSpPr txBox="1">
                <a:spLocks noChangeArrowheads="1"/>
              </p:cNvSpPr>
              <p:nvPr/>
            </p:nvSpPr>
            <p:spPr bwMode="auto">
              <a:xfrm>
                <a:off x="2903788" y="2483605"/>
                <a:ext cx="1254614" cy="3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:r>
                  <a:rPr kumimoji="0" lang="ko-KR" altLang="en-US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심의</a:t>
                </a:r>
                <a:r>
                  <a:rPr kumimoji="0" lang="ko-KR" altLang="en-US" sz="2000" baseline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기구</a:t>
                </a:r>
              </a:p>
            </p:txBody>
          </p:sp>
        </p:grpSp>
        <p:sp>
          <p:nvSpPr>
            <p:cNvPr id="216" name="TextBox 54"/>
            <p:cNvSpPr txBox="1">
              <a:spLocks noChangeArrowheads="1"/>
            </p:cNvSpPr>
            <p:nvPr/>
          </p:nvSpPr>
          <p:spPr bwMode="auto">
            <a:xfrm>
              <a:off x="1422685" y="4345162"/>
              <a:ext cx="7245066" cy="36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b="0" baseline="0" dirty="0">
                  <a:latin typeface="+mn-ea"/>
                  <a:ea typeface="+mn-ea"/>
                </a:rPr>
                <a:t>사전 논의하는 기구</a:t>
              </a:r>
              <a:r>
                <a:rPr kumimoji="0" lang="en-US" altLang="ko-KR" b="0" baseline="0" dirty="0">
                  <a:latin typeface="+mn-ea"/>
                  <a:ea typeface="+mn-ea"/>
                </a:rPr>
                <a:t>, </a:t>
              </a:r>
              <a:r>
                <a:rPr kumimoji="0" lang="ko-KR" altLang="en-US" dirty="0">
                  <a:latin typeface="+mn-ea"/>
                  <a:ea typeface="+mn-ea"/>
                </a:rPr>
                <a:t>단체는 심의기구 결정에 </a:t>
              </a:r>
              <a:r>
                <a:rPr kumimoji="0" lang="ko-KR" altLang="en-US" dirty="0" err="1">
                  <a:latin typeface="+mn-ea"/>
                  <a:ea typeface="+mn-ea"/>
                </a:rPr>
                <a:t>기속되지</a:t>
              </a:r>
              <a:r>
                <a:rPr kumimoji="0" lang="ko-KR" altLang="en-US" dirty="0">
                  <a:latin typeface="+mn-ea"/>
                  <a:ea typeface="+mn-ea"/>
                </a:rPr>
                <a:t> 않음</a:t>
              </a:r>
              <a:endParaRPr kumimoji="0" lang="ko-KR" altLang="en-US" b="0" baseline="0" dirty="0">
                <a:latin typeface="+mn-ea"/>
                <a:ea typeface="+mn-ea"/>
              </a:endParaRPr>
            </a:p>
          </p:txBody>
        </p:sp>
      </p:grpSp>
      <p:grpSp>
        <p:nvGrpSpPr>
          <p:cNvPr id="219" name="그룹 8"/>
          <p:cNvGrpSpPr>
            <a:grpSpLocks/>
          </p:cNvGrpSpPr>
          <p:nvPr/>
        </p:nvGrpSpPr>
        <p:grpSpPr bwMode="auto">
          <a:xfrm>
            <a:off x="141372" y="6197242"/>
            <a:ext cx="8996363" cy="400110"/>
            <a:chOff x="146980" y="4340980"/>
            <a:chExt cx="8520771" cy="399422"/>
          </a:xfrm>
        </p:grpSpPr>
        <p:grpSp>
          <p:nvGrpSpPr>
            <p:cNvPr id="220" name="그룹 51"/>
            <p:cNvGrpSpPr>
              <a:grpSpLocks/>
            </p:cNvGrpSpPr>
            <p:nvPr/>
          </p:nvGrpSpPr>
          <p:grpSpPr bwMode="auto">
            <a:xfrm>
              <a:off x="146980" y="4340980"/>
              <a:ext cx="1530618" cy="399422"/>
              <a:chOff x="2627784" y="2483605"/>
              <a:chExt cx="1530618" cy="399422"/>
            </a:xfrm>
          </p:grpSpPr>
          <p:pic>
            <p:nvPicPr>
              <p:cNvPr id="222" name="Picture 2" descr="C:\Documents and Settings\usercom\Local Settings\Temporary Internet Files\Content.IE5\PE7IVPD6\MC900441502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27784" y="2514714"/>
                <a:ext cx="338222" cy="33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3" name="TextBox 53"/>
              <p:cNvSpPr txBox="1">
                <a:spLocks noChangeArrowheads="1"/>
              </p:cNvSpPr>
              <p:nvPr/>
            </p:nvSpPr>
            <p:spPr bwMode="auto">
              <a:xfrm>
                <a:off x="2903788" y="2483605"/>
                <a:ext cx="1254614" cy="3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:r>
                  <a:rPr kumimoji="0" lang="ko-KR" altLang="en-US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자문</a:t>
                </a:r>
                <a:r>
                  <a:rPr kumimoji="0" lang="ko-KR" altLang="en-US" sz="2000" baseline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기구</a:t>
                </a:r>
              </a:p>
            </p:txBody>
          </p:sp>
        </p:grpSp>
        <p:sp>
          <p:nvSpPr>
            <p:cNvPr id="221" name="TextBox 54"/>
            <p:cNvSpPr txBox="1">
              <a:spLocks noChangeArrowheads="1"/>
            </p:cNvSpPr>
            <p:nvPr/>
          </p:nvSpPr>
          <p:spPr bwMode="auto">
            <a:xfrm>
              <a:off x="1422685" y="4345162"/>
              <a:ext cx="7245066" cy="36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b="0" baseline="0" dirty="0">
                  <a:latin typeface="+mn-ea"/>
                  <a:ea typeface="+mn-ea"/>
                </a:rPr>
                <a:t>의견을 제공하는 기구</a:t>
              </a:r>
              <a:r>
                <a:rPr kumimoji="0" lang="en-US" altLang="ko-KR" b="0" baseline="0" dirty="0">
                  <a:latin typeface="+mn-ea"/>
                  <a:ea typeface="+mn-ea"/>
                </a:rPr>
                <a:t>, </a:t>
              </a:r>
              <a:r>
                <a:rPr kumimoji="0" lang="ko-KR" altLang="en-US" dirty="0">
                  <a:latin typeface="+mn-ea"/>
                  <a:ea typeface="+mn-ea"/>
                </a:rPr>
                <a:t>단체는 심의기구 결정에 </a:t>
              </a:r>
              <a:r>
                <a:rPr kumimoji="0" lang="ko-KR" altLang="en-US" dirty="0" err="1">
                  <a:latin typeface="+mn-ea"/>
                  <a:ea typeface="+mn-ea"/>
                </a:rPr>
                <a:t>기속되지</a:t>
              </a:r>
              <a:r>
                <a:rPr kumimoji="0" lang="ko-KR" altLang="en-US" dirty="0">
                  <a:latin typeface="+mn-ea"/>
                  <a:ea typeface="+mn-ea"/>
                </a:rPr>
                <a:t> 않음</a:t>
              </a:r>
              <a:endParaRPr kumimoji="0" lang="ko-KR" altLang="en-US" b="0" baseline="0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1.</a:t>
            </a:r>
            <a:r>
              <a:rPr lang="en-US" altLang="ko-K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학교운영위원회의 개념</a:t>
            </a:r>
          </a:p>
        </p:txBody>
      </p:sp>
      <p:grpSp>
        <p:nvGrpSpPr>
          <p:cNvPr id="3" name="그룹 12"/>
          <p:cNvGrpSpPr/>
          <p:nvPr/>
        </p:nvGrpSpPr>
        <p:grpSpPr>
          <a:xfrm>
            <a:off x="250825" y="1268760"/>
            <a:ext cx="1224831" cy="769441"/>
            <a:chOff x="250825" y="1268760"/>
            <a:chExt cx="1224831" cy="769441"/>
          </a:xfrm>
        </p:grpSpPr>
        <p:sp>
          <p:nvSpPr>
            <p:cNvPr id="65" name="오른쪽 대괄호 64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467545" y="1268760"/>
              <a:ext cx="936103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기능</a:t>
              </a:r>
            </a:p>
          </p:txBody>
        </p:sp>
        <p:sp>
          <p:nvSpPr>
            <p:cNvPr id="22" name="오른쪽 대괄호 21"/>
            <p:cNvSpPr/>
            <p:nvPr/>
          </p:nvSpPr>
          <p:spPr bwMode="auto">
            <a:xfrm rot="10800000" flipH="1">
              <a:off x="1321668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79" name="그룹 13"/>
          <p:cNvGrpSpPr>
            <a:grpSpLocks/>
          </p:cNvGrpSpPr>
          <p:nvPr/>
        </p:nvGrpSpPr>
        <p:grpSpPr bwMode="auto">
          <a:xfrm>
            <a:off x="198438" y="2328617"/>
            <a:ext cx="1922462" cy="719137"/>
            <a:chOff x="198562" y="1729558"/>
            <a:chExt cx="1922450" cy="720000"/>
          </a:xfrm>
        </p:grpSpPr>
        <p:sp>
          <p:nvSpPr>
            <p:cNvPr id="80" name="직사각형 79"/>
            <p:cNvSpPr/>
            <p:nvPr/>
          </p:nvSpPr>
          <p:spPr>
            <a:xfrm>
              <a:off x="1246932" y="1915427"/>
              <a:ext cx="5469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800" b="1" spc="-150" dirty="0">
                  <a:solidFill>
                    <a:schemeClr val="bg1">
                      <a:alpha val="35000"/>
                    </a:schemeClr>
                  </a:solidFill>
                  <a:latin typeface="Arial" charset="0"/>
                  <a:ea typeface="HY견고딕" pitchFamily="18" charset="-127"/>
                  <a:cs typeface="Arial" charset="0"/>
                </a:rPr>
                <a:t>01</a:t>
              </a:r>
            </a:p>
          </p:txBody>
        </p:sp>
        <p:sp>
          <p:nvSpPr>
            <p:cNvPr id="81" name="모서리가 둥근 직사각형 80"/>
            <p:cNvSpPr/>
            <p:nvPr/>
          </p:nvSpPr>
          <p:spPr bwMode="ltGray">
            <a:xfrm>
              <a:off x="198562" y="1729558"/>
              <a:ext cx="1800214" cy="720000"/>
            </a:xfrm>
            <a:prstGeom prst="roundRect">
              <a:avLst/>
            </a:prstGeom>
            <a:solidFill>
              <a:srgbClr val="AFDC7E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82" name="그룹 112"/>
            <p:cNvGrpSpPr>
              <a:grpSpLocks/>
            </p:cNvGrpSpPr>
            <p:nvPr/>
          </p:nvGrpSpPr>
          <p:grpSpPr bwMode="auto">
            <a:xfrm>
              <a:off x="322661" y="1772471"/>
              <a:ext cx="1798351" cy="647107"/>
              <a:chOff x="303611" y="3213679"/>
              <a:chExt cx="1798351" cy="647107"/>
            </a:xfrm>
          </p:grpSpPr>
          <p:sp>
            <p:nvSpPr>
              <p:cNvPr id="83" name="TextBox 82"/>
              <p:cNvSpPr txBox="1"/>
              <p:nvPr/>
            </p:nvSpPr>
            <p:spPr bwMode="auto">
              <a:xfrm>
                <a:off x="525585" y="3213679"/>
                <a:ext cx="1576377" cy="6471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교육과정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운영 관련</a:t>
                </a:r>
              </a:p>
            </p:txBody>
          </p:sp>
          <p:grpSp>
            <p:nvGrpSpPr>
              <p:cNvPr id="84" name="Group 24"/>
              <p:cNvGrpSpPr>
                <a:grpSpLocks/>
              </p:cNvGrpSpPr>
              <p:nvPr/>
            </p:nvGrpSpPr>
            <p:grpSpPr bwMode="auto">
              <a:xfrm>
                <a:off x="303611" y="3415082"/>
                <a:ext cx="265143" cy="236321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86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</p:grpSp>
      <p:grpSp>
        <p:nvGrpSpPr>
          <p:cNvPr id="98" name="그룹 123"/>
          <p:cNvGrpSpPr>
            <a:grpSpLocks/>
          </p:cNvGrpSpPr>
          <p:nvPr/>
        </p:nvGrpSpPr>
        <p:grpSpPr bwMode="auto">
          <a:xfrm>
            <a:off x="204788" y="3788777"/>
            <a:ext cx="1798637" cy="720725"/>
            <a:chOff x="403225" y="5645149"/>
            <a:chExt cx="1800000" cy="720000"/>
          </a:xfrm>
        </p:grpSpPr>
        <p:sp>
          <p:nvSpPr>
            <p:cNvPr id="99" name="모서리가 둥근 직사각형 98"/>
            <p:cNvSpPr/>
            <p:nvPr/>
          </p:nvSpPr>
          <p:spPr bwMode="ltGray">
            <a:xfrm>
              <a:off x="403225" y="5645149"/>
              <a:ext cx="1800000" cy="720000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763860" y="5670523"/>
              <a:ext cx="1429833" cy="6456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학교행정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관련</a:t>
              </a:r>
            </a:p>
          </p:txBody>
        </p:sp>
        <p:grpSp>
          <p:nvGrpSpPr>
            <p:cNvPr id="101" name="Group 24"/>
            <p:cNvGrpSpPr>
              <a:grpSpLocks/>
            </p:cNvGrpSpPr>
            <p:nvPr/>
          </p:nvGrpSpPr>
          <p:grpSpPr bwMode="auto">
            <a:xfrm>
              <a:off x="526916" y="5856354"/>
              <a:ext cx="265065" cy="236246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3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grpSp>
        <p:nvGrpSpPr>
          <p:cNvPr id="114" name="그룹 134"/>
          <p:cNvGrpSpPr>
            <a:grpSpLocks/>
          </p:cNvGrpSpPr>
          <p:nvPr/>
        </p:nvGrpSpPr>
        <p:grpSpPr bwMode="auto">
          <a:xfrm>
            <a:off x="204788" y="5165659"/>
            <a:ext cx="1798637" cy="720724"/>
            <a:chOff x="403225" y="5645149"/>
            <a:chExt cx="1800000" cy="720000"/>
          </a:xfrm>
        </p:grpSpPr>
        <p:sp>
          <p:nvSpPr>
            <p:cNvPr id="115" name="모서리가 둥근 직사각형 114"/>
            <p:cNvSpPr/>
            <p:nvPr/>
          </p:nvSpPr>
          <p:spPr bwMode="ltGray">
            <a:xfrm>
              <a:off x="403225" y="5645149"/>
              <a:ext cx="1800000" cy="720000"/>
            </a:xfrm>
            <a:prstGeom prst="roundRect">
              <a:avLst/>
            </a:prstGeom>
            <a:solidFill>
              <a:srgbClr val="85CB39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763860" y="5686953"/>
              <a:ext cx="1429833" cy="64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학부모부담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경비 관련</a:t>
              </a:r>
            </a:p>
          </p:txBody>
        </p:sp>
        <p:grpSp>
          <p:nvGrpSpPr>
            <p:cNvPr id="117" name="Group 24"/>
            <p:cNvGrpSpPr>
              <a:grpSpLocks/>
            </p:cNvGrpSpPr>
            <p:nvPr/>
          </p:nvGrpSpPr>
          <p:grpSpPr bwMode="auto">
            <a:xfrm>
              <a:off x="526916" y="5856354"/>
              <a:ext cx="265065" cy="236246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19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</p:grpSp>
      <p:grpSp>
        <p:nvGrpSpPr>
          <p:cNvPr id="147" name="그룹 146"/>
          <p:cNvGrpSpPr/>
          <p:nvPr/>
        </p:nvGrpSpPr>
        <p:grpSpPr>
          <a:xfrm>
            <a:off x="2465388" y="2089621"/>
            <a:ext cx="6427787" cy="1195363"/>
            <a:chOff x="2465388" y="2089621"/>
            <a:chExt cx="6427787" cy="1195363"/>
          </a:xfrm>
        </p:grpSpPr>
        <p:sp>
          <p:nvSpPr>
            <p:cNvPr id="88" name="모서리가 둥근 직사각형 87"/>
            <p:cNvSpPr/>
            <p:nvPr/>
          </p:nvSpPr>
          <p:spPr bwMode="ltGray">
            <a:xfrm>
              <a:off x="2465388" y="2089621"/>
              <a:ext cx="6427787" cy="1195363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128" name="그룹 127"/>
            <p:cNvGrpSpPr/>
            <p:nvPr/>
          </p:nvGrpSpPr>
          <p:grpSpPr>
            <a:xfrm>
              <a:off x="2541040" y="2089621"/>
              <a:ext cx="6352135" cy="338138"/>
              <a:chOff x="2541040" y="2089621"/>
              <a:chExt cx="6352135" cy="338138"/>
            </a:xfrm>
          </p:grpSpPr>
          <p:sp>
            <p:nvSpPr>
              <p:cNvPr id="96" name="TextBox 95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학교교육과정 운영</a:t>
                </a:r>
              </a:p>
            </p:txBody>
          </p:sp>
          <p:pic>
            <p:nvPicPr>
              <p:cNvPr id="127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3" name="그룹 132"/>
            <p:cNvGrpSpPr/>
            <p:nvPr/>
          </p:nvGrpSpPr>
          <p:grpSpPr>
            <a:xfrm>
              <a:off x="2538842" y="2369026"/>
              <a:ext cx="6352135" cy="338138"/>
              <a:chOff x="2541040" y="2089621"/>
              <a:chExt cx="6352135" cy="338138"/>
            </a:xfrm>
          </p:grpSpPr>
          <p:sp>
            <p:nvSpPr>
              <p:cNvPr id="134" name="TextBox 133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교과용도서 및 교육자료 선정</a:t>
                </a:r>
              </a:p>
            </p:txBody>
          </p:sp>
          <p:pic>
            <p:nvPicPr>
              <p:cNvPr id="135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6" name="그룹 135"/>
            <p:cNvGrpSpPr/>
            <p:nvPr/>
          </p:nvGrpSpPr>
          <p:grpSpPr>
            <a:xfrm>
              <a:off x="2538842" y="2646075"/>
              <a:ext cx="6352135" cy="338138"/>
              <a:chOff x="2541040" y="2089621"/>
              <a:chExt cx="6352135" cy="338138"/>
            </a:xfrm>
          </p:grpSpPr>
          <p:sp>
            <p:nvSpPr>
              <p:cNvPr id="139" name="TextBox 138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정규학습시간 종료 후 또는 방학기간 중의 교육활동 및 수련활동</a:t>
                </a:r>
              </a:p>
            </p:txBody>
          </p:sp>
          <p:pic>
            <p:nvPicPr>
              <p:cNvPr id="140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1" name="그룹 140"/>
            <p:cNvGrpSpPr/>
            <p:nvPr/>
          </p:nvGrpSpPr>
          <p:grpSpPr>
            <a:xfrm>
              <a:off x="2538842" y="2908546"/>
              <a:ext cx="6352135" cy="338138"/>
              <a:chOff x="2541040" y="2089621"/>
              <a:chExt cx="6352135" cy="338138"/>
            </a:xfrm>
          </p:grpSpPr>
          <p:sp>
            <p:nvSpPr>
              <p:cNvPr id="144" name="TextBox 143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학교운동부 </a:t>
                </a:r>
                <a:r>
                  <a:rPr kumimoji="0" lang="ko-KR" altLang="en-US" sz="1600" kern="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구성ㆍ운영</a:t>
                </a:r>
                <a:endPara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46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7" name="모서리가 둥근 직사각형 156"/>
          <p:cNvSpPr/>
          <p:nvPr/>
        </p:nvSpPr>
        <p:spPr bwMode="ltGray">
          <a:xfrm>
            <a:off x="2462562" y="3457773"/>
            <a:ext cx="6427787" cy="1411387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58" name="그룹 127"/>
          <p:cNvGrpSpPr/>
          <p:nvPr/>
        </p:nvGrpSpPr>
        <p:grpSpPr>
          <a:xfrm>
            <a:off x="2538214" y="3457773"/>
            <a:ext cx="6352135" cy="338138"/>
            <a:chOff x="2541040" y="2089621"/>
            <a:chExt cx="6352135" cy="338138"/>
          </a:xfrm>
        </p:grpSpPr>
        <p:sp>
          <p:nvSpPr>
            <p:cNvPr id="172" name="TextBox 171"/>
            <p:cNvSpPr txBox="1"/>
            <p:nvPr/>
          </p:nvSpPr>
          <p:spPr bwMode="auto">
            <a:xfrm>
              <a:off x="2700338" y="2089621"/>
              <a:ext cx="6192837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 예산 및 결산</a:t>
              </a:r>
            </a:p>
          </p:txBody>
        </p:sp>
        <p:pic>
          <p:nvPicPr>
            <p:cNvPr id="17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541040" y="2154062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9" name="그룹 132"/>
          <p:cNvGrpSpPr/>
          <p:nvPr/>
        </p:nvGrpSpPr>
        <p:grpSpPr>
          <a:xfrm>
            <a:off x="2536016" y="3737178"/>
            <a:ext cx="6352135" cy="338138"/>
            <a:chOff x="2541040" y="2089621"/>
            <a:chExt cx="6352135" cy="338138"/>
          </a:xfrm>
        </p:grpSpPr>
        <p:sp>
          <p:nvSpPr>
            <p:cNvPr id="170" name="TextBox 169"/>
            <p:cNvSpPr txBox="1"/>
            <p:nvPr/>
          </p:nvSpPr>
          <p:spPr bwMode="auto">
            <a:xfrm>
              <a:off x="2700338" y="2089621"/>
              <a:ext cx="6192837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대학입학 특별전형 중 학교장 추천에 관한 사항</a:t>
              </a:r>
            </a:p>
          </p:txBody>
        </p:sp>
        <p:pic>
          <p:nvPicPr>
            <p:cNvPr id="171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541040" y="2154062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0" name="그룹 135"/>
          <p:cNvGrpSpPr/>
          <p:nvPr/>
        </p:nvGrpSpPr>
        <p:grpSpPr>
          <a:xfrm>
            <a:off x="2536016" y="4014227"/>
            <a:ext cx="6352135" cy="338138"/>
            <a:chOff x="2541040" y="2089621"/>
            <a:chExt cx="6352135" cy="338138"/>
          </a:xfrm>
        </p:grpSpPr>
        <p:sp>
          <p:nvSpPr>
            <p:cNvPr id="168" name="TextBox 167"/>
            <p:cNvSpPr txBox="1"/>
            <p:nvPr/>
          </p:nvSpPr>
          <p:spPr bwMode="auto">
            <a:xfrm>
              <a:off x="2700338" y="2089621"/>
              <a:ext cx="6192837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학교헌장 및 학칙 </a:t>
              </a:r>
              <a:r>
                <a:rPr kumimoji="0" lang="ko-KR" altLang="en-US" sz="1600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제ㆍ개정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kumimoji="0" lang="ko-KR" altLang="en-US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사립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학교법인 요청 시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kumimoji="0" lang="ko-KR" altLang="en-US" sz="1600" i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69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541040" y="2154062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2" name="그룹 140"/>
          <p:cNvGrpSpPr/>
          <p:nvPr/>
        </p:nvGrpSpPr>
        <p:grpSpPr>
          <a:xfrm>
            <a:off x="2536016" y="4276698"/>
            <a:ext cx="6352135" cy="338138"/>
            <a:chOff x="2541040" y="2089621"/>
            <a:chExt cx="6352135" cy="338138"/>
          </a:xfrm>
        </p:grpSpPr>
        <p:sp>
          <p:nvSpPr>
            <p:cNvPr id="163" name="TextBox 162"/>
            <p:cNvSpPr txBox="1"/>
            <p:nvPr/>
          </p:nvSpPr>
          <p:spPr bwMode="auto">
            <a:xfrm>
              <a:off x="2700338" y="2089621"/>
              <a:ext cx="6192837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공모교장의 공모방법</a:t>
              </a:r>
              <a:r>
                <a:rPr kumimoji="0" lang="en-US" altLang="ko-KR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임용</a:t>
              </a:r>
              <a:r>
                <a:rPr kumimoji="0" lang="en-US" altLang="ko-KR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평가 등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kumimoji="0" lang="ko-KR" altLang="en-US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사립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 제외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kumimoji="0" lang="ko-KR" altLang="en-US" sz="1600" i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6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541040" y="2154062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8" name="그룹 140"/>
          <p:cNvGrpSpPr/>
          <p:nvPr/>
        </p:nvGrpSpPr>
        <p:grpSpPr>
          <a:xfrm>
            <a:off x="2530375" y="4522235"/>
            <a:ext cx="6352135" cy="338554"/>
            <a:chOff x="2541040" y="2089621"/>
            <a:chExt cx="6352135" cy="338554"/>
          </a:xfrm>
        </p:grpSpPr>
        <p:sp>
          <p:nvSpPr>
            <p:cNvPr id="179" name="TextBox 178"/>
            <p:cNvSpPr txBox="1"/>
            <p:nvPr/>
          </p:nvSpPr>
          <p:spPr bwMode="auto">
            <a:xfrm>
              <a:off x="2700338" y="2089621"/>
              <a:ext cx="6192837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초빙교원의 추천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[</a:t>
              </a:r>
              <a:r>
                <a:rPr kumimoji="0" lang="ko-KR" altLang="en-US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사립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 제외</a:t>
              </a:r>
              <a:r>
                <a:rPr kumimoji="0" lang="en-US" altLang="ko-KR" sz="1600" i="1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]</a:t>
              </a:r>
              <a:endParaRPr kumimoji="0" lang="ko-KR" altLang="en-US" sz="1600" i="1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541040" y="2154062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5" name="그룹 184"/>
          <p:cNvGrpSpPr/>
          <p:nvPr/>
        </p:nvGrpSpPr>
        <p:grpSpPr>
          <a:xfrm>
            <a:off x="2466834" y="5030110"/>
            <a:ext cx="6427787" cy="907331"/>
            <a:chOff x="2465388" y="2089621"/>
            <a:chExt cx="6427787" cy="907331"/>
          </a:xfrm>
        </p:grpSpPr>
        <p:sp>
          <p:nvSpPr>
            <p:cNvPr id="186" name="모서리가 둥근 직사각형 185"/>
            <p:cNvSpPr/>
            <p:nvPr/>
          </p:nvSpPr>
          <p:spPr bwMode="ltGray">
            <a:xfrm>
              <a:off x="2465388" y="2089621"/>
              <a:ext cx="6427787" cy="907331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190" name="그룹 127"/>
            <p:cNvGrpSpPr/>
            <p:nvPr/>
          </p:nvGrpSpPr>
          <p:grpSpPr>
            <a:xfrm>
              <a:off x="2541040" y="2089621"/>
              <a:ext cx="6352135" cy="338138"/>
              <a:chOff x="2541040" y="2089621"/>
              <a:chExt cx="6352135" cy="338138"/>
            </a:xfrm>
          </p:grpSpPr>
          <p:sp>
            <p:nvSpPr>
              <p:cNvPr id="200" name="TextBox 199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교복ㆍ체육복ㆍ졸업앨범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등</a:t>
                </a:r>
              </a:p>
            </p:txBody>
          </p:sp>
          <p:pic>
            <p:nvPicPr>
              <p:cNvPr id="201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1" name="그룹 132"/>
            <p:cNvGrpSpPr/>
            <p:nvPr/>
          </p:nvGrpSpPr>
          <p:grpSpPr>
            <a:xfrm>
              <a:off x="2538842" y="2369026"/>
              <a:ext cx="6352135" cy="338138"/>
              <a:chOff x="2541040" y="2089621"/>
              <a:chExt cx="6352135" cy="338138"/>
            </a:xfrm>
          </p:grpSpPr>
          <p:sp>
            <p:nvSpPr>
              <p:cNvPr id="198" name="TextBox 197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학교운영지원비 </a:t>
                </a:r>
                <a:r>
                  <a:rPr kumimoji="0" lang="ko-KR" altLang="en-US" sz="1600" kern="0" dirty="0" err="1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조성ㆍ운용</a:t>
                </a:r>
                <a:endParaRPr kumimoji="0" lang="ko-KR" altLang="en-US" sz="16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99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2" name="그룹 135"/>
            <p:cNvGrpSpPr/>
            <p:nvPr/>
          </p:nvGrpSpPr>
          <p:grpSpPr>
            <a:xfrm>
              <a:off x="2538842" y="2646075"/>
              <a:ext cx="6352135" cy="338138"/>
              <a:chOff x="2541040" y="2089621"/>
              <a:chExt cx="6352135" cy="338138"/>
            </a:xfrm>
          </p:grpSpPr>
          <p:sp>
            <p:nvSpPr>
              <p:cNvPr id="196" name="TextBox 195"/>
              <p:cNvSpPr txBox="1"/>
              <p:nvPr/>
            </p:nvSpPr>
            <p:spPr bwMode="auto">
              <a:xfrm>
                <a:off x="2700338" y="2089621"/>
                <a:ext cx="6192837" cy="3381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학교급식</a:t>
                </a:r>
              </a:p>
            </p:txBody>
          </p:sp>
          <p:pic>
            <p:nvPicPr>
              <p:cNvPr id="197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541040" y="2154062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2" name="그룹 38"/>
          <p:cNvGrpSpPr>
            <a:grpSpLocks/>
          </p:cNvGrpSpPr>
          <p:nvPr/>
        </p:nvGrpSpPr>
        <p:grpSpPr bwMode="auto">
          <a:xfrm>
            <a:off x="179512" y="6037263"/>
            <a:ext cx="8784977" cy="1015663"/>
            <a:chOff x="485697" y="1801694"/>
            <a:chExt cx="8784332" cy="1140427"/>
          </a:xfrm>
        </p:grpSpPr>
        <p:sp>
          <p:nvSpPr>
            <p:cNvPr id="205" name="TextBox 150"/>
            <p:cNvSpPr txBox="1">
              <a:spLocks noChangeArrowheads="1"/>
            </p:cNvSpPr>
            <p:nvPr/>
          </p:nvSpPr>
          <p:spPr bwMode="auto">
            <a:xfrm>
              <a:off x="831597" y="1801694"/>
              <a:ext cx="8438432" cy="114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교육청 조례</a:t>
              </a:r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: 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학생지도</a:t>
              </a:r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, 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지역사회교육</a:t>
              </a:r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, 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평생교육</a:t>
              </a:r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, 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학생대표가 건의한 사항</a:t>
              </a:r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, 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위원들 제안 사항과 학교장 심의요청 등 </a:t>
              </a:r>
              <a:endParaRPr kumimoji="0" lang="en-US" altLang="ko-KR" sz="2000" b="0" baseline="0" dirty="0">
                <a:latin typeface="한컴 바겐세일 M" pitchFamily="18" charset="-127"/>
                <a:ea typeface="한컴 바겐세일 M" pitchFamily="18" charset="-127"/>
              </a:endParaRPr>
            </a:p>
            <a:p>
              <a:pPr latinLnBrk="0"/>
              <a:endParaRPr kumimoji="0" lang="ko-KR" altLang="en-US" sz="2000" b="0" baseline="0" dirty="0">
                <a:latin typeface="한컴 바겐세일 M" pitchFamily="18" charset="-127"/>
                <a:ea typeface="한컴 바겐세일 M" pitchFamily="18" charset="-127"/>
              </a:endParaRPr>
            </a:p>
          </p:txBody>
        </p:sp>
        <p:pic>
          <p:nvPicPr>
            <p:cNvPr id="211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697" y="184263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8" name="그룹 72"/>
          <p:cNvGrpSpPr>
            <a:grpSpLocks/>
          </p:cNvGrpSpPr>
          <p:nvPr/>
        </p:nvGrpSpPr>
        <p:grpSpPr bwMode="auto">
          <a:xfrm>
            <a:off x="3203848" y="1622425"/>
            <a:ext cx="1285875" cy="4038600"/>
            <a:chOff x="2279236" y="2533146"/>
            <a:chExt cx="2681739" cy="4644984"/>
          </a:xfrm>
        </p:grpSpPr>
        <p:sp>
          <p:nvSpPr>
            <p:cNvPr id="44" name="타원 43"/>
            <p:cNvSpPr/>
            <p:nvPr/>
          </p:nvSpPr>
          <p:spPr>
            <a:xfrm>
              <a:off x="2279236" y="3236102"/>
              <a:ext cx="718442" cy="7193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 rot="5400000">
              <a:off x="2249466" y="4466621"/>
              <a:ext cx="4644984" cy="778034"/>
            </a:xfrm>
            <a:custGeom>
              <a:avLst/>
              <a:gdLst/>
              <a:ahLst/>
              <a:cxnLst>
                <a:cxn ang="0">
                  <a:pos x="1458" y="0"/>
                </a:cxn>
                <a:cxn ang="0">
                  <a:pos x="1458" y="0"/>
                </a:cxn>
                <a:cxn ang="0">
                  <a:pos x="1456" y="0"/>
                </a:cxn>
                <a:cxn ang="0">
                  <a:pos x="1390" y="14"/>
                </a:cxn>
                <a:cxn ang="0">
                  <a:pos x="1306" y="64"/>
                </a:cxn>
                <a:cxn ang="0">
                  <a:pos x="1248" y="144"/>
                </a:cxn>
                <a:cxn ang="0">
                  <a:pos x="1240" y="176"/>
                </a:cxn>
                <a:cxn ang="0">
                  <a:pos x="1226" y="256"/>
                </a:cxn>
                <a:cxn ang="0">
                  <a:pos x="1216" y="314"/>
                </a:cxn>
                <a:cxn ang="0">
                  <a:pos x="1188" y="364"/>
                </a:cxn>
                <a:cxn ang="0">
                  <a:pos x="1150" y="404"/>
                </a:cxn>
                <a:cxn ang="0">
                  <a:pos x="1102" y="432"/>
                </a:cxn>
                <a:cxn ang="0">
                  <a:pos x="1044" y="446"/>
                </a:cxn>
                <a:cxn ang="0">
                  <a:pos x="1004" y="446"/>
                </a:cxn>
                <a:cxn ang="0">
                  <a:pos x="946" y="432"/>
                </a:cxn>
                <a:cxn ang="0">
                  <a:pos x="896" y="402"/>
                </a:cxn>
                <a:cxn ang="0">
                  <a:pos x="858" y="358"/>
                </a:cxn>
                <a:cxn ang="0">
                  <a:pos x="832" y="306"/>
                </a:cxn>
                <a:cxn ang="0">
                  <a:pos x="822" y="244"/>
                </a:cxn>
                <a:cxn ang="0">
                  <a:pos x="816" y="198"/>
                </a:cxn>
                <a:cxn ang="0">
                  <a:pos x="800" y="150"/>
                </a:cxn>
                <a:cxn ang="0">
                  <a:pos x="742" y="66"/>
                </a:cxn>
                <a:cxn ang="0">
                  <a:pos x="672" y="20"/>
                </a:cxn>
                <a:cxn ang="0">
                  <a:pos x="622" y="4"/>
                </a:cxn>
                <a:cxn ang="0">
                  <a:pos x="586" y="0"/>
                </a:cxn>
                <a:cxn ang="0">
                  <a:pos x="584" y="0"/>
                </a:cxn>
                <a:cxn ang="0">
                  <a:pos x="0" y="0"/>
                </a:cxn>
                <a:cxn ang="0">
                  <a:pos x="586" y="42"/>
                </a:cxn>
                <a:cxn ang="0">
                  <a:pos x="642" y="54"/>
                </a:cxn>
                <a:cxn ang="0">
                  <a:pos x="692" y="80"/>
                </a:cxn>
                <a:cxn ang="0">
                  <a:pos x="732" y="120"/>
                </a:cxn>
                <a:cxn ang="0">
                  <a:pos x="760" y="168"/>
                </a:cxn>
                <a:cxn ang="0">
                  <a:pos x="774" y="224"/>
                </a:cxn>
                <a:cxn ang="0">
                  <a:pos x="778" y="264"/>
                </a:cxn>
                <a:cxn ang="0">
                  <a:pos x="788" y="312"/>
                </a:cxn>
                <a:cxn ang="0">
                  <a:pos x="800" y="340"/>
                </a:cxn>
                <a:cxn ang="0">
                  <a:pos x="826" y="386"/>
                </a:cxn>
                <a:cxn ang="0">
                  <a:pos x="860" y="426"/>
                </a:cxn>
                <a:cxn ang="0">
                  <a:pos x="904" y="458"/>
                </a:cxn>
                <a:cxn ang="0">
                  <a:pos x="952" y="478"/>
                </a:cxn>
                <a:cxn ang="0">
                  <a:pos x="1006" y="488"/>
                </a:cxn>
                <a:cxn ang="0">
                  <a:pos x="1058" y="488"/>
                </a:cxn>
                <a:cxn ang="0">
                  <a:pos x="1150" y="456"/>
                </a:cxn>
                <a:cxn ang="0">
                  <a:pos x="1220" y="392"/>
                </a:cxn>
                <a:cxn ang="0">
                  <a:pos x="1240" y="362"/>
                </a:cxn>
                <a:cxn ang="0">
                  <a:pos x="1258" y="310"/>
                </a:cxn>
                <a:cxn ang="0">
                  <a:pos x="1270" y="256"/>
                </a:cxn>
                <a:cxn ang="0">
                  <a:pos x="1282" y="194"/>
                </a:cxn>
                <a:cxn ang="0">
                  <a:pos x="1306" y="138"/>
                </a:cxn>
                <a:cxn ang="0">
                  <a:pos x="1342" y="94"/>
                </a:cxn>
                <a:cxn ang="0">
                  <a:pos x="1388" y="62"/>
                </a:cxn>
                <a:cxn ang="0">
                  <a:pos x="1442" y="44"/>
                </a:cxn>
                <a:cxn ang="0">
                  <a:pos x="4476" y="0"/>
                </a:cxn>
              </a:cxnLst>
              <a:rect l="0" t="0" r="r" b="b"/>
              <a:pathLst>
                <a:path w="4476" h="490">
                  <a:moveTo>
                    <a:pt x="4476" y="0"/>
                  </a:move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8" y="0"/>
                  </a:lnTo>
                  <a:lnTo>
                    <a:pt x="1456" y="0"/>
                  </a:lnTo>
                  <a:lnTo>
                    <a:pt x="1456" y="0"/>
                  </a:lnTo>
                  <a:lnTo>
                    <a:pt x="1456" y="0"/>
                  </a:lnTo>
                  <a:lnTo>
                    <a:pt x="1440" y="2"/>
                  </a:lnTo>
                  <a:lnTo>
                    <a:pt x="1422" y="6"/>
                  </a:lnTo>
                  <a:lnTo>
                    <a:pt x="1390" y="14"/>
                  </a:lnTo>
                  <a:lnTo>
                    <a:pt x="1360" y="28"/>
                  </a:lnTo>
                  <a:lnTo>
                    <a:pt x="1332" y="44"/>
                  </a:lnTo>
                  <a:lnTo>
                    <a:pt x="1306" y="64"/>
                  </a:lnTo>
                  <a:lnTo>
                    <a:pt x="1282" y="88"/>
                  </a:lnTo>
                  <a:lnTo>
                    <a:pt x="1264" y="116"/>
                  </a:lnTo>
                  <a:lnTo>
                    <a:pt x="1248" y="144"/>
                  </a:lnTo>
                  <a:lnTo>
                    <a:pt x="1248" y="144"/>
                  </a:lnTo>
                  <a:lnTo>
                    <a:pt x="1246" y="152"/>
                  </a:lnTo>
                  <a:lnTo>
                    <a:pt x="1240" y="176"/>
                  </a:lnTo>
                  <a:lnTo>
                    <a:pt x="1232" y="212"/>
                  </a:lnTo>
                  <a:lnTo>
                    <a:pt x="1226" y="256"/>
                  </a:lnTo>
                  <a:lnTo>
                    <a:pt x="1226" y="256"/>
                  </a:lnTo>
                  <a:lnTo>
                    <a:pt x="1224" y="276"/>
                  </a:lnTo>
                  <a:lnTo>
                    <a:pt x="1220" y="296"/>
                  </a:lnTo>
                  <a:lnTo>
                    <a:pt x="1216" y="314"/>
                  </a:lnTo>
                  <a:lnTo>
                    <a:pt x="1208" y="332"/>
                  </a:lnTo>
                  <a:lnTo>
                    <a:pt x="1200" y="348"/>
                  </a:lnTo>
                  <a:lnTo>
                    <a:pt x="1188" y="364"/>
                  </a:lnTo>
                  <a:lnTo>
                    <a:pt x="1178" y="378"/>
                  </a:lnTo>
                  <a:lnTo>
                    <a:pt x="1164" y="392"/>
                  </a:lnTo>
                  <a:lnTo>
                    <a:pt x="1150" y="404"/>
                  </a:lnTo>
                  <a:lnTo>
                    <a:pt x="1134" y="416"/>
                  </a:lnTo>
                  <a:lnTo>
                    <a:pt x="1118" y="424"/>
                  </a:lnTo>
                  <a:lnTo>
                    <a:pt x="1102" y="432"/>
                  </a:lnTo>
                  <a:lnTo>
                    <a:pt x="1082" y="438"/>
                  </a:lnTo>
                  <a:lnTo>
                    <a:pt x="1064" y="444"/>
                  </a:lnTo>
                  <a:lnTo>
                    <a:pt x="1044" y="446"/>
                  </a:lnTo>
                  <a:lnTo>
                    <a:pt x="1024" y="448"/>
                  </a:lnTo>
                  <a:lnTo>
                    <a:pt x="1024" y="448"/>
                  </a:lnTo>
                  <a:lnTo>
                    <a:pt x="1004" y="446"/>
                  </a:lnTo>
                  <a:lnTo>
                    <a:pt x="984" y="444"/>
                  </a:lnTo>
                  <a:lnTo>
                    <a:pt x="964" y="438"/>
                  </a:lnTo>
                  <a:lnTo>
                    <a:pt x="946" y="432"/>
                  </a:lnTo>
                  <a:lnTo>
                    <a:pt x="928" y="422"/>
                  </a:lnTo>
                  <a:lnTo>
                    <a:pt x="912" y="412"/>
                  </a:lnTo>
                  <a:lnTo>
                    <a:pt x="896" y="402"/>
                  </a:lnTo>
                  <a:lnTo>
                    <a:pt x="882" y="388"/>
                  </a:lnTo>
                  <a:lnTo>
                    <a:pt x="868" y="374"/>
                  </a:lnTo>
                  <a:lnTo>
                    <a:pt x="858" y="358"/>
                  </a:lnTo>
                  <a:lnTo>
                    <a:pt x="848" y="342"/>
                  </a:lnTo>
                  <a:lnTo>
                    <a:pt x="838" y="324"/>
                  </a:lnTo>
                  <a:lnTo>
                    <a:pt x="832" y="306"/>
                  </a:lnTo>
                  <a:lnTo>
                    <a:pt x="826" y="286"/>
                  </a:lnTo>
                  <a:lnTo>
                    <a:pt x="824" y="266"/>
                  </a:lnTo>
                  <a:lnTo>
                    <a:pt x="822" y="244"/>
                  </a:lnTo>
                  <a:lnTo>
                    <a:pt x="822" y="244"/>
                  </a:lnTo>
                  <a:lnTo>
                    <a:pt x="820" y="220"/>
                  </a:lnTo>
                  <a:lnTo>
                    <a:pt x="816" y="198"/>
                  </a:lnTo>
                  <a:lnTo>
                    <a:pt x="808" y="174"/>
                  </a:lnTo>
                  <a:lnTo>
                    <a:pt x="800" y="150"/>
                  </a:lnTo>
                  <a:lnTo>
                    <a:pt x="800" y="150"/>
                  </a:lnTo>
                  <a:lnTo>
                    <a:pt x="784" y="118"/>
                  </a:lnTo>
                  <a:lnTo>
                    <a:pt x="764" y="92"/>
                  </a:lnTo>
                  <a:lnTo>
                    <a:pt x="742" y="66"/>
                  </a:lnTo>
                  <a:lnTo>
                    <a:pt x="716" y="46"/>
                  </a:lnTo>
                  <a:lnTo>
                    <a:pt x="686" y="28"/>
                  </a:lnTo>
                  <a:lnTo>
                    <a:pt x="672" y="20"/>
                  </a:lnTo>
                  <a:lnTo>
                    <a:pt x="656" y="14"/>
                  </a:lnTo>
                  <a:lnTo>
                    <a:pt x="638" y="8"/>
                  </a:lnTo>
                  <a:lnTo>
                    <a:pt x="622" y="4"/>
                  </a:lnTo>
                  <a:lnTo>
                    <a:pt x="604" y="2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606" y="44"/>
                  </a:lnTo>
                  <a:lnTo>
                    <a:pt x="624" y="48"/>
                  </a:lnTo>
                  <a:lnTo>
                    <a:pt x="642" y="54"/>
                  </a:lnTo>
                  <a:lnTo>
                    <a:pt x="660" y="62"/>
                  </a:lnTo>
                  <a:lnTo>
                    <a:pt x="676" y="70"/>
                  </a:lnTo>
                  <a:lnTo>
                    <a:pt x="692" y="80"/>
                  </a:lnTo>
                  <a:lnTo>
                    <a:pt x="706" y="92"/>
                  </a:lnTo>
                  <a:lnTo>
                    <a:pt x="720" y="106"/>
                  </a:lnTo>
                  <a:lnTo>
                    <a:pt x="732" y="120"/>
                  </a:lnTo>
                  <a:lnTo>
                    <a:pt x="742" y="136"/>
                  </a:lnTo>
                  <a:lnTo>
                    <a:pt x="752" y="152"/>
                  </a:lnTo>
                  <a:lnTo>
                    <a:pt x="760" y="168"/>
                  </a:lnTo>
                  <a:lnTo>
                    <a:pt x="766" y="186"/>
                  </a:lnTo>
                  <a:lnTo>
                    <a:pt x="772" y="206"/>
                  </a:lnTo>
                  <a:lnTo>
                    <a:pt x="774" y="224"/>
                  </a:lnTo>
                  <a:lnTo>
                    <a:pt x="776" y="244"/>
                  </a:lnTo>
                  <a:lnTo>
                    <a:pt x="776" y="244"/>
                  </a:lnTo>
                  <a:lnTo>
                    <a:pt x="778" y="264"/>
                  </a:lnTo>
                  <a:lnTo>
                    <a:pt x="782" y="292"/>
                  </a:lnTo>
                  <a:lnTo>
                    <a:pt x="782" y="292"/>
                  </a:lnTo>
                  <a:lnTo>
                    <a:pt x="788" y="312"/>
                  </a:lnTo>
                  <a:lnTo>
                    <a:pt x="794" y="328"/>
                  </a:lnTo>
                  <a:lnTo>
                    <a:pt x="800" y="340"/>
                  </a:lnTo>
                  <a:lnTo>
                    <a:pt x="800" y="340"/>
                  </a:lnTo>
                  <a:lnTo>
                    <a:pt x="806" y="356"/>
                  </a:lnTo>
                  <a:lnTo>
                    <a:pt x="816" y="372"/>
                  </a:lnTo>
                  <a:lnTo>
                    <a:pt x="826" y="386"/>
                  </a:lnTo>
                  <a:lnTo>
                    <a:pt x="836" y="400"/>
                  </a:lnTo>
                  <a:lnTo>
                    <a:pt x="848" y="414"/>
                  </a:lnTo>
                  <a:lnTo>
                    <a:pt x="860" y="426"/>
                  </a:lnTo>
                  <a:lnTo>
                    <a:pt x="874" y="438"/>
                  </a:lnTo>
                  <a:lnTo>
                    <a:pt x="888" y="448"/>
                  </a:lnTo>
                  <a:lnTo>
                    <a:pt x="904" y="458"/>
                  </a:lnTo>
                  <a:lnTo>
                    <a:pt x="918" y="466"/>
                  </a:lnTo>
                  <a:lnTo>
                    <a:pt x="936" y="472"/>
                  </a:lnTo>
                  <a:lnTo>
                    <a:pt x="952" y="478"/>
                  </a:lnTo>
                  <a:lnTo>
                    <a:pt x="970" y="484"/>
                  </a:lnTo>
                  <a:lnTo>
                    <a:pt x="988" y="486"/>
                  </a:lnTo>
                  <a:lnTo>
                    <a:pt x="1006" y="488"/>
                  </a:lnTo>
                  <a:lnTo>
                    <a:pt x="1024" y="490"/>
                  </a:lnTo>
                  <a:lnTo>
                    <a:pt x="1024" y="490"/>
                  </a:lnTo>
                  <a:lnTo>
                    <a:pt x="1058" y="488"/>
                  </a:lnTo>
                  <a:lnTo>
                    <a:pt x="1090" y="480"/>
                  </a:lnTo>
                  <a:lnTo>
                    <a:pt x="1122" y="470"/>
                  </a:lnTo>
                  <a:lnTo>
                    <a:pt x="1150" y="456"/>
                  </a:lnTo>
                  <a:lnTo>
                    <a:pt x="1176" y="438"/>
                  </a:lnTo>
                  <a:lnTo>
                    <a:pt x="1200" y="416"/>
                  </a:lnTo>
                  <a:lnTo>
                    <a:pt x="1220" y="392"/>
                  </a:lnTo>
                  <a:lnTo>
                    <a:pt x="1238" y="364"/>
                  </a:lnTo>
                  <a:lnTo>
                    <a:pt x="1238" y="364"/>
                  </a:lnTo>
                  <a:lnTo>
                    <a:pt x="1240" y="362"/>
                  </a:lnTo>
                  <a:lnTo>
                    <a:pt x="1240" y="362"/>
                  </a:lnTo>
                  <a:lnTo>
                    <a:pt x="1250" y="338"/>
                  </a:lnTo>
                  <a:lnTo>
                    <a:pt x="1258" y="310"/>
                  </a:lnTo>
                  <a:lnTo>
                    <a:pt x="1266" y="282"/>
                  </a:lnTo>
                  <a:lnTo>
                    <a:pt x="1270" y="256"/>
                  </a:lnTo>
                  <a:lnTo>
                    <a:pt x="1270" y="256"/>
                  </a:lnTo>
                  <a:lnTo>
                    <a:pt x="1272" y="234"/>
                  </a:lnTo>
                  <a:lnTo>
                    <a:pt x="1276" y="214"/>
                  </a:lnTo>
                  <a:lnTo>
                    <a:pt x="1282" y="194"/>
                  </a:lnTo>
                  <a:lnTo>
                    <a:pt x="1288" y="174"/>
                  </a:lnTo>
                  <a:lnTo>
                    <a:pt x="1296" y="156"/>
                  </a:lnTo>
                  <a:lnTo>
                    <a:pt x="1306" y="138"/>
                  </a:lnTo>
                  <a:lnTo>
                    <a:pt x="1318" y="122"/>
                  </a:lnTo>
                  <a:lnTo>
                    <a:pt x="1330" y="108"/>
                  </a:lnTo>
                  <a:lnTo>
                    <a:pt x="1342" y="94"/>
                  </a:lnTo>
                  <a:lnTo>
                    <a:pt x="1356" y="82"/>
                  </a:lnTo>
                  <a:lnTo>
                    <a:pt x="1372" y="70"/>
                  </a:lnTo>
                  <a:lnTo>
                    <a:pt x="1388" y="62"/>
                  </a:lnTo>
                  <a:lnTo>
                    <a:pt x="1406" y="54"/>
                  </a:lnTo>
                  <a:lnTo>
                    <a:pt x="1422" y="48"/>
                  </a:lnTo>
                  <a:lnTo>
                    <a:pt x="1442" y="44"/>
                  </a:lnTo>
                  <a:lnTo>
                    <a:pt x="1460" y="42"/>
                  </a:lnTo>
                  <a:lnTo>
                    <a:pt x="4476" y="4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71364" y="1952700"/>
            <a:ext cx="4563044" cy="3348508"/>
            <a:chOff x="282948" y="1952700"/>
            <a:chExt cx="4563044" cy="3348508"/>
          </a:xfrm>
        </p:grpSpPr>
        <p:grpSp>
          <p:nvGrpSpPr>
            <p:cNvPr id="9221" name="그룹 3"/>
            <p:cNvGrpSpPr>
              <a:grpSpLocks/>
            </p:cNvGrpSpPr>
            <p:nvPr/>
          </p:nvGrpSpPr>
          <p:grpSpPr bwMode="auto">
            <a:xfrm>
              <a:off x="282948" y="1952700"/>
              <a:ext cx="4376514" cy="684212"/>
              <a:chOff x="282625" y="2192336"/>
              <a:chExt cx="4376455" cy="684000"/>
            </a:xfrm>
          </p:grpSpPr>
          <p:grpSp>
            <p:nvGrpSpPr>
              <p:cNvPr id="9272" name="그룹 2"/>
              <p:cNvGrpSpPr>
                <a:grpSpLocks/>
              </p:cNvGrpSpPr>
              <p:nvPr/>
            </p:nvGrpSpPr>
            <p:grpSpPr bwMode="auto">
              <a:xfrm>
                <a:off x="282625" y="2192336"/>
                <a:ext cx="684204" cy="684000"/>
                <a:chOff x="282625" y="2192336"/>
                <a:chExt cx="684204" cy="684000"/>
              </a:xfrm>
            </p:grpSpPr>
            <p:grpSp>
              <p:nvGrpSpPr>
                <p:cNvPr id="9274" name="그룹 66"/>
                <p:cNvGrpSpPr>
                  <a:grpSpLocks/>
                </p:cNvGrpSpPr>
                <p:nvPr/>
              </p:nvGrpSpPr>
              <p:grpSpPr bwMode="auto">
                <a:xfrm>
                  <a:off x="282625" y="2192336"/>
                  <a:ext cx="684204" cy="684000"/>
                  <a:chOff x="2236211" y="1988840"/>
                  <a:chExt cx="719728" cy="719443"/>
                </a:xfrm>
              </p:grpSpPr>
              <p:sp>
                <p:nvSpPr>
                  <p:cNvPr id="33" name="타원 32"/>
                  <p:cNvSpPr/>
                  <p:nvPr/>
                </p:nvSpPr>
                <p:spPr>
                  <a:xfrm>
                    <a:off x="2236211" y="1988840"/>
                    <a:ext cx="719728" cy="71944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타원 33"/>
                  <p:cNvSpPr/>
                  <p:nvPr/>
                </p:nvSpPr>
                <p:spPr>
                  <a:xfrm>
                    <a:off x="2404479" y="2122379"/>
                    <a:ext cx="454213" cy="4523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4" name="직사각형 83"/>
                <p:cNvSpPr/>
                <p:nvPr/>
              </p:nvSpPr>
              <p:spPr bwMode="auto">
                <a:xfrm>
                  <a:off x="473275" y="2308224"/>
                  <a:ext cx="370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2400" b="1" spc="-150" dirty="0">
                      <a:solidFill>
                        <a:prstClr val="black">
                          <a:lumMod val="65000"/>
                          <a:lumOff val="35000"/>
                          <a:alpha val="98000"/>
                        </a:prstClr>
                      </a:solidFill>
                      <a:latin typeface="Arial Black" pitchFamily="34" charset="0"/>
                      <a:cs typeface="Arial" pitchFamily="34" charset="0"/>
                    </a:rPr>
                    <a:t>1</a:t>
                  </a:r>
                  <a:endParaRPr lang="ko-KR" altLang="en-US" sz="3200" b="1" spc="-150" dirty="0">
                    <a:solidFill>
                      <a:prstClr val="black">
                        <a:lumMod val="65000"/>
                        <a:lumOff val="35000"/>
                        <a:alpha val="98000"/>
                      </a:prstClr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273" name="TextBox 1"/>
              <p:cNvSpPr txBox="1">
                <a:spLocks noChangeArrowheads="1"/>
              </p:cNvSpPr>
              <p:nvPr/>
            </p:nvSpPr>
            <p:spPr bwMode="auto">
              <a:xfrm>
                <a:off x="908298" y="2302410"/>
                <a:ext cx="3750782" cy="46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학교운영위원회의 개념</a:t>
                </a:r>
              </a:p>
            </p:txBody>
          </p:sp>
        </p:grpSp>
        <p:grpSp>
          <p:nvGrpSpPr>
            <p:cNvPr id="9222" name="그룹 16"/>
            <p:cNvGrpSpPr>
              <a:grpSpLocks/>
            </p:cNvGrpSpPr>
            <p:nvPr/>
          </p:nvGrpSpPr>
          <p:grpSpPr bwMode="auto">
            <a:xfrm>
              <a:off x="319088" y="3356992"/>
              <a:ext cx="4340373" cy="684213"/>
              <a:chOff x="323527" y="2192336"/>
              <a:chExt cx="4340315" cy="684000"/>
            </a:xfrm>
          </p:grpSpPr>
          <p:grpSp>
            <p:nvGrpSpPr>
              <p:cNvPr id="9266" name="그룹 17"/>
              <p:cNvGrpSpPr>
                <a:grpSpLocks/>
              </p:cNvGrpSpPr>
              <p:nvPr/>
            </p:nvGrpSpPr>
            <p:grpSpPr bwMode="auto">
              <a:xfrm>
                <a:off x="323527" y="2192336"/>
                <a:ext cx="684000" cy="684000"/>
                <a:chOff x="323527" y="2192336"/>
                <a:chExt cx="684000" cy="684000"/>
              </a:xfrm>
            </p:grpSpPr>
            <p:grpSp>
              <p:nvGrpSpPr>
                <p:cNvPr id="9268" name="그룹 66"/>
                <p:cNvGrpSpPr>
                  <a:grpSpLocks/>
                </p:cNvGrpSpPr>
                <p:nvPr/>
              </p:nvGrpSpPr>
              <p:grpSpPr bwMode="auto">
                <a:xfrm>
                  <a:off x="323527" y="2192336"/>
                  <a:ext cx="684000" cy="684000"/>
                  <a:chOff x="2279236" y="1988840"/>
                  <a:chExt cx="719513" cy="719443"/>
                </a:xfrm>
              </p:grpSpPr>
              <p:sp>
                <p:nvSpPr>
                  <p:cNvPr id="22" name="타원 21"/>
                  <p:cNvSpPr/>
                  <p:nvPr/>
                </p:nvSpPr>
                <p:spPr>
                  <a:xfrm>
                    <a:off x="2279236" y="1988840"/>
                    <a:ext cx="719727" cy="71944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3" name="타원 22"/>
                  <p:cNvSpPr/>
                  <p:nvPr/>
                </p:nvSpPr>
                <p:spPr>
                  <a:xfrm>
                    <a:off x="2404478" y="2122379"/>
                    <a:ext cx="454213" cy="45236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1" name="직사각형 20"/>
                <p:cNvSpPr/>
                <p:nvPr/>
              </p:nvSpPr>
              <p:spPr bwMode="auto">
                <a:xfrm>
                  <a:off x="473275" y="2308224"/>
                  <a:ext cx="370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2400" b="1" spc="-150" dirty="0">
                      <a:solidFill>
                        <a:prstClr val="black">
                          <a:lumMod val="65000"/>
                          <a:lumOff val="35000"/>
                          <a:alpha val="98000"/>
                        </a:prstClr>
                      </a:solidFill>
                      <a:latin typeface="Arial Black" pitchFamily="34" charset="0"/>
                      <a:cs typeface="Arial" pitchFamily="34" charset="0"/>
                    </a:rPr>
                    <a:t>2</a:t>
                  </a:r>
                  <a:endParaRPr lang="ko-KR" altLang="en-US" sz="3200" b="1" spc="-150" dirty="0">
                    <a:solidFill>
                      <a:prstClr val="black">
                        <a:lumMod val="65000"/>
                        <a:lumOff val="35000"/>
                        <a:alpha val="98000"/>
                      </a:prstClr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267" name="TextBox 18"/>
              <p:cNvSpPr txBox="1">
                <a:spLocks noChangeArrowheads="1"/>
              </p:cNvSpPr>
              <p:nvPr/>
            </p:nvSpPr>
            <p:spPr bwMode="auto">
              <a:xfrm>
                <a:off x="908298" y="2291742"/>
                <a:ext cx="3755544" cy="461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학교운영위원회의 구성</a:t>
                </a:r>
              </a:p>
            </p:txBody>
          </p:sp>
        </p:grpSp>
        <p:grpSp>
          <p:nvGrpSpPr>
            <p:cNvPr id="9223" name="그룹 23"/>
            <p:cNvGrpSpPr>
              <a:grpSpLocks/>
            </p:cNvGrpSpPr>
            <p:nvPr/>
          </p:nvGrpSpPr>
          <p:grpSpPr bwMode="auto">
            <a:xfrm>
              <a:off x="319088" y="4616996"/>
              <a:ext cx="4526904" cy="684212"/>
              <a:chOff x="323527" y="2192336"/>
              <a:chExt cx="4526844" cy="684000"/>
            </a:xfrm>
          </p:grpSpPr>
          <p:grpSp>
            <p:nvGrpSpPr>
              <p:cNvPr id="9260" name="그룹 24"/>
              <p:cNvGrpSpPr>
                <a:grpSpLocks/>
              </p:cNvGrpSpPr>
              <p:nvPr/>
            </p:nvGrpSpPr>
            <p:grpSpPr bwMode="auto">
              <a:xfrm>
                <a:off x="323527" y="2192336"/>
                <a:ext cx="684000" cy="684000"/>
                <a:chOff x="323527" y="2192336"/>
                <a:chExt cx="684000" cy="684000"/>
              </a:xfrm>
            </p:grpSpPr>
            <p:grpSp>
              <p:nvGrpSpPr>
                <p:cNvPr id="9262" name="그룹 66"/>
                <p:cNvGrpSpPr>
                  <a:grpSpLocks/>
                </p:cNvGrpSpPr>
                <p:nvPr/>
              </p:nvGrpSpPr>
              <p:grpSpPr bwMode="auto">
                <a:xfrm>
                  <a:off x="323527" y="2192336"/>
                  <a:ext cx="684000" cy="684000"/>
                  <a:chOff x="2279236" y="1988840"/>
                  <a:chExt cx="719513" cy="719443"/>
                </a:xfrm>
              </p:grpSpPr>
              <p:sp>
                <p:nvSpPr>
                  <p:cNvPr id="29" name="타원 28"/>
                  <p:cNvSpPr/>
                  <p:nvPr/>
                </p:nvSpPr>
                <p:spPr>
                  <a:xfrm>
                    <a:off x="2279236" y="1988840"/>
                    <a:ext cx="719727" cy="71944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0" name="타원 29"/>
                  <p:cNvSpPr/>
                  <p:nvPr/>
                </p:nvSpPr>
                <p:spPr>
                  <a:xfrm>
                    <a:off x="2404478" y="2122379"/>
                    <a:ext cx="454213" cy="4523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8" name="직사각형 27"/>
                <p:cNvSpPr/>
                <p:nvPr/>
              </p:nvSpPr>
              <p:spPr bwMode="auto">
                <a:xfrm>
                  <a:off x="473275" y="2308224"/>
                  <a:ext cx="370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2400" b="1" spc="-150" dirty="0">
                      <a:solidFill>
                        <a:prstClr val="black">
                          <a:lumMod val="65000"/>
                          <a:lumOff val="35000"/>
                          <a:alpha val="98000"/>
                        </a:prstClr>
                      </a:solidFill>
                      <a:latin typeface="Arial Black" pitchFamily="34" charset="0"/>
                      <a:cs typeface="Arial" pitchFamily="34" charset="0"/>
                    </a:rPr>
                    <a:t>3</a:t>
                  </a:r>
                  <a:endParaRPr lang="ko-KR" altLang="en-US" sz="3200" b="1" spc="-150" dirty="0">
                    <a:solidFill>
                      <a:prstClr val="black">
                        <a:lumMod val="65000"/>
                        <a:lumOff val="35000"/>
                        <a:alpha val="98000"/>
                      </a:prstClr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261" name="TextBox 25"/>
              <p:cNvSpPr txBox="1">
                <a:spLocks noChangeArrowheads="1"/>
              </p:cNvSpPr>
              <p:nvPr/>
            </p:nvSpPr>
            <p:spPr bwMode="auto">
              <a:xfrm>
                <a:off x="908297" y="2266350"/>
                <a:ext cx="3942074" cy="46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학교운영위원회 위원 선출</a:t>
                </a:r>
              </a:p>
            </p:txBody>
          </p:sp>
        </p:grpSp>
      </p:grpSp>
      <p:grpSp>
        <p:nvGrpSpPr>
          <p:cNvPr id="67" name="그룹 66"/>
          <p:cNvGrpSpPr/>
          <p:nvPr/>
        </p:nvGrpSpPr>
        <p:grpSpPr>
          <a:xfrm>
            <a:off x="4644008" y="1954932"/>
            <a:ext cx="4526904" cy="3348508"/>
            <a:chOff x="319088" y="1952700"/>
            <a:chExt cx="4526904" cy="3348508"/>
          </a:xfrm>
        </p:grpSpPr>
        <p:grpSp>
          <p:nvGrpSpPr>
            <p:cNvPr id="68" name="그룹 3"/>
            <p:cNvGrpSpPr>
              <a:grpSpLocks/>
            </p:cNvGrpSpPr>
            <p:nvPr/>
          </p:nvGrpSpPr>
          <p:grpSpPr bwMode="auto">
            <a:xfrm>
              <a:off x="323850" y="1952700"/>
              <a:ext cx="4335611" cy="684212"/>
              <a:chOff x="323527" y="2192336"/>
              <a:chExt cx="4335553" cy="684000"/>
            </a:xfrm>
          </p:grpSpPr>
          <p:grpSp>
            <p:nvGrpSpPr>
              <p:cNvPr id="87" name="그룹 2"/>
              <p:cNvGrpSpPr>
                <a:grpSpLocks/>
              </p:cNvGrpSpPr>
              <p:nvPr/>
            </p:nvGrpSpPr>
            <p:grpSpPr bwMode="auto">
              <a:xfrm>
                <a:off x="323527" y="2192336"/>
                <a:ext cx="684000" cy="684000"/>
                <a:chOff x="323527" y="2192336"/>
                <a:chExt cx="684000" cy="684000"/>
              </a:xfrm>
            </p:grpSpPr>
            <p:grpSp>
              <p:nvGrpSpPr>
                <p:cNvPr id="89" name="그룹 66"/>
                <p:cNvGrpSpPr>
                  <a:grpSpLocks/>
                </p:cNvGrpSpPr>
                <p:nvPr/>
              </p:nvGrpSpPr>
              <p:grpSpPr bwMode="auto">
                <a:xfrm>
                  <a:off x="323527" y="2192336"/>
                  <a:ext cx="684000" cy="684000"/>
                  <a:chOff x="2279236" y="1988840"/>
                  <a:chExt cx="719513" cy="719443"/>
                </a:xfrm>
              </p:grpSpPr>
              <p:sp>
                <p:nvSpPr>
                  <p:cNvPr id="91" name="타원 90"/>
                  <p:cNvSpPr/>
                  <p:nvPr/>
                </p:nvSpPr>
                <p:spPr>
                  <a:xfrm>
                    <a:off x="2279236" y="1988840"/>
                    <a:ext cx="719728" cy="71944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타원 91"/>
                  <p:cNvSpPr/>
                  <p:nvPr/>
                </p:nvSpPr>
                <p:spPr>
                  <a:xfrm>
                    <a:off x="2404479" y="2122379"/>
                    <a:ext cx="454213" cy="4523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90" name="직사각형 89"/>
                <p:cNvSpPr/>
                <p:nvPr/>
              </p:nvSpPr>
              <p:spPr bwMode="auto">
                <a:xfrm>
                  <a:off x="473277" y="2308224"/>
                  <a:ext cx="370610" cy="4615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2400" b="1" spc="-150" dirty="0">
                      <a:solidFill>
                        <a:prstClr val="black">
                          <a:lumMod val="65000"/>
                          <a:lumOff val="35000"/>
                          <a:alpha val="98000"/>
                        </a:prstClr>
                      </a:solidFill>
                      <a:latin typeface="Arial Black" pitchFamily="34" charset="0"/>
                      <a:cs typeface="Arial" pitchFamily="34" charset="0"/>
                    </a:rPr>
                    <a:t>4</a:t>
                  </a:r>
                  <a:endParaRPr lang="ko-KR" altLang="en-US" sz="3200" b="1" spc="-150" dirty="0">
                    <a:solidFill>
                      <a:prstClr val="black">
                        <a:lumMod val="65000"/>
                        <a:lumOff val="35000"/>
                        <a:alpha val="98000"/>
                      </a:prstClr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8" name="TextBox 1"/>
              <p:cNvSpPr txBox="1">
                <a:spLocks noChangeArrowheads="1"/>
              </p:cNvSpPr>
              <p:nvPr/>
            </p:nvSpPr>
            <p:spPr bwMode="auto">
              <a:xfrm>
                <a:off x="908298" y="2302410"/>
                <a:ext cx="3750782" cy="46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위원의 권한과 의무</a:t>
                </a:r>
              </a:p>
            </p:txBody>
          </p:sp>
        </p:grpSp>
        <p:grpSp>
          <p:nvGrpSpPr>
            <p:cNvPr id="72" name="그룹 16"/>
            <p:cNvGrpSpPr>
              <a:grpSpLocks/>
            </p:cNvGrpSpPr>
            <p:nvPr/>
          </p:nvGrpSpPr>
          <p:grpSpPr bwMode="auto">
            <a:xfrm>
              <a:off x="319088" y="3356992"/>
              <a:ext cx="4340373" cy="684213"/>
              <a:chOff x="323527" y="2192336"/>
              <a:chExt cx="4340315" cy="684000"/>
            </a:xfrm>
          </p:grpSpPr>
          <p:grpSp>
            <p:nvGrpSpPr>
              <p:cNvPr id="80" name="그룹 17"/>
              <p:cNvGrpSpPr>
                <a:grpSpLocks/>
              </p:cNvGrpSpPr>
              <p:nvPr/>
            </p:nvGrpSpPr>
            <p:grpSpPr bwMode="auto">
              <a:xfrm>
                <a:off x="323527" y="2192336"/>
                <a:ext cx="684000" cy="684000"/>
                <a:chOff x="323527" y="2192336"/>
                <a:chExt cx="684000" cy="684000"/>
              </a:xfrm>
            </p:grpSpPr>
            <p:grpSp>
              <p:nvGrpSpPr>
                <p:cNvPr id="82" name="그룹 66"/>
                <p:cNvGrpSpPr>
                  <a:grpSpLocks/>
                </p:cNvGrpSpPr>
                <p:nvPr/>
              </p:nvGrpSpPr>
              <p:grpSpPr bwMode="auto">
                <a:xfrm>
                  <a:off x="323527" y="2192336"/>
                  <a:ext cx="684000" cy="684000"/>
                  <a:chOff x="2279236" y="1988840"/>
                  <a:chExt cx="719513" cy="719443"/>
                </a:xfrm>
              </p:grpSpPr>
              <p:sp>
                <p:nvSpPr>
                  <p:cNvPr id="85" name="타원 84"/>
                  <p:cNvSpPr/>
                  <p:nvPr/>
                </p:nvSpPr>
                <p:spPr>
                  <a:xfrm>
                    <a:off x="2279236" y="1988840"/>
                    <a:ext cx="719727" cy="71944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타원 85"/>
                  <p:cNvSpPr/>
                  <p:nvPr/>
                </p:nvSpPr>
                <p:spPr>
                  <a:xfrm>
                    <a:off x="2404478" y="2122379"/>
                    <a:ext cx="454213" cy="45236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직사각형 82"/>
                <p:cNvSpPr/>
                <p:nvPr/>
              </p:nvSpPr>
              <p:spPr bwMode="auto">
                <a:xfrm>
                  <a:off x="473277" y="2308224"/>
                  <a:ext cx="370610" cy="4615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2400" b="1" spc="-150" dirty="0">
                      <a:solidFill>
                        <a:prstClr val="black">
                          <a:lumMod val="65000"/>
                          <a:lumOff val="35000"/>
                          <a:alpha val="98000"/>
                        </a:prstClr>
                      </a:solidFill>
                      <a:latin typeface="Arial Black" pitchFamily="34" charset="0"/>
                      <a:cs typeface="Arial" pitchFamily="34" charset="0"/>
                    </a:rPr>
                    <a:t>5</a:t>
                  </a:r>
                  <a:endParaRPr lang="ko-KR" altLang="en-US" sz="3200" b="1" spc="-150" dirty="0">
                    <a:solidFill>
                      <a:prstClr val="black">
                        <a:lumMod val="65000"/>
                        <a:lumOff val="35000"/>
                        <a:alpha val="98000"/>
                      </a:prstClr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1" name="TextBox 18"/>
              <p:cNvSpPr txBox="1">
                <a:spLocks noChangeArrowheads="1"/>
              </p:cNvSpPr>
              <p:nvPr/>
            </p:nvSpPr>
            <p:spPr bwMode="auto">
              <a:xfrm>
                <a:off x="908298" y="2291742"/>
                <a:ext cx="3755544" cy="461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주요 </a:t>
                </a:r>
                <a:r>
                  <a:rPr lang="ko-KR" altLang="en-US" sz="2400" dirty="0" err="1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심의ㆍ자문</a:t>
                </a: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 사항</a:t>
                </a:r>
              </a:p>
            </p:txBody>
          </p:sp>
        </p:grpSp>
        <p:grpSp>
          <p:nvGrpSpPr>
            <p:cNvPr id="73" name="그룹 23"/>
            <p:cNvGrpSpPr>
              <a:grpSpLocks/>
            </p:cNvGrpSpPr>
            <p:nvPr/>
          </p:nvGrpSpPr>
          <p:grpSpPr bwMode="auto">
            <a:xfrm>
              <a:off x="319088" y="4616996"/>
              <a:ext cx="4526904" cy="684212"/>
              <a:chOff x="323527" y="2192336"/>
              <a:chExt cx="4526844" cy="684000"/>
            </a:xfrm>
          </p:grpSpPr>
          <p:grpSp>
            <p:nvGrpSpPr>
              <p:cNvPr id="74" name="그룹 24"/>
              <p:cNvGrpSpPr>
                <a:grpSpLocks/>
              </p:cNvGrpSpPr>
              <p:nvPr/>
            </p:nvGrpSpPr>
            <p:grpSpPr bwMode="auto">
              <a:xfrm>
                <a:off x="323527" y="2192336"/>
                <a:ext cx="684000" cy="684000"/>
                <a:chOff x="323527" y="2192336"/>
                <a:chExt cx="684000" cy="684000"/>
              </a:xfrm>
            </p:grpSpPr>
            <p:grpSp>
              <p:nvGrpSpPr>
                <p:cNvPr id="76" name="그룹 66"/>
                <p:cNvGrpSpPr>
                  <a:grpSpLocks/>
                </p:cNvGrpSpPr>
                <p:nvPr/>
              </p:nvGrpSpPr>
              <p:grpSpPr bwMode="auto">
                <a:xfrm>
                  <a:off x="323527" y="2192336"/>
                  <a:ext cx="684000" cy="684000"/>
                  <a:chOff x="2279236" y="1988840"/>
                  <a:chExt cx="719513" cy="719443"/>
                </a:xfrm>
              </p:grpSpPr>
              <p:sp>
                <p:nvSpPr>
                  <p:cNvPr id="78" name="타원 77"/>
                  <p:cNvSpPr/>
                  <p:nvPr/>
                </p:nvSpPr>
                <p:spPr>
                  <a:xfrm>
                    <a:off x="2279236" y="1988840"/>
                    <a:ext cx="719727" cy="719443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타원 78"/>
                  <p:cNvSpPr/>
                  <p:nvPr/>
                </p:nvSpPr>
                <p:spPr>
                  <a:xfrm>
                    <a:off x="2404478" y="2122379"/>
                    <a:ext cx="454213" cy="4523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77" name="직사각형 76"/>
                <p:cNvSpPr/>
                <p:nvPr/>
              </p:nvSpPr>
              <p:spPr bwMode="auto">
                <a:xfrm>
                  <a:off x="473277" y="2308224"/>
                  <a:ext cx="370610" cy="4615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altLang="ko-KR" sz="2400" b="1" spc="-150" dirty="0">
                      <a:solidFill>
                        <a:prstClr val="black">
                          <a:lumMod val="65000"/>
                          <a:lumOff val="35000"/>
                          <a:alpha val="98000"/>
                        </a:prstClr>
                      </a:solidFill>
                      <a:latin typeface="Arial Black" pitchFamily="34" charset="0"/>
                      <a:cs typeface="Arial" pitchFamily="34" charset="0"/>
                    </a:rPr>
                    <a:t>6</a:t>
                  </a:r>
                  <a:endParaRPr lang="ko-KR" altLang="en-US" sz="3200" b="1" spc="-150" dirty="0">
                    <a:solidFill>
                      <a:prstClr val="black">
                        <a:lumMod val="65000"/>
                        <a:lumOff val="35000"/>
                        <a:alpha val="98000"/>
                      </a:prstClr>
                    </a:solidFill>
                    <a:latin typeface="Arial Black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5" name="TextBox 25"/>
              <p:cNvSpPr txBox="1">
                <a:spLocks noChangeArrowheads="1"/>
              </p:cNvSpPr>
              <p:nvPr/>
            </p:nvSpPr>
            <p:spPr bwMode="auto">
              <a:xfrm>
                <a:off x="908297" y="2266350"/>
                <a:ext cx="3942074" cy="461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맑은 고딕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solidFill>
                      <a:prstClr val="black"/>
                    </a:solidFill>
                    <a:latin typeface="HY견고딕" pitchFamily="18" charset="-127"/>
                    <a:ea typeface="HY견고딕" pitchFamily="18" charset="-127"/>
                  </a:rPr>
                  <a:t>학교운영위원회 회의 운영</a:t>
                </a:r>
              </a:p>
            </p:txBody>
          </p:sp>
        </p:grpSp>
      </p:grpSp>
      <p:sp>
        <p:nvSpPr>
          <p:cNvPr id="50" name="직사각형 49"/>
          <p:cNvSpPr/>
          <p:nvPr/>
        </p:nvSpPr>
        <p:spPr>
          <a:xfrm>
            <a:off x="257254" y="404664"/>
            <a:ext cx="1533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54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소망 B" panose="02020603020101020101" pitchFamily="18" charset="-127"/>
                <a:ea typeface="한컴 소망 B" panose="02020603020101020101" pitchFamily="18" charset="-127"/>
              </a:rPr>
              <a:t>차례</a:t>
            </a:r>
          </a:p>
        </p:txBody>
      </p:sp>
    </p:spTree>
    <p:extLst>
      <p:ext uri="{BB962C8B-B14F-4D97-AF65-F5344CB8AC3E}">
        <p14:creationId xmlns:p14="http://schemas.microsoft.com/office/powerpoint/2010/main" val="3882140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6213" y="2683988"/>
            <a:ext cx="6535672" cy="669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2. 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학교운영위원회의 구성</a:t>
            </a:r>
            <a:endParaRPr kumimoji="0" lang="en-US" altLang="ko-KR" sz="6000" spc="-150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2.</a:t>
            </a:r>
            <a:r>
              <a:rPr lang="en-US" altLang="ko-K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학교운영위원회의 구성</a:t>
            </a:r>
          </a:p>
        </p:txBody>
      </p:sp>
      <p:grpSp>
        <p:nvGrpSpPr>
          <p:cNvPr id="71" name="그룹 70"/>
          <p:cNvGrpSpPr/>
          <p:nvPr/>
        </p:nvGrpSpPr>
        <p:grpSpPr>
          <a:xfrm>
            <a:off x="251520" y="1268760"/>
            <a:ext cx="2098205" cy="769441"/>
            <a:chOff x="250825" y="1268760"/>
            <a:chExt cx="2098205" cy="769441"/>
          </a:xfrm>
        </p:grpSpPr>
        <p:sp>
          <p:nvSpPr>
            <p:cNvPr id="72" name="오른쪽 대괄호 7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467545" y="1268760"/>
              <a:ext cx="187220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 구성</a:t>
              </a:r>
            </a:p>
          </p:txBody>
        </p:sp>
        <p:sp>
          <p:nvSpPr>
            <p:cNvPr id="74" name="오른쪽 대괄호 73"/>
            <p:cNvSpPr/>
            <p:nvPr/>
          </p:nvSpPr>
          <p:spPr bwMode="auto">
            <a:xfrm rot="10800000" flipH="1">
              <a:off x="2195042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aphicFrame>
        <p:nvGraphicFramePr>
          <p:cNvPr id="75" name="Group 3"/>
          <p:cNvGraphicFramePr>
            <a:graphicFrameLocks noGrp="1"/>
          </p:cNvGraphicFramePr>
          <p:nvPr/>
        </p:nvGraphicFramePr>
        <p:xfrm>
          <a:off x="251520" y="2166020"/>
          <a:ext cx="8496945" cy="1218788"/>
        </p:xfrm>
        <a:graphic>
          <a:graphicData uri="http://schemas.openxmlformats.org/drawingml/2006/table">
            <a:tbl>
              <a:tblPr/>
              <a:tblGrid>
                <a:gridCol w="289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89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학 부 모 위 원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617" marB="456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교 원 위 원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617" marB="456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지 역 위 원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617" marB="45617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83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당해 학교의 학부모를 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대표하는 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617" marB="456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당해 학교의 교원을 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대표하는 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617" marB="45617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학교운영에 이바지하고자 하는 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617" marB="45617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6" name="그룹 75"/>
          <p:cNvGrpSpPr/>
          <p:nvPr/>
        </p:nvGrpSpPr>
        <p:grpSpPr>
          <a:xfrm>
            <a:off x="251520" y="3667671"/>
            <a:ext cx="2098205" cy="769441"/>
            <a:chOff x="250825" y="1268760"/>
            <a:chExt cx="2098205" cy="769441"/>
          </a:xfrm>
        </p:grpSpPr>
        <p:sp>
          <p:nvSpPr>
            <p:cNvPr id="77" name="오른쪽 대괄호 76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467545" y="1268760"/>
              <a:ext cx="187220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 정수</a:t>
              </a:r>
            </a:p>
          </p:txBody>
        </p:sp>
        <p:sp>
          <p:nvSpPr>
            <p:cNvPr id="79" name="오른쪽 대괄호 78"/>
            <p:cNvSpPr/>
            <p:nvPr/>
          </p:nvSpPr>
          <p:spPr bwMode="auto">
            <a:xfrm rot="10800000" flipH="1">
              <a:off x="2195042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82" name="TextBox 81"/>
          <p:cNvSpPr txBox="1"/>
          <p:nvPr/>
        </p:nvSpPr>
        <p:spPr bwMode="auto">
          <a:xfrm>
            <a:off x="2525268" y="3795637"/>
            <a:ext cx="5287092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학생수에 따라</a:t>
            </a:r>
            <a:r>
              <a:rPr kumimoji="0" lang="en-US" altLang="ko-KR" sz="24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400" b="1" kern="0" spc="50" baseline="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2400" b="1" kern="0" spc="50" baseline="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 이상 </a:t>
            </a:r>
            <a:r>
              <a:rPr kumimoji="0" lang="en-US" altLang="ko-KR" sz="2400" b="1" kern="0" spc="50" baseline="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15</a:t>
            </a:r>
            <a:r>
              <a:rPr kumimoji="0" lang="ko-KR" altLang="en-US" sz="2400" b="1" kern="0" spc="50" baseline="0" dirty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인 이내</a:t>
            </a:r>
          </a:p>
        </p:txBody>
      </p:sp>
      <p:graphicFrame>
        <p:nvGraphicFramePr>
          <p:cNvPr id="87" name="Group 3"/>
          <p:cNvGraphicFramePr>
            <a:graphicFrameLocks noGrp="1"/>
          </p:cNvGraphicFramePr>
          <p:nvPr/>
        </p:nvGraphicFramePr>
        <p:xfrm>
          <a:off x="251520" y="4603072"/>
          <a:ext cx="8496944" cy="914160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1" i="0" u="none" strike="noStrike" cap="none" spc="-2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학생수 </a:t>
                      </a:r>
                      <a:r>
                        <a:rPr kumimoji="0" lang="en-US" altLang="ko-KR" sz="2800" b="1" i="0" u="none" strike="noStrike" cap="none" spc="-2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200</a:t>
                      </a:r>
                      <a:r>
                        <a:rPr kumimoji="0" lang="ko-KR" altLang="en-US" sz="2800" b="1" i="0" u="none" strike="noStrike" cap="none" spc="-2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명 미만</a:t>
                      </a:r>
                      <a:endParaRPr kumimoji="0" lang="en-US" altLang="ko-KR" sz="2800" b="1" i="0" u="none" strike="noStrike" cap="none" spc="-2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학생수 </a:t>
                      </a:r>
                      <a:r>
                        <a:rPr kumimoji="0" lang="en-US" altLang="ko-KR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200</a:t>
                      </a:r>
                      <a:r>
                        <a:rPr kumimoji="0" lang="ko-KR" alt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명 이상</a:t>
                      </a:r>
                      <a:r>
                        <a:rPr kumimoji="0" lang="en-US" altLang="ko-KR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 1,000</a:t>
                      </a:r>
                      <a:r>
                        <a:rPr kumimoji="0" lang="ko-KR" altLang="en-US" sz="28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명 미만</a:t>
                      </a:r>
                      <a:endParaRPr kumimoji="0" lang="en-US" altLang="ko-KR" sz="2800" b="1" i="0" u="none" strike="noStrike" cap="none" spc="-15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학생수 </a:t>
                      </a:r>
                      <a:r>
                        <a:rPr kumimoji="0" lang="en-US" altLang="ko-K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1,000</a:t>
                      </a:r>
                      <a:r>
                        <a:rPr kumimoji="0" lang="ko-K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명 이상</a:t>
                      </a:r>
                      <a:endParaRPr kumimoji="0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이상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이내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이상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이내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이상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 이내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9" name="그룹 38"/>
          <p:cNvGrpSpPr>
            <a:grpSpLocks/>
          </p:cNvGrpSpPr>
          <p:nvPr/>
        </p:nvGrpSpPr>
        <p:grpSpPr bwMode="auto">
          <a:xfrm>
            <a:off x="197048" y="5601295"/>
            <a:ext cx="8407400" cy="708025"/>
            <a:chOff x="485697" y="1792178"/>
            <a:chExt cx="8406783" cy="707456"/>
          </a:xfrm>
        </p:grpSpPr>
        <p:sp>
          <p:nvSpPr>
            <p:cNvPr id="90" name="TextBox 49"/>
            <p:cNvSpPr txBox="1">
              <a:spLocks noChangeArrowheads="1"/>
            </p:cNvSpPr>
            <p:nvPr/>
          </p:nvSpPr>
          <p:spPr bwMode="auto">
            <a:xfrm>
              <a:off x="831597" y="1792178"/>
              <a:ext cx="8060883" cy="70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20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병설유치원운영위원회를 학교운영위원회와 통합 운영하는 경우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의 위원 정수</a:t>
              </a:r>
              <a:endParaRPr kumimoji="0" lang="en-US" altLang="ko-KR" sz="2000" b="0" baseline="0" dirty="0">
                <a:latin typeface="한컴 바겐세일 M" pitchFamily="18" charset="-127"/>
                <a:ea typeface="한컴 바겐세일 M" pitchFamily="18" charset="-127"/>
              </a:endParaRPr>
            </a:p>
            <a:p>
              <a:pPr latinLnBrk="0"/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= </a:t>
              </a:r>
              <a:r>
                <a:rPr kumimoji="0" lang="ko-KR" altLang="en-US" sz="2000" b="0" u="sng" baseline="0" dirty="0">
                  <a:latin typeface="한컴 바겐세일 M" pitchFamily="18" charset="-127"/>
                  <a:ea typeface="한컴 바겐세일 M" pitchFamily="18" charset="-127"/>
                </a:rPr>
                <a:t>학교운영위원회 위원 정수</a:t>
              </a:r>
              <a:r>
                <a:rPr kumimoji="0" lang="ko-KR" altLang="en-US" sz="2000" b="0" baseline="0" dirty="0">
                  <a:latin typeface="한컴 바겐세일 M" pitchFamily="18" charset="-127"/>
                  <a:ea typeface="한컴 바겐세일 M" pitchFamily="18" charset="-127"/>
                </a:rPr>
                <a:t> </a:t>
              </a:r>
              <a:r>
                <a:rPr kumimoji="0" lang="en-US" altLang="ko-KR" sz="2000" b="0" baseline="0" dirty="0">
                  <a:latin typeface="한컴 바겐세일 M" pitchFamily="18" charset="-127"/>
                  <a:ea typeface="한컴 바겐세일 M" pitchFamily="18" charset="-127"/>
                </a:rPr>
                <a:t>+ </a:t>
              </a:r>
              <a:r>
                <a:rPr kumimoji="0" lang="ko-KR" altLang="en-US" sz="2000" b="0" u="sng" baseline="0" dirty="0">
                  <a:latin typeface="한컴 바겐세일 M" pitchFamily="18" charset="-127"/>
                  <a:ea typeface="한컴 바겐세일 M" pitchFamily="18" charset="-127"/>
                </a:rPr>
                <a:t>유치원의 학부모대표 및 교원대표 각 </a:t>
              </a:r>
              <a:r>
                <a:rPr kumimoji="0" lang="en-US" altLang="ko-KR" sz="2000" b="0" u="sng" baseline="0" dirty="0">
                  <a:latin typeface="한컴 바겐세일 M" pitchFamily="18" charset="-127"/>
                  <a:ea typeface="한컴 바겐세일 M" pitchFamily="18" charset="-127"/>
                </a:rPr>
                <a:t>1</a:t>
              </a:r>
              <a:r>
                <a:rPr kumimoji="0" lang="ko-KR" altLang="en-US" sz="2000" b="0" u="sng" baseline="0" dirty="0">
                  <a:latin typeface="한컴 바겐세일 M" pitchFamily="18" charset="-127"/>
                  <a:ea typeface="한컴 바겐세일 M" pitchFamily="18" charset="-127"/>
                </a:rPr>
                <a:t>명 이상 추가</a:t>
              </a:r>
            </a:p>
          </p:txBody>
        </p:sp>
        <p:pic>
          <p:nvPicPr>
            <p:cNvPr id="91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697" y="184263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2.</a:t>
            </a:r>
            <a:r>
              <a:rPr lang="en-US" altLang="ko-KR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학교운영위원회의 구성</a:t>
            </a:r>
          </a:p>
        </p:txBody>
      </p:sp>
      <p:grpSp>
        <p:nvGrpSpPr>
          <p:cNvPr id="17" name="그룹 5"/>
          <p:cNvGrpSpPr>
            <a:grpSpLocks/>
          </p:cNvGrpSpPr>
          <p:nvPr/>
        </p:nvGrpSpPr>
        <p:grpSpPr bwMode="auto">
          <a:xfrm>
            <a:off x="2946524" y="2301624"/>
            <a:ext cx="5729932" cy="504825"/>
            <a:chOff x="2444700" y="1548581"/>
            <a:chExt cx="5729978" cy="504056"/>
          </a:xfrm>
        </p:grpSpPr>
        <p:sp>
          <p:nvSpPr>
            <p:cNvPr id="18" name="모서리가 둥근 직사각형 17"/>
            <p:cNvSpPr/>
            <p:nvPr/>
          </p:nvSpPr>
          <p:spPr bwMode="ltGray">
            <a:xfrm>
              <a:off x="2444700" y="1548581"/>
              <a:ext cx="5729978" cy="504056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486000" y="1580085"/>
              <a:ext cx="2238131" cy="3687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회의소집</a:t>
              </a:r>
              <a:r>
                <a:rPr kumimoji="0" lang="en-US" altLang="ko-KR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의사정리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46258" y="1583453"/>
              <a:ext cx="479429" cy="369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및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006301" y="1580085"/>
              <a:ext cx="2170804" cy="3687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질서유지의 책임자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2946524" y="3169146"/>
            <a:ext cx="5729932" cy="504825"/>
            <a:chOff x="2730500" y="2647876"/>
            <a:chExt cx="5729932" cy="504825"/>
          </a:xfrm>
        </p:grpSpPr>
        <p:sp>
          <p:nvSpPr>
            <p:cNvPr id="26" name="모서리가 둥근 직사각형 25"/>
            <p:cNvSpPr/>
            <p:nvPr/>
          </p:nvSpPr>
          <p:spPr bwMode="ltGray">
            <a:xfrm>
              <a:off x="2730500" y="2647876"/>
              <a:ext cx="5729932" cy="50482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762250" y="2709788"/>
              <a:ext cx="5050110" cy="3683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위원장 유고 시 직무대행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949684" y="4012762"/>
            <a:ext cx="5729932" cy="504825"/>
            <a:chOff x="2730500" y="3286051"/>
            <a:chExt cx="5729932" cy="504825"/>
          </a:xfrm>
        </p:grpSpPr>
        <p:sp>
          <p:nvSpPr>
            <p:cNvPr id="29" name="모서리가 둥근 직사각형 28"/>
            <p:cNvSpPr/>
            <p:nvPr/>
          </p:nvSpPr>
          <p:spPr bwMode="ltGray">
            <a:xfrm>
              <a:off x="2730500" y="3286051"/>
              <a:ext cx="5729932" cy="50482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2752725" y="3347963"/>
              <a:ext cx="290195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</a:t>
              </a:r>
              <a:r>
                <a:rPr kumimoji="0" lang="en-US" altLang="ko-KR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자문</a:t>
              </a:r>
              <a:r>
                <a:rPr kumimoji="0" lang="en-US" altLang="ko-KR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활동에 참여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221847" y="2233811"/>
            <a:ext cx="2591785" cy="619125"/>
            <a:chOff x="252023" y="4898107"/>
            <a:chExt cx="2591785" cy="619125"/>
          </a:xfrm>
        </p:grpSpPr>
        <p:grpSp>
          <p:nvGrpSpPr>
            <p:cNvPr id="40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42" name="모서리가 둥근 직사각형 41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43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45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 bwMode="auto">
            <a:xfrm>
              <a:off x="611560" y="4973166"/>
              <a:ext cx="1807812" cy="4000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위원장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51520" y="3097907"/>
            <a:ext cx="2591785" cy="619125"/>
            <a:chOff x="252023" y="4898107"/>
            <a:chExt cx="2591785" cy="619125"/>
          </a:xfrm>
        </p:grpSpPr>
        <p:grpSp>
          <p:nvGrpSpPr>
            <p:cNvPr id="47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49" name="모서리가 둥근 직사각형 48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50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1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52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 bwMode="auto">
            <a:xfrm>
              <a:off x="611560" y="4973166"/>
              <a:ext cx="1807812" cy="40011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부위원장</a:t>
              </a: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251520" y="3962003"/>
            <a:ext cx="2591785" cy="619125"/>
            <a:chOff x="252023" y="4898107"/>
            <a:chExt cx="2591785" cy="619125"/>
          </a:xfrm>
        </p:grpSpPr>
        <p:grpSp>
          <p:nvGrpSpPr>
            <p:cNvPr id="54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56" name="모서리가 둥근 직사각형 55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57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59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 bwMode="auto">
            <a:xfrm>
              <a:off x="611559" y="4973166"/>
              <a:ext cx="208873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위원</a:t>
              </a:r>
            </a:p>
          </p:txBody>
        </p:sp>
      </p:grpSp>
      <p:grpSp>
        <p:nvGrpSpPr>
          <p:cNvPr id="60" name="그룹 8"/>
          <p:cNvGrpSpPr>
            <a:grpSpLocks/>
          </p:cNvGrpSpPr>
          <p:nvPr/>
        </p:nvGrpSpPr>
        <p:grpSpPr bwMode="auto">
          <a:xfrm>
            <a:off x="147638" y="5445224"/>
            <a:ext cx="8960866" cy="400110"/>
            <a:chOff x="146980" y="4340980"/>
            <a:chExt cx="8487151" cy="399422"/>
          </a:xfrm>
        </p:grpSpPr>
        <p:grpSp>
          <p:nvGrpSpPr>
            <p:cNvPr id="61" name="그룹 51"/>
            <p:cNvGrpSpPr>
              <a:grpSpLocks/>
            </p:cNvGrpSpPr>
            <p:nvPr/>
          </p:nvGrpSpPr>
          <p:grpSpPr bwMode="auto">
            <a:xfrm>
              <a:off x="146980" y="4340980"/>
              <a:ext cx="1530618" cy="399422"/>
              <a:chOff x="2627784" y="2483605"/>
              <a:chExt cx="1530618" cy="399422"/>
            </a:xfrm>
          </p:grpSpPr>
          <p:pic>
            <p:nvPicPr>
              <p:cNvPr id="63" name="Picture 2" descr="C:\Documents and Settings\usercom\Local Settings\Temporary Internet Files\Content.IE5\PE7IVPD6\MC90044150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2514714"/>
                <a:ext cx="338222" cy="33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TextBox 53"/>
              <p:cNvSpPr txBox="1">
                <a:spLocks noChangeArrowheads="1"/>
              </p:cNvSpPr>
              <p:nvPr/>
            </p:nvSpPr>
            <p:spPr bwMode="auto">
              <a:xfrm>
                <a:off x="2903788" y="2483605"/>
                <a:ext cx="1254614" cy="3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:r>
                  <a:rPr kumimoji="0" lang="ko-KR" altLang="en-US" sz="2000" baseline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간     사</a:t>
                </a:r>
              </a:p>
            </p:txBody>
          </p:sp>
        </p:grpSp>
        <p:sp>
          <p:nvSpPr>
            <p:cNvPr id="62" name="TextBox 54"/>
            <p:cNvSpPr txBox="1">
              <a:spLocks noChangeArrowheads="1"/>
            </p:cNvSpPr>
            <p:nvPr/>
          </p:nvSpPr>
          <p:spPr bwMode="auto">
            <a:xfrm>
              <a:off x="1389064" y="4345165"/>
              <a:ext cx="7245067" cy="368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b="0" baseline="0" dirty="0">
                  <a:latin typeface="+mn-ea"/>
                  <a:ea typeface="+mn-ea"/>
                </a:rPr>
                <a:t>회의소집</a:t>
              </a:r>
              <a:r>
                <a:rPr kumimoji="0" lang="en-US" altLang="ko-KR" b="0" baseline="0" dirty="0">
                  <a:latin typeface="+mn-ea"/>
                  <a:ea typeface="+mn-ea"/>
                </a:rPr>
                <a:t>, </a:t>
              </a:r>
              <a:r>
                <a:rPr kumimoji="0" lang="ko-KR" altLang="en-US" b="0" baseline="0" dirty="0">
                  <a:latin typeface="+mn-ea"/>
                  <a:ea typeface="+mn-ea"/>
                </a:rPr>
                <a:t>개최</a:t>
              </a:r>
              <a:r>
                <a:rPr kumimoji="0" lang="en-US" altLang="ko-KR" b="0" baseline="0" dirty="0">
                  <a:latin typeface="+mn-ea"/>
                  <a:ea typeface="+mn-ea"/>
                </a:rPr>
                <a:t>, </a:t>
              </a:r>
              <a:r>
                <a:rPr kumimoji="0" lang="ko-KR" altLang="en-US" b="0" baseline="0" dirty="0">
                  <a:latin typeface="+mn-ea"/>
                  <a:ea typeface="+mn-ea"/>
                </a:rPr>
                <a:t>심의</a:t>
              </a:r>
              <a:r>
                <a:rPr kumimoji="0" lang="en-US" altLang="ko-KR" dirty="0">
                  <a:latin typeface="+mn-ea"/>
                  <a:ea typeface="+mn-ea"/>
                </a:rPr>
                <a:t>(</a:t>
              </a:r>
              <a:r>
                <a:rPr kumimoji="0" lang="ko-KR" altLang="en-US" dirty="0">
                  <a:latin typeface="+mn-ea"/>
                  <a:ea typeface="+mn-ea"/>
                </a:rPr>
                <a:t>자문</a:t>
              </a:r>
              <a:r>
                <a:rPr kumimoji="0" lang="en-US" altLang="ko-KR" dirty="0">
                  <a:latin typeface="+mn-ea"/>
                  <a:ea typeface="+mn-ea"/>
                </a:rPr>
                <a:t>), </a:t>
              </a:r>
              <a:r>
                <a:rPr kumimoji="0" lang="ko-KR" altLang="en-US" dirty="0">
                  <a:latin typeface="+mn-ea"/>
                  <a:ea typeface="+mn-ea"/>
                </a:rPr>
                <a:t>회의기록 등 위원회 제반 사무 처리 </a:t>
              </a:r>
              <a:endParaRPr kumimoji="0" lang="ko-KR" altLang="en-US" b="0" baseline="0" dirty="0">
                <a:latin typeface="+mn-ea"/>
                <a:ea typeface="+mn-ea"/>
              </a:endParaRPr>
            </a:p>
          </p:txBody>
        </p:sp>
      </p:grpSp>
      <p:grpSp>
        <p:nvGrpSpPr>
          <p:cNvPr id="65" name="그룹 22"/>
          <p:cNvGrpSpPr>
            <a:grpSpLocks/>
          </p:cNvGrpSpPr>
          <p:nvPr/>
        </p:nvGrpSpPr>
        <p:grpSpPr bwMode="auto">
          <a:xfrm>
            <a:off x="193675" y="4797152"/>
            <a:ext cx="8797925" cy="598486"/>
            <a:chOff x="194384" y="3912983"/>
            <a:chExt cx="8797216" cy="598885"/>
          </a:xfrm>
        </p:grpSpPr>
        <p:grpSp>
          <p:nvGrpSpPr>
            <p:cNvPr id="66" name="그룹 42"/>
            <p:cNvGrpSpPr>
              <a:grpSpLocks/>
            </p:cNvGrpSpPr>
            <p:nvPr/>
          </p:nvGrpSpPr>
          <p:grpSpPr bwMode="auto">
            <a:xfrm>
              <a:off x="194384" y="3989233"/>
              <a:ext cx="1609595" cy="522635"/>
              <a:chOff x="5220072" y="722158"/>
              <a:chExt cx="3161399" cy="522635"/>
            </a:xfrm>
          </p:grpSpPr>
          <p:sp>
            <p:nvSpPr>
              <p:cNvPr id="80" name="AutoShape 15"/>
              <p:cNvSpPr>
                <a:spLocks noChangeArrowheads="1"/>
              </p:cNvSpPr>
              <p:nvPr/>
            </p:nvSpPr>
            <p:spPr bwMode="gray">
              <a:xfrm>
                <a:off x="5220072" y="765049"/>
                <a:ext cx="3161399" cy="387609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b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388431" y="722158"/>
                <a:ext cx="2880801" cy="52263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latinLnBrk="0">
                  <a:defRPr/>
                </a:pPr>
                <a:r>
                  <a:rPr kumimoji="0" lang="ko-KR" altLang="en-US" sz="2800" b="1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67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69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 w="0" algn="ctr">
                <a:noFill/>
                <a:round/>
                <a:headEnd/>
                <a:tailEnd/>
              </a:ln>
              <a:effectLst>
                <a:prstShdw prst="shdw17" dist="17961" dir="2700000">
                  <a:srgbClr val="976513"/>
                </a:prstShdw>
              </a:effectLst>
            </p:spPr>
            <p:txBody>
              <a:bodyPr wrap="none" anchor="ctr"/>
              <a:lstStyle/>
              <a:p>
                <a:endParaRPr lang="ko-KR" altLang="en-US" sz="1400"/>
              </a:p>
            </p:txBody>
          </p:sp>
          <p:grpSp>
            <p:nvGrpSpPr>
              <p:cNvPr id="70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71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tx1">
                    <a:alpha val="50195"/>
                  </a:schemeClr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76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grayscl/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8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00" name="그룹 8"/>
          <p:cNvGrpSpPr>
            <a:grpSpLocks/>
          </p:cNvGrpSpPr>
          <p:nvPr/>
        </p:nvGrpSpPr>
        <p:grpSpPr bwMode="auto">
          <a:xfrm>
            <a:off x="154111" y="5909213"/>
            <a:ext cx="8954394" cy="650521"/>
            <a:chOff x="146980" y="4340980"/>
            <a:chExt cx="8481021" cy="649402"/>
          </a:xfrm>
        </p:grpSpPr>
        <p:grpSp>
          <p:nvGrpSpPr>
            <p:cNvPr id="101" name="그룹 51"/>
            <p:cNvGrpSpPr>
              <a:grpSpLocks/>
            </p:cNvGrpSpPr>
            <p:nvPr/>
          </p:nvGrpSpPr>
          <p:grpSpPr bwMode="auto">
            <a:xfrm>
              <a:off x="146980" y="4340980"/>
              <a:ext cx="1530618" cy="399422"/>
              <a:chOff x="2627784" y="2483605"/>
              <a:chExt cx="1530618" cy="399422"/>
            </a:xfrm>
          </p:grpSpPr>
          <p:pic>
            <p:nvPicPr>
              <p:cNvPr id="103" name="Picture 2" descr="C:\Documents and Settings\usercom\Local Settings\Temporary Internet Files\Content.IE5\PE7IVPD6\MC90044150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2514714"/>
                <a:ext cx="338222" cy="33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53"/>
              <p:cNvSpPr txBox="1">
                <a:spLocks noChangeArrowheads="1"/>
              </p:cNvSpPr>
              <p:nvPr/>
            </p:nvSpPr>
            <p:spPr bwMode="auto">
              <a:xfrm>
                <a:off x="2903788" y="2483605"/>
                <a:ext cx="1254614" cy="399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atinLnBrk="0"/>
                <a:r>
                  <a:rPr kumimoji="0" lang="ko-KR" altLang="en-US" sz="2000" baseline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솔잎 M" pitchFamily="18" charset="-127"/>
                    <a:ea typeface="한컴 솔잎 M" pitchFamily="18" charset="-127"/>
                  </a:rPr>
                  <a:t>소위원회</a:t>
                </a:r>
              </a:p>
            </p:txBody>
          </p:sp>
        </p:grpSp>
        <p:sp>
          <p:nvSpPr>
            <p:cNvPr id="102" name="TextBox 54"/>
            <p:cNvSpPr txBox="1">
              <a:spLocks noChangeArrowheads="1"/>
            </p:cNvSpPr>
            <p:nvPr/>
          </p:nvSpPr>
          <p:spPr bwMode="auto">
            <a:xfrm>
              <a:off x="1382934" y="4345162"/>
              <a:ext cx="7245067" cy="64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spc="-90" dirty="0">
                  <a:latin typeface="+mn-ea"/>
                  <a:ea typeface="+mn-ea"/>
                </a:rPr>
                <a:t>안건심의의 전문성</a:t>
              </a:r>
              <a:r>
                <a:rPr kumimoji="0" lang="en-US" altLang="ko-KR" spc="-90" dirty="0">
                  <a:latin typeface="+mn-ea"/>
                  <a:ea typeface="+mn-ea"/>
                </a:rPr>
                <a:t>, </a:t>
              </a:r>
              <a:r>
                <a:rPr kumimoji="0" lang="ko-KR" altLang="en-US" spc="-90" dirty="0">
                  <a:latin typeface="+mn-ea"/>
                  <a:ea typeface="+mn-ea"/>
                </a:rPr>
                <a:t>효율성 제고를 위해 사전조사</a:t>
              </a:r>
              <a:r>
                <a:rPr kumimoji="0" lang="en-US" altLang="ko-KR" spc="-90" dirty="0">
                  <a:latin typeface="+mn-ea"/>
                  <a:ea typeface="+mn-ea"/>
                </a:rPr>
                <a:t>, </a:t>
              </a:r>
              <a:r>
                <a:rPr kumimoji="0" lang="ko-KR" altLang="en-US" spc="-90" dirty="0">
                  <a:latin typeface="+mn-ea"/>
                  <a:ea typeface="+mn-ea"/>
                </a:rPr>
                <a:t>자료수집 등의 기능 수행</a:t>
              </a:r>
              <a:endParaRPr kumimoji="0" lang="en-US" altLang="ko-KR" spc="-90" dirty="0">
                <a:latin typeface="+mn-ea"/>
                <a:ea typeface="+mn-ea"/>
              </a:endParaRPr>
            </a:p>
            <a:p>
              <a:pPr latinLnBrk="0"/>
              <a:r>
                <a:rPr kumimoji="0" lang="en-US" altLang="ko-KR" b="0" spc="-90" dirty="0">
                  <a:latin typeface="+mn-ea"/>
                  <a:ea typeface="+mn-ea"/>
                </a:rPr>
                <a:t>(</a:t>
              </a:r>
              <a:r>
                <a:rPr kumimoji="0" lang="ko-KR" altLang="en-US" b="0" spc="-90" dirty="0">
                  <a:latin typeface="+mn-ea"/>
                  <a:ea typeface="+mn-ea"/>
                </a:rPr>
                <a:t>학교급식소위원회</a:t>
              </a:r>
              <a:r>
                <a:rPr kumimoji="0" lang="en-US" altLang="ko-KR" b="0" spc="-90" dirty="0">
                  <a:latin typeface="+mn-ea"/>
                  <a:ea typeface="+mn-ea"/>
                </a:rPr>
                <a:t>)</a:t>
              </a:r>
              <a:endParaRPr kumimoji="0" lang="ko-KR" altLang="en-US" b="0" spc="-90" dirty="0">
                <a:latin typeface="+mn-ea"/>
                <a:ea typeface="+mn-ea"/>
              </a:endParaRPr>
            </a:p>
          </p:txBody>
        </p:sp>
      </p:grpSp>
      <p:grpSp>
        <p:nvGrpSpPr>
          <p:cNvPr id="72" name="그룹 70"/>
          <p:cNvGrpSpPr/>
          <p:nvPr/>
        </p:nvGrpSpPr>
        <p:grpSpPr>
          <a:xfrm>
            <a:off x="251520" y="1268760"/>
            <a:ext cx="2448272" cy="769441"/>
            <a:chOff x="250825" y="1268760"/>
            <a:chExt cx="2448272" cy="769441"/>
          </a:xfrm>
        </p:grpSpPr>
        <p:sp>
          <p:nvSpPr>
            <p:cNvPr id="73" name="오른쪽 대괄호 72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467545" y="1268760"/>
              <a:ext cx="2159544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위원의 역할</a:t>
              </a:r>
            </a:p>
          </p:txBody>
        </p:sp>
        <p:sp>
          <p:nvSpPr>
            <p:cNvPr id="75" name="오른쪽 대괄호 74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6213" y="2683988"/>
            <a:ext cx="6535672" cy="669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3. 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학교운영위원회 위원의 선출</a:t>
            </a:r>
            <a:endParaRPr kumimoji="0" lang="en-US" altLang="ko-KR" sz="6000" spc="-150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 bwMode="ltGray">
          <a:xfrm>
            <a:off x="3062014" y="4925879"/>
            <a:ext cx="5729932" cy="504825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53" name="모서리가 둥근 직사각형 52"/>
          <p:cNvSpPr/>
          <p:nvPr/>
        </p:nvSpPr>
        <p:spPr bwMode="ltGray">
          <a:xfrm>
            <a:off x="3070967" y="3875824"/>
            <a:ext cx="5729932" cy="504825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3.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선출</a:t>
            </a:r>
          </a:p>
        </p:txBody>
      </p:sp>
      <p:grpSp>
        <p:nvGrpSpPr>
          <p:cNvPr id="4" name="그룹 5"/>
          <p:cNvGrpSpPr>
            <a:grpSpLocks/>
          </p:cNvGrpSpPr>
          <p:nvPr/>
        </p:nvGrpSpPr>
        <p:grpSpPr bwMode="auto">
          <a:xfrm>
            <a:off x="2946524" y="2269725"/>
            <a:ext cx="5729932" cy="504825"/>
            <a:chOff x="2444700" y="1548581"/>
            <a:chExt cx="5729978" cy="504056"/>
          </a:xfrm>
        </p:grpSpPr>
        <p:sp>
          <p:nvSpPr>
            <p:cNvPr id="18" name="모서리가 둥근 직사각형 17"/>
            <p:cNvSpPr/>
            <p:nvPr/>
          </p:nvSpPr>
          <p:spPr bwMode="ltGray">
            <a:xfrm>
              <a:off x="2444700" y="1548581"/>
              <a:ext cx="5729978" cy="504056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486000" y="1580085"/>
              <a:ext cx="1845392" cy="3687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학부모전체회의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1723" y="1611984"/>
              <a:ext cx="2880343" cy="36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에서 직접 선출 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" name="모서리가 둥근 직사각형 25"/>
          <p:cNvSpPr/>
          <p:nvPr/>
        </p:nvSpPr>
        <p:spPr bwMode="ltGray">
          <a:xfrm>
            <a:off x="2987824" y="3299703"/>
            <a:ext cx="5729932" cy="504825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251520" y="1268760"/>
            <a:ext cx="2098205" cy="769441"/>
            <a:chOff x="250825" y="1268760"/>
            <a:chExt cx="2098205" cy="769441"/>
          </a:xfrm>
        </p:grpSpPr>
        <p:sp>
          <p:nvSpPr>
            <p:cNvPr id="57" name="오른쪽 대괄호 56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467545" y="1268760"/>
              <a:ext cx="187220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선출 방법</a:t>
              </a:r>
            </a:p>
          </p:txBody>
        </p:sp>
        <p:sp>
          <p:nvSpPr>
            <p:cNvPr id="61" name="오른쪽 대괄호 60"/>
            <p:cNvSpPr/>
            <p:nvPr/>
          </p:nvSpPr>
          <p:spPr bwMode="auto">
            <a:xfrm rot="10800000" flipH="1">
              <a:off x="2195042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66" name="직각 삼각형 65"/>
          <p:cNvSpPr/>
          <p:nvPr/>
        </p:nvSpPr>
        <p:spPr bwMode="ltGray">
          <a:xfrm rot="10800000">
            <a:off x="4544862" y="5533985"/>
            <a:ext cx="387350" cy="441325"/>
          </a:xfrm>
          <a:prstGeom prst="rtTriangle">
            <a:avLst/>
          </a:prstGeom>
          <a:solidFill>
            <a:srgbClr val="ECECEC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252264" y="2204864"/>
            <a:ext cx="2591042" cy="619125"/>
            <a:chOff x="252264" y="5690195"/>
            <a:chExt cx="2591042" cy="619125"/>
          </a:xfrm>
        </p:grpSpPr>
        <p:sp>
          <p:nvSpPr>
            <p:cNvPr id="67" name="모서리가 둥근 직사각형 66"/>
            <p:cNvSpPr/>
            <p:nvPr/>
          </p:nvSpPr>
          <p:spPr bwMode="ltGray">
            <a:xfrm>
              <a:off x="252264" y="5690195"/>
              <a:ext cx="2591042" cy="619125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75" name="Group 24"/>
            <p:cNvGrpSpPr>
              <a:grpSpLocks/>
            </p:cNvGrpSpPr>
            <p:nvPr/>
          </p:nvGrpSpPr>
          <p:grpSpPr bwMode="auto">
            <a:xfrm>
              <a:off x="375954" y="5872824"/>
              <a:ext cx="265065" cy="236246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8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 bwMode="auto">
            <a:xfrm>
              <a:off x="611560" y="5765254"/>
              <a:ext cx="1807812" cy="4000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학부모위원</a:t>
              </a:r>
              <a:endParaRPr kumimoji="0" lang="ko-KR" altLang="en-US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251520" y="3212976"/>
            <a:ext cx="2591042" cy="619125"/>
            <a:chOff x="252264" y="5690195"/>
            <a:chExt cx="2591042" cy="619125"/>
          </a:xfrm>
        </p:grpSpPr>
        <p:sp>
          <p:nvSpPr>
            <p:cNvPr id="83" name="모서리가 둥근 직사각형 82"/>
            <p:cNvSpPr/>
            <p:nvPr/>
          </p:nvSpPr>
          <p:spPr bwMode="ltGray">
            <a:xfrm>
              <a:off x="252264" y="5690195"/>
              <a:ext cx="2591042" cy="619125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75954" y="5872824"/>
              <a:ext cx="265065" cy="236246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87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 bwMode="auto">
            <a:xfrm>
              <a:off x="611560" y="5765254"/>
              <a:ext cx="1807812" cy="4000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교원위원</a:t>
              </a:r>
              <a:endParaRPr kumimoji="0" lang="ko-KR" altLang="en-US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252264" y="4293096"/>
            <a:ext cx="2591042" cy="619125"/>
            <a:chOff x="252264" y="5690195"/>
            <a:chExt cx="2591042" cy="619125"/>
          </a:xfrm>
        </p:grpSpPr>
        <p:sp>
          <p:nvSpPr>
            <p:cNvPr id="89" name="모서리가 둥근 직사각형 88"/>
            <p:cNvSpPr/>
            <p:nvPr/>
          </p:nvSpPr>
          <p:spPr bwMode="ltGray">
            <a:xfrm>
              <a:off x="252264" y="5690195"/>
              <a:ext cx="2591042" cy="619125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90" name="Group 24"/>
            <p:cNvGrpSpPr>
              <a:grpSpLocks/>
            </p:cNvGrpSpPr>
            <p:nvPr/>
          </p:nvGrpSpPr>
          <p:grpSpPr bwMode="auto">
            <a:xfrm>
              <a:off x="375954" y="5872824"/>
              <a:ext cx="265065" cy="236246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2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93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 bwMode="auto">
            <a:xfrm>
              <a:off x="611560" y="5765254"/>
              <a:ext cx="1807812" cy="4000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지역위원</a:t>
              </a:r>
              <a:endParaRPr kumimoji="0" lang="ko-KR" altLang="en-US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251520" y="5229200"/>
            <a:ext cx="2591042" cy="707886"/>
            <a:chOff x="252264" y="5615708"/>
            <a:chExt cx="2591042" cy="707886"/>
          </a:xfrm>
        </p:grpSpPr>
        <p:sp>
          <p:nvSpPr>
            <p:cNvPr id="95" name="모서리가 둥근 직사각형 94"/>
            <p:cNvSpPr/>
            <p:nvPr/>
          </p:nvSpPr>
          <p:spPr bwMode="ltGray">
            <a:xfrm>
              <a:off x="252264" y="5690195"/>
              <a:ext cx="2591042" cy="619125"/>
            </a:xfrm>
            <a:prstGeom prst="roundRect">
              <a:avLst/>
            </a:prstGeom>
            <a:solidFill>
              <a:srgbClr val="92D050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grpSp>
          <p:nvGrpSpPr>
            <p:cNvPr id="96" name="Group 24"/>
            <p:cNvGrpSpPr>
              <a:grpSpLocks/>
            </p:cNvGrpSpPr>
            <p:nvPr/>
          </p:nvGrpSpPr>
          <p:grpSpPr bwMode="auto">
            <a:xfrm>
              <a:off x="375954" y="5872824"/>
              <a:ext cx="265065" cy="236246"/>
              <a:chOff x="3072" y="2521"/>
              <a:chExt cx="335" cy="200"/>
            </a:xfrm>
            <a:solidFill>
              <a:srgbClr val="FF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8" name="AutoShape 25"/>
              <p:cNvSpPr>
                <a:spLocks noChangeArrowheads="1"/>
              </p:cNvSpPr>
              <p:nvPr/>
            </p:nvSpPr>
            <p:spPr bwMode="gray">
              <a:xfrm>
                <a:off x="3210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99" name="AutoShape 26"/>
              <p:cNvSpPr>
                <a:spLocks noChangeArrowheads="1"/>
              </p:cNvSpPr>
              <p:nvPr/>
            </p:nvSpPr>
            <p:spPr bwMode="gray">
              <a:xfrm>
                <a:off x="3072" y="2521"/>
                <a:ext cx="197" cy="200"/>
              </a:xfrm>
              <a:prstGeom prst="chevron">
                <a:avLst>
                  <a:gd name="adj" fmla="val 54000"/>
                </a:avLst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 bwMode="auto">
            <a:xfrm>
              <a:off x="611561" y="5615708"/>
              <a:ext cx="1248107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dist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위 원 장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algn="dist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부위원장</a:t>
              </a:r>
              <a:endParaRPr kumimoji="0" lang="ko-KR" altLang="en-US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0" name="직사각형 99"/>
          <p:cNvSpPr/>
          <p:nvPr/>
        </p:nvSpPr>
        <p:spPr bwMode="auto">
          <a:xfrm>
            <a:off x="2987824" y="3299703"/>
            <a:ext cx="184537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교직원</a:t>
            </a:r>
            <a:r>
              <a:rPr kumimoji="0" lang="ko-KR" altLang="en-US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전체회의</a:t>
            </a:r>
            <a:endParaRPr kumimoji="0" lang="en-US" altLang="ko-KR" b="1" kern="0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 bwMode="auto">
          <a:xfrm>
            <a:off x="4653533" y="3318753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에서 무기명투표로 선출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2949684" y="4350247"/>
            <a:ext cx="6158820" cy="504825"/>
            <a:chOff x="2949684" y="4012762"/>
            <a:chExt cx="6158820" cy="504825"/>
          </a:xfrm>
        </p:grpSpPr>
        <p:sp>
          <p:nvSpPr>
            <p:cNvPr id="29" name="모서리가 둥근 직사각형 28"/>
            <p:cNvSpPr/>
            <p:nvPr/>
          </p:nvSpPr>
          <p:spPr bwMode="ltGray">
            <a:xfrm>
              <a:off x="2949684" y="4012762"/>
              <a:ext cx="5729932" cy="50482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2" name="직사각형 101"/>
            <p:cNvSpPr/>
            <p:nvPr/>
          </p:nvSpPr>
          <p:spPr bwMode="auto">
            <a:xfrm>
              <a:off x="2987824" y="4043164"/>
              <a:ext cx="3445174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학부모위원</a:t>
              </a:r>
              <a:r>
                <a:rPr kumimoji="0" lang="ko-KR" altLang="en-US" b="1" kern="0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 교원위원이 추천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6228184" y="4062214"/>
              <a:ext cx="2880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하여 무기명투표로 선출</a:t>
              </a:r>
              <a:endParaRPr kumimoji="0" lang="ko-KR" altLang="en-US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6" name="그룹 105"/>
          <p:cNvGrpSpPr/>
          <p:nvPr/>
        </p:nvGrpSpPr>
        <p:grpSpPr>
          <a:xfrm>
            <a:off x="2949684" y="5378216"/>
            <a:ext cx="5729932" cy="504825"/>
            <a:chOff x="2949684" y="4012762"/>
            <a:chExt cx="5729932" cy="504825"/>
          </a:xfrm>
        </p:grpSpPr>
        <p:sp>
          <p:nvSpPr>
            <p:cNvPr id="107" name="모서리가 둥근 직사각형 106"/>
            <p:cNvSpPr/>
            <p:nvPr/>
          </p:nvSpPr>
          <p:spPr bwMode="ltGray">
            <a:xfrm>
              <a:off x="2949684" y="4012762"/>
              <a:ext cx="5729932" cy="50482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8" name="직사각형 107"/>
            <p:cNvSpPr/>
            <p:nvPr/>
          </p:nvSpPr>
          <p:spPr bwMode="auto">
            <a:xfrm>
              <a:off x="2987824" y="4043164"/>
              <a:ext cx="2645276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학부모위원</a:t>
              </a:r>
              <a:r>
                <a:rPr kumimoji="0" lang="ko-KR" altLang="en-US" b="1" kern="0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과 지역위원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5508104" y="4062214"/>
              <a:ext cx="28803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중에서 무기명투표로 선출</a:t>
              </a:r>
              <a:endParaRPr kumimoji="0" lang="ko-KR" altLang="en-US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0" name="그룹 38"/>
          <p:cNvGrpSpPr>
            <a:grpSpLocks/>
          </p:cNvGrpSpPr>
          <p:nvPr/>
        </p:nvGrpSpPr>
        <p:grpSpPr bwMode="auto">
          <a:xfrm>
            <a:off x="3012769" y="3806810"/>
            <a:ext cx="6599791" cy="414278"/>
            <a:chOff x="485697" y="1792178"/>
            <a:chExt cx="8406783" cy="413945"/>
          </a:xfrm>
        </p:grpSpPr>
        <p:sp>
          <p:nvSpPr>
            <p:cNvPr id="111" name="TextBox 49"/>
            <p:cNvSpPr txBox="1">
              <a:spLocks noChangeArrowheads="1"/>
            </p:cNvSpPr>
            <p:nvPr/>
          </p:nvSpPr>
          <p:spPr bwMode="auto">
            <a:xfrm>
              <a:off x="831597" y="1792178"/>
              <a:ext cx="8060883" cy="39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2000" b="0" u="sng" spc="-100" dirty="0">
                  <a:latin typeface="한컴 바겐세일 M" pitchFamily="18" charset="-127"/>
                  <a:ea typeface="한컴 바겐세일 M" pitchFamily="18" charset="-127"/>
                </a:rPr>
                <a:t>사립학교</a:t>
              </a:r>
              <a:r>
                <a:rPr kumimoji="0" lang="en-US" altLang="ko-KR" sz="2000" b="0" u="sng" spc="-100" dirty="0">
                  <a:latin typeface="한컴 바겐세일 M" pitchFamily="18" charset="-127"/>
                  <a:ea typeface="한컴 바겐세일 M" pitchFamily="18" charset="-127"/>
                </a:rPr>
                <a:t>: </a:t>
              </a:r>
              <a:r>
                <a:rPr kumimoji="0" lang="ko-KR" altLang="en-US" sz="2000" b="0" u="sng" spc="-100" dirty="0">
                  <a:latin typeface="한컴 바겐세일 M" pitchFamily="18" charset="-127"/>
                  <a:ea typeface="한컴 바겐세일 M" pitchFamily="18" charset="-127"/>
                </a:rPr>
                <a:t>교직원전체회의에서 추천한 자 중에서 학교장이 위촉</a:t>
              </a:r>
            </a:p>
          </p:txBody>
        </p:sp>
        <p:pic>
          <p:nvPicPr>
            <p:cNvPr id="112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697" y="184263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그룹 38"/>
          <p:cNvGrpSpPr>
            <a:grpSpLocks/>
          </p:cNvGrpSpPr>
          <p:nvPr/>
        </p:nvGrpSpPr>
        <p:grpSpPr bwMode="auto">
          <a:xfrm>
            <a:off x="2949684" y="4835571"/>
            <a:ext cx="6578395" cy="400110"/>
            <a:chOff x="512951" y="1625328"/>
            <a:chExt cx="8379529" cy="399789"/>
          </a:xfrm>
        </p:grpSpPr>
        <p:sp>
          <p:nvSpPr>
            <p:cNvPr id="51" name="TextBox 49"/>
            <p:cNvSpPr txBox="1">
              <a:spLocks noChangeArrowheads="1"/>
            </p:cNvSpPr>
            <p:nvPr/>
          </p:nvSpPr>
          <p:spPr bwMode="auto">
            <a:xfrm>
              <a:off x="831597" y="1625328"/>
              <a:ext cx="8060883" cy="39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2000" u="sng" spc="-100" dirty="0">
                  <a:latin typeface="한컴 바겐세일 M" pitchFamily="18" charset="-127"/>
                  <a:ea typeface="한컴 바겐세일 M" pitchFamily="18" charset="-127"/>
                </a:rPr>
                <a:t>유치원은 지역위원이 없음</a:t>
              </a:r>
              <a:endParaRPr kumimoji="0" lang="ko-KR" altLang="en-US" sz="2000" b="0" u="sng" spc="-100" dirty="0">
                <a:latin typeface="한컴 바겐세일 M" pitchFamily="18" charset="-127"/>
                <a:ea typeface="한컴 바겐세일 M" pitchFamily="18" charset="-127"/>
              </a:endParaRPr>
            </a:p>
          </p:txBody>
        </p:sp>
        <p:pic>
          <p:nvPicPr>
            <p:cNvPr id="52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2951" y="166006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170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3.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선출</a:t>
            </a:r>
          </a:p>
        </p:txBody>
      </p:sp>
      <p:grpSp>
        <p:nvGrpSpPr>
          <p:cNvPr id="50" name="그룹 70"/>
          <p:cNvGrpSpPr/>
          <p:nvPr/>
        </p:nvGrpSpPr>
        <p:grpSpPr>
          <a:xfrm>
            <a:off x="251520" y="1268760"/>
            <a:ext cx="2448272" cy="769441"/>
            <a:chOff x="250825" y="1268760"/>
            <a:chExt cx="2448272" cy="769441"/>
          </a:xfrm>
        </p:grpSpPr>
        <p:sp>
          <p:nvSpPr>
            <p:cNvPr id="51" name="오른쪽 대괄호 50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467545" y="1268760"/>
              <a:ext cx="2159544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위원의 자격</a:t>
              </a:r>
            </a:p>
          </p:txBody>
        </p:sp>
        <p:sp>
          <p:nvSpPr>
            <p:cNvPr id="53" name="오른쪽 대괄호 52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aphicFrame>
        <p:nvGraphicFramePr>
          <p:cNvPr id="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9048"/>
              </p:ext>
            </p:extLst>
          </p:nvPr>
        </p:nvGraphicFramePr>
        <p:xfrm>
          <a:off x="251520" y="2038201"/>
          <a:ext cx="8568952" cy="2743072"/>
        </p:xfrm>
        <a:graphic>
          <a:graphicData uri="http://schemas.openxmlformats.org/drawingml/2006/table">
            <a:tbl>
              <a:tblPr/>
              <a:tblGrid>
                <a:gridCol w="1255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구  분</a:t>
                      </a:r>
                      <a:endParaRPr kumimoji="0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704" marB="45704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800" b="1" i="0" u="none" strike="noStrike" cap="none" spc="-200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자      격      요      건</a:t>
                      </a:r>
                      <a:endParaRPr kumimoji="0" lang="en-US" altLang="ko-KR" sz="2800" b="1" i="0" u="none" strike="noStrike" cap="none" spc="-200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6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휴먼아미체" pitchFamily="18" charset="-127"/>
                          <a:ea typeface="휴먼아미체" pitchFamily="18" charset="-127"/>
                          <a:cs typeface="+mn-cs"/>
                        </a:rPr>
                        <a:t>학부모위원</a:t>
                      </a:r>
                      <a:endParaRPr kumimoji="0" lang="en-US" altLang="ko-K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휴먼아미체" pitchFamily="18" charset="-127"/>
                        <a:ea typeface="휴먼아미체" pitchFamily="18" charset="-127"/>
                        <a:cs typeface="+mn-cs"/>
                      </a:endParaRPr>
                    </a:p>
                  </a:txBody>
                  <a:tcPr marL="91435" marR="91435" marT="45704" marB="45704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당해 학교에 자녀를 둔 학부모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휴먼아미체" pitchFamily="18" charset="-127"/>
                          <a:ea typeface="휴먼아미체" pitchFamily="18" charset="-127"/>
                          <a:cs typeface="+mn-cs"/>
                        </a:rPr>
                        <a:t>교원위원</a:t>
                      </a:r>
                      <a:endParaRPr kumimoji="0" lang="en-US" altLang="ko-K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휴먼아미체" pitchFamily="18" charset="-127"/>
                        <a:ea typeface="휴먼아미체" pitchFamily="18" charset="-127"/>
                        <a:cs typeface="+mn-cs"/>
                      </a:endParaRPr>
                    </a:p>
                  </a:txBody>
                  <a:tcPr marL="91435" marR="91435" marT="45704" marB="45704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당해 학교에 재직하고 있는 교원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53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휴먼아미체" pitchFamily="18" charset="-127"/>
                          <a:ea typeface="휴먼아미체" pitchFamily="18" charset="-127"/>
                          <a:cs typeface="+mn-cs"/>
                        </a:rPr>
                        <a:t>지역위원</a:t>
                      </a:r>
                      <a:endParaRPr kumimoji="0" lang="en-US" altLang="ko-K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휴먼아미체" pitchFamily="18" charset="-127"/>
                        <a:ea typeface="휴먼아미체" pitchFamily="18" charset="-127"/>
                        <a:cs typeface="+mn-cs"/>
                      </a:endParaRPr>
                    </a:p>
                  </a:txBody>
                  <a:tcPr marL="91435" marR="91435" marT="45704" marB="45704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당해 학교 소재 지역의 </a:t>
                      </a:r>
                      <a:r>
                        <a:rPr kumimoji="0" lang="ko-KR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예산ㆍ회계ㆍ감사ㆍ법률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 전문가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또는      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교육행정 관련 공무원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당해 학교 소재 지역을 사업 활동의 근거지로 하는 사업자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당해 학교 졸업자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학교운영에 이바지하고자 하는 자</a:t>
                      </a:r>
                      <a:endParaRPr kumimoji="0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6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8012" y="2718445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3241551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3678932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4221088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4484737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 descr="0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5536" y="5085184"/>
            <a:ext cx="1159616" cy="1343404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1187624" y="6309320"/>
            <a:ext cx="28083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8" name="TextBox 67"/>
          <p:cNvSpPr txBox="1"/>
          <p:nvPr/>
        </p:nvSpPr>
        <p:spPr bwMode="auto">
          <a:xfrm>
            <a:off x="1403193" y="5157192"/>
            <a:ext cx="2448727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dirty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위원으로 선출될 수 </a:t>
            </a:r>
            <a:endParaRPr kumimoji="0" lang="en-US" altLang="ko-KR" sz="3600" b="1" dirty="0">
              <a:solidFill>
                <a:srgbClr val="FF0000"/>
              </a:soli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dirty="0">
                <a:solidFill>
                  <a:srgbClr val="FF0000"/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없는 자</a:t>
            </a:r>
          </a:p>
        </p:txBody>
      </p:sp>
      <p:grpSp>
        <p:nvGrpSpPr>
          <p:cNvPr id="69" name="그룹 38"/>
          <p:cNvGrpSpPr>
            <a:grpSpLocks/>
          </p:cNvGrpSpPr>
          <p:nvPr/>
        </p:nvGrpSpPr>
        <p:grpSpPr bwMode="auto">
          <a:xfrm>
            <a:off x="3851920" y="5229200"/>
            <a:ext cx="6599791" cy="414278"/>
            <a:chOff x="485697" y="1792178"/>
            <a:chExt cx="8406783" cy="413945"/>
          </a:xfrm>
        </p:grpSpPr>
        <p:sp>
          <p:nvSpPr>
            <p:cNvPr id="70" name="TextBox 49"/>
            <p:cNvSpPr txBox="1">
              <a:spLocks noChangeArrowheads="1"/>
            </p:cNvSpPr>
            <p:nvPr/>
          </p:nvSpPr>
          <p:spPr bwMode="auto">
            <a:xfrm>
              <a:off x="831597" y="1792178"/>
              <a:ext cx="8060883" cy="39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2000" b="0" u="sng" spc="-100" dirty="0">
                  <a:latin typeface="한컴 바겐세일 M" pitchFamily="18" charset="-127"/>
                  <a:ea typeface="한컴 바겐세일 M" pitchFamily="18" charset="-127"/>
                </a:rPr>
                <a:t>국가공무원법 제</a:t>
              </a:r>
              <a:r>
                <a:rPr kumimoji="0" lang="en-US" altLang="ko-KR" sz="2000" b="0" u="sng" spc="-100" dirty="0">
                  <a:latin typeface="한컴 바겐세일 M" pitchFamily="18" charset="-127"/>
                  <a:ea typeface="한컴 바겐세일 M" pitchFamily="18" charset="-127"/>
                </a:rPr>
                <a:t>33</a:t>
              </a:r>
              <a:r>
                <a:rPr kumimoji="0" lang="ko-KR" altLang="en-US" sz="2000" b="0" u="sng" spc="-100" dirty="0">
                  <a:latin typeface="한컴 바겐세일 M" pitchFamily="18" charset="-127"/>
                  <a:ea typeface="한컴 바겐세일 M" pitchFamily="18" charset="-127"/>
                </a:rPr>
                <a:t>조의 공무원 결격사유에 해당하는 자</a:t>
              </a:r>
            </a:p>
          </p:txBody>
        </p:sp>
        <p:pic>
          <p:nvPicPr>
            <p:cNvPr id="71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697" y="184263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그룹 38"/>
          <p:cNvGrpSpPr>
            <a:grpSpLocks/>
          </p:cNvGrpSpPr>
          <p:nvPr/>
        </p:nvGrpSpPr>
        <p:grpSpPr bwMode="auto">
          <a:xfrm>
            <a:off x="3857815" y="5823034"/>
            <a:ext cx="6599791" cy="414278"/>
            <a:chOff x="485697" y="1792178"/>
            <a:chExt cx="8406783" cy="413945"/>
          </a:xfrm>
        </p:grpSpPr>
        <p:sp>
          <p:nvSpPr>
            <p:cNvPr id="73" name="TextBox 49"/>
            <p:cNvSpPr txBox="1">
              <a:spLocks noChangeArrowheads="1"/>
            </p:cNvSpPr>
            <p:nvPr/>
          </p:nvSpPr>
          <p:spPr bwMode="auto">
            <a:xfrm>
              <a:off x="831597" y="1792178"/>
              <a:ext cx="8060883" cy="39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ko-KR" altLang="en-US" sz="2000" b="0" u="sng" spc="-100" dirty="0">
                  <a:latin typeface="한컴 바겐세일 M" pitchFamily="18" charset="-127"/>
                  <a:ea typeface="한컴 바겐세일 M" pitchFamily="18" charset="-127"/>
                </a:rPr>
                <a:t>타 학교 학교운영위원회 위원을 겸하는 자</a:t>
              </a:r>
            </a:p>
          </p:txBody>
        </p:sp>
        <p:pic>
          <p:nvPicPr>
            <p:cNvPr id="74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697" y="1842635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5138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3.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선출</a:t>
            </a:r>
          </a:p>
        </p:txBody>
      </p:sp>
      <p:grpSp>
        <p:nvGrpSpPr>
          <p:cNvPr id="22" name="그룹 62"/>
          <p:cNvGrpSpPr>
            <a:grpSpLocks/>
          </p:cNvGrpSpPr>
          <p:nvPr/>
        </p:nvGrpSpPr>
        <p:grpSpPr bwMode="auto">
          <a:xfrm>
            <a:off x="193675" y="1340768"/>
            <a:ext cx="8797925" cy="598487"/>
            <a:chOff x="194384" y="3912983"/>
            <a:chExt cx="8797216" cy="598886"/>
          </a:xfrm>
        </p:grpSpPr>
        <p:grpSp>
          <p:nvGrpSpPr>
            <p:cNvPr id="23" name="그룹 63"/>
            <p:cNvGrpSpPr>
              <a:grpSpLocks/>
            </p:cNvGrpSpPr>
            <p:nvPr/>
          </p:nvGrpSpPr>
          <p:grpSpPr bwMode="auto">
            <a:xfrm>
              <a:off x="194384" y="3988649"/>
              <a:ext cx="1610054" cy="523220"/>
              <a:chOff x="5220072" y="721574"/>
              <a:chExt cx="3162300" cy="523220"/>
            </a:xfrm>
          </p:grpSpPr>
          <p:sp>
            <p:nvSpPr>
              <p:cNvPr id="30" name="AutoShape 15"/>
              <p:cNvSpPr>
                <a:spLocks noChangeArrowheads="1"/>
              </p:cNvSpPr>
              <p:nvPr/>
            </p:nvSpPr>
            <p:spPr bwMode="gray">
              <a:xfrm>
                <a:off x="5220072" y="765049"/>
                <a:ext cx="3161399" cy="387609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88431" y="722158"/>
                <a:ext cx="2880801" cy="5226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26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>
                <a:noFill/>
              </a:ln>
              <a:effectLst>
                <a:prstShdw prst="shdw17" dist="17961" dir="2700000">
                  <a:srgbClr val="976513"/>
                </a:prstShdw>
              </a:effectLst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grpSp>
            <p:nvGrpSpPr>
              <p:cNvPr id="27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28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pic>
              <p:nvPicPr>
                <p:cNvPr id="29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Y견고딕" pitchFamily="18" charset="-127"/>
              </a:endParaRPr>
            </a:p>
          </p:txBody>
        </p:sp>
      </p:grpSp>
      <p:grpSp>
        <p:nvGrpSpPr>
          <p:cNvPr id="32" name="그룹 14"/>
          <p:cNvGrpSpPr>
            <a:grpSpLocks/>
          </p:cNvGrpSpPr>
          <p:nvPr/>
        </p:nvGrpSpPr>
        <p:grpSpPr bwMode="auto">
          <a:xfrm>
            <a:off x="142875" y="3146222"/>
            <a:ext cx="2844948" cy="1362897"/>
            <a:chOff x="142963" y="5050716"/>
            <a:chExt cx="2844644" cy="1362779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142963" y="6413495"/>
              <a:ext cx="2556643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1" baseline="-2500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34" name="그룹 6"/>
            <p:cNvGrpSpPr>
              <a:grpSpLocks/>
            </p:cNvGrpSpPr>
            <p:nvPr/>
          </p:nvGrpSpPr>
          <p:grpSpPr bwMode="auto">
            <a:xfrm>
              <a:off x="197743" y="5050716"/>
              <a:ext cx="2789864" cy="830925"/>
              <a:chOff x="169168" y="5079291"/>
              <a:chExt cx="2789864" cy="830925"/>
            </a:xfrm>
          </p:grpSpPr>
          <p:sp>
            <p:nvSpPr>
              <p:cNvPr id="35" name="TextBox 34"/>
              <p:cNvSpPr txBox="1"/>
              <p:nvPr/>
            </p:nvSpPr>
            <p:spPr bwMode="auto">
              <a:xfrm>
                <a:off x="169168" y="5079291"/>
                <a:ext cx="2789864" cy="830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4800" b="1" baseline="-25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>
                      <a:outerShdw blurRad="50800" dist="12700" dir="2700000" algn="tl" rotWithShape="0">
                        <a:prstClr val="black">
                          <a:alpha val="80000"/>
                        </a:prst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국가공무원법 제</a:t>
                </a:r>
                <a:r>
                  <a:rPr kumimoji="0" lang="en-US" altLang="ko-KR" sz="4800" b="1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>
                      <a:outerShdw blurRad="50800" dist="12700" dir="2700000" algn="tl" rotWithShape="0">
                        <a:prstClr val="black">
                          <a:alpha val="80000"/>
                        </a:prst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</a:t>
                </a:r>
                <a:r>
                  <a:rPr kumimoji="0" lang="en-US" altLang="ko-KR" sz="4800" b="1" baseline="-25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>
                      <a:outerShdw blurRad="50800" dist="12700" dir="2700000" algn="tl" rotWithShape="0">
                        <a:prstClr val="black">
                          <a:alpha val="80000"/>
                        </a:prst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  </a:t>
                </a:r>
                <a:r>
                  <a:rPr kumimoji="0" lang="ko-KR" altLang="en-US" sz="4800" b="1" baseline="-25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>
                      <a:outerShdw blurRad="50800" dist="12700" dir="2700000" algn="tl" rotWithShape="0">
                        <a:prstClr val="black">
                          <a:alpha val="80000"/>
                        </a:prst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 bwMode="auto">
              <a:xfrm>
                <a:off x="1879028" y="5181168"/>
                <a:ext cx="564257" cy="58472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4800" b="1" baseline="-25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>
                      <a:outerShdw blurRad="50800" dist="12700" dir="2700000" algn="tl" rotWithShape="0">
                        <a:prstClr val="black">
                          <a:alpha val="80000"/>
                        </a:prst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33</a:t>
                </a:r>
                <a:endParaRPr kumimoji="0" lang="ko-KR" altLang="en-US" sz="4800" b="1" baseline="-25000" dirty="0">
                  <a:solidFill>
                    <a:srgbClr val="000000">
                      <a:lumMod val="50000"/>
                      <a:lumOff val="50000"/>
                    </a:srgbClr>
                  </a:soli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 bwMode="auto">
              <a:xfrm>
                <a:off x="2260022" y="5276418"/>
                <a:ext cx="670438" cy="584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>
                  <a:bevelT w="0" h="38100"/>
                </a:sp3d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4800" b="1" baseline="-250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>
                      <a:outerShdw blurRad="50800" dist="12700" dir="2700000" algn="tl" rotWithShape="0">
                        <a:prstClr val="black">
                          <a:alpha val="80000"/>
                        </a:prst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조</a:t>
                </a:r>
                <a:endParaRPr kumimoji="0" lang="en-US" altLang="ko-KR" sz="4800" b="1" baseline="-25000" dirty="0">
                  <a:solidFill>
                    <a:srgbClr val="000000">
                      <a:lumMod val="50000"/>
                      <a:lumOff val="50000"/>
                    </a:srgbClr>
                  </a:solidFill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endParaRPr>
              </a:p>
            </p:txBody>
          </p:sp>
        </p:grpSp>
      </p:grp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2915816" y="1708199"/>
            <a:ext cx="594015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▶피성년후견인 또는 피한정후견인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▶파산선고를 받고 복권되지 아니한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▶금고이상의 실형을 </a:t>
            </a:r>
            <a:r>
              <a:rPr lang="ko-KR" altLang="en-US" sz="2800" baseline="-25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선고받고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그 집행이 종료되거나 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집행 받지 아니하기로 확정된 후 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년이 지나지 아니                                                                                            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한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▶금고이상의 형을 받고 그 집행유예 기간이 끝난 날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baseline="-25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로부터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종료 후 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년이 지나지 아니한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▶금고이상의 형의 선고유예를 받은 경우에 그 </a:t>
            </a:r>
            <a:r>
              <a:rPr lang="ko-KR" altLang="en-US" sz="2800" baseline="-25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선고유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 기간 중에 있는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▶법원의 판결 또는 다른 법률에 따라 자격이 </a:t>
            </a:r>
            <a:r>
              <a:rPr lang="ko-KR" altLang="en-US" sz="2800" baseline="-250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상실되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거나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또는 정지된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▶공무원 재직기간 중 형법 제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355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356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조의 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죄를 범한 자로서 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300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만원 이상의 벌금형 확정 후 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2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년이 지나지 아니한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▶징계로 파면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해임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후 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(3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이 지나지 아니한 자</a:t>
            </a:r>
            <a:endParaRPr lang="en-US" altLang="ko-KR" sz="280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179512" y="3789040"/>
            <a:ext cx="134102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(</a:t>
            </a:r>
            <a:r>
              <a:rPr kumimoji="0" lang="ko-KR" altLang="en-US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결격사유</a:t>
            </a:r>
            <a:r>
              <a:rPr kumimoji="0" lang="en-US" altLang="ko-KR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)</a:t>
            </a:r>
            <a:endParaRPr kumimoji="0" lang="ko-KR" altLang="en-US" sz="4800" b="1" baseline="-250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3005310" y="1799555"/>
            <a:ext cx="0" cy="48018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3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3.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선출</a:t>
            </a:r>
          </a:p>
        </p:txBody>
      </p:sp>
      <p:grpSp>
        <p:nvGrpSpPr>
          <p:cNvPr id="50" name="그룹 70"/>
          <p:cNvGrpSpPr/>
          <p:nvPr/>
        </p:nvGrpSpPr>
        <p:grpSpPr>
          <a:xfrm>
            <a:off x="251520" y="1268760"/>
            <a:ext cx="2448272" cy="769441"/>
            <a:chOff x="250825" y="1268760"/>
            <a:chExt cx="2448272" cy="769441"/>
          </a:xfrm>
        </p:grpSpPr>
        <p:sp>
          <p:nvSpPr>
            <p:cNvPr id="51" name="오른쪽 대괄호 50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52" name="TextBox 51"/>
            <p:cNvSpPr txBox="1"/>
            <p:nvPr/>
          </p:nvSpPr>
          <p:spPr bwMode="auto">
            <a:xfrm>
              <a:off x="467545" y="1268760"/>
              <a:ext cx="2159544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위원의 임기</a:t>
              </a:r>
            </a:p>
          </p:txBody>
        </p:sp>
        <p:sp>
          <p:nvSpPr>
            <p:cNvPr id="53" name="오른쪽 대괄호 52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3" name="모서리가 둥근 직사각형 22"/>
          <p:cNvSpPr/>
          <p:nvPr/>
        </p:nvSpPr>
        <p:spPr bwMode="ltGray">
          <a:xfrm>
            <a:off x="251520" y="2208138"/>
            <a:ext cx="8424863" cy="3381102"/>
          </a:xfrm>
          <a:prstGeom prst="roundRect">
            <a:avLst/>
          </a:prstGeom>
          <a:gradFill flip="none" rotWithShape="1"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1200000" scaled="0"/>
            <a:tileRect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5" name="그룹 1"/>
          <p:cNvGrpSpPr>
            <a:grpSpLocks/>
          </p:cNvGrpSpPr>
          <p:nvPr/>
        </p:nvGrpSpPr>
        <p:grpSpPr bwMode="auto">
          <a:xfrm>
            <a:off x="461957" y="2318149"/>
            <a:ext cx="8214499" cy="1754326"/>
            <a:chOff x="390271" y="1720736"/>
            <a:chExt cx="8214498" cy="1754564"/>
          </a:xfrm>
        </p:grpSpPr>
        <p:pic>
          <p:nvPicPr>
            <p:cNvPr id="35" name="Picture 2" descr="C:\Documents and Settings\usercom\Local Settings\Temporary Internet Files\Content.IE5\DRHQEZWI\MC90044215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71" y="1880526"/>
              <a:ext cx="375291" cy="3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6"/>
            <p:cNvSpPr txBox="1">
              <a:spLocks noChangeArrowheads="1"/>
            </p:cNvSpPr>
            <p:nvPr/>
          </p:nvSpPr>
          <p:spPr bwMode="auto">
            <a:xfrm>
              <a:off x="751979" y="1720736"/>
              <a:ext cx="7852790" cy="1754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ko-KR" sz="2400" dirty="0"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ko-KR" altLang="en-US" sz="2400" dirty="0">
                  <a:latin typeface="맑은 고딕" pitchFamily="50" charset="-127"/>
                  <a:ea typeface="맑은 고딕" pitchFamily="50" charset="-127"/>
                </a:rPr>
                <a:t>월 </a:t>
              </a:r>
              <a:r>
                <a:rPr lang="en-US" altLang="ko-KR" sz="240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2400" dirty="0">
                  <a:latin typeface="맑은 고딕" pitchFamily="50" charset="-127"/>
                  <a:ea typeface="맑은 고딕" pitchFamily="50" charset="-127"/>
                </a:rPr>
                <a:t>일부터 다음 해 </a:t>
              </a:r>
              <a:r>
                <a:rPr lang="en-US" altLang="ko-KR" sz="2400" dirty="0"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2400" dirty="0">
                  <a:latin typeface="맑은 고딕" pitchFamily="50" charset="-127"/>
                  <a:ea typeface="맑은 고딕" pitchFamily="50" charset="-127"/>
                </a:rPr>
                <a:t>월 </a:t>
              </a:r>
              <a:r>
                <a:rPr lang="en-US" altLang="ko-KR" sz="2400" dirty="0">
                  <a:latin typeface="맑은 고딕" pitchFamily="50" charset="-127"/>
                  <a:ea typeface="맑은 고딕" pitchFamily="50" charset="-127"/>
                </a:rPr>
                <a:t>31</a:t>
              </a:r>
              <a:r>
                <a:rPr lang="ko-KR" altLang="en-US" sz="2400" dirty="0">
                  <a:latin typeface="맑은 고딕" pitchFamily="50" charset="-127"/>
                  <a:ea typeface="맑은 고딕" pitchFamily="50" charset="-127"/>
                </a:rPr>
                <a:t>일까지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    임기는 </a:t>
              </a:r>
              <a:r>
                <a:rPr lang="en-US" altLang="ko-KR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년 또는 </a:t>
              </a:r>
              <a:r>
                <a:rPr lang="en-US" altLang="ko-KR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ko-KR" altLang="en-US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년</a:t>
              </a:r>
              <a:r>
                <a:rPr lang="en-US" altLang="ko-KR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둘 중에 선택</a:t>
              </a:r>
              <a:r>
                <a:rPr lang="en-US" altLang="ko-KR" sz="24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en-US" altLang="ko-KR" sz="2400" b="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한 차례만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연임</a:t>
              </a: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할 수 있음</a:t>
              </a:r>
              <a:r>
                <a:rPr lang="en-US" altLang="ko-KR" sz="24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2400" b="0" dirty="0"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위원장</a:t>
              </a:r>
              <a:r>
                <a:rPr lang="en-US" altLang="ko-KR" sz="2400" b="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부위원장의 임기는 </a:t>
              </a:r>
              <a:r>
                <a:rPr lang="en-US" altLang="ko-KR" sz="2400" b="0" dirty="0"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년</a:t>
              </a:r>
              <a:r>
                <a:rPr lang="en-US" altLang="ko-KR" sz="2400" b="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연임 가능</a:t>
              </a:r>
              <a:r>
                <a:rPr lang="en-US" altLang="ko-KR" sz="2400" b="0" dirty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2400" b="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7" name="그룹 44"/>
          <p:cNvGrpSpPr>
            <a:grpSpLocks/>
          </p:cNvGrpSpPr>
          <p:nvPr/>
        </p:nvGrpSpPr>
        <p:grpSpPr bwMode="auto">
          <a:xfrm>
            <a:off x="461957" y="4221088"/>
            <a:ext cx="7638435" cy="1200329"/>
            <a:chOff x="390271" y="1720738"/>
            <a:chExt cx="7638434" cy="1200494"/>
          </a:xfrm>
        </p:grpSpPr>
        <p:pic>
          <p:nvPicPr>
            <p:cNvPr id="31" name="Picture 2" descr="C:\Documents and Settings\usercom\Local Settings\Temporary Internet Files\Content.IE5\DRHQEZWI\MC90044215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271" y="1849794"/>
              <a:ext cx="375291" cy="3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46"/>
            <p:cNvSpPr txBox="1">
              <a:spLocks noChangeArrowheads="1"/>
            </p:cNvSpPr>
            <p:nvPr/>
          </p:nvSpPr>
          <p:spPr bwMode="auto">
            <a:xfrm>
              <a:off x="751978" y="1720738"/>
              <a:ext cx="7276727" cy="120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보궐선거로 선출된 위원의 임기</a:t>
              </a:r>
              <a:endParaRPr lang="en-US" altLang="ko-KR" sz="2400" b="0" dirty="0">
                <a:latin typeface="맑은 고딕" pitchFamily="50" charset="-127"/>
                <a:ea typeface="맑은 고딕" pitchFamily="50" charset="-127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ko-KR" altLang="en-US" sz="2400" b="0" dirty="0">
                  <a:latin typeface="맑은 고딕" pitchFamily="50" charset="-127"/>
                  <a:ea typeface="맑은 고딕" pitchFamily="50" charset="-127"/>
                </a:rPr>
                <a:t>    전임자의 남은 기간</a:t>
              </a:r>
            </a:p>
          </p:txBody>
        </p:sp>
      </p:grpSp>
      <p:sp>
        <p:nvSpPr>
          <p:cNvPr id="3" name="오른쪽 화살표 2"/>
          <p:cNvSpPr/>
          <p:nvPr/>
        </p:nvSpPr>
        <p:spPr>
          <a:xfrm>
            <a:off x="909256" y="3068960"/>
            <a:ext cx="278368" cy="252705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오른쪽 화살표 40"/>
          <p:cNvSpPr/>
          <p:nvPr/>
        </p:nvSpPr>
        <p:spPr>
          <a:xfrm>
            <a:off x="928306" y="4978372"/>
            <a:ext cx="278368" cy="252705"/>
          </a:xfrm>
          <a:prstGeom prst="rightArrow">
            <a:avLst/>
          </a:prstGeom>
          <a:solidFill>
            <a:srgbClr val="FF33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75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3.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선출</a:t>
            </a:r>
          </a:p>
        </p:txBody>
      </p:sp>
      <p:grpSp>
        <p:nvGrpSpPr>
          <p:cNvPr id="54" name="그룹 53"/>
          <p:cNvGrpSpPr/>
          <p:nvPr/>
        </p:nvGrpSpPr>
        <p:grpSpPr>
          <a:xfrm>
            <a:off x="251520" y="1268760"/>
            <a:ext cx="2098205" cy="769441"/>
            <a:chOff x="250825" y="1268760"/>
            <a:chExt cx="2098205" cy="769441"/>
          </a:xfrm>
        </p:grpSpPr>
        <p:sp>
          <p:nvSpPr>
            <p:cNvPr id="57" name="오른쪽 대괄호 56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467545" y="1268760"/>
              <a:ext cx="187220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자격 상실</a:t>
              </a:r>
            </a:p>
          </p:txBody>
        </p:sp>
        <p:sp>
          <p:nvSpPr>
            <p:cNvPr id="61" name="오른쪽 대괄호 60"/>
            <p:cNvSpPr/>
            <p:nvPr/>
          </p:nvSpPr>
          <p:spPr bwMode="auto">
            <a:xfrm rot="10800000" flipH="1">
              <a:off x="2195042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aphicFrame>
        <p:nvGraphicFramePr>
          <p:cNvPr id="7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80277"/>
              </p:ext>
            </p:extLst>
          </p:nvPr>
        </p:nvGraphicFramePr>
        <p:xfrm>
          <a:off x="236662" y="2149104"/>
          <a:ext cx="8439794" cy="3413432"/>
        </p:xfrm>
        <a:graphic>
          <a:graphicData uri="http://schemas.openxmlformats.org/drawingml/2006/table">
            <a:tbl>
              <a:tblPr/>
              <a:tblGrid>
                <a:gridCol w="126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5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7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구  분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638" marB="45638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사   유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638" marB="456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휴먼아미체" pitchFamily="18" charset="-127"/>
                          <a:ea typeface="휴먼아미체" pitchFamily="18" charset="-127"/>
                        </a:rPr>
                        <a:t>공  통  사  유</a:t>
                      </a:r>
                      <a:endParaRPr kumimoji="0" lang="en-US" altLang="ko-KR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휴먼아미체" pitchFamily="18" charset="-127"/>
                        <a:ea typeface="휴먼아미체" pitchFamily="18" charset="-127"/>
                      </a:endParaRPr>
                    </a:p>
                  </a:txBody>
                  <a:tcPr marL="91435" marR="91435" marT="45638" marB="456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1B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7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휴먼아미체" pitchFamily="18" charset="-127"/>
                          <a:ea typeface="휴먼아미체" pitchFamily="18" charset="-127"/>
                          <a:cs typeface="+mn-cs"/>
                        </a:rPr>
                        <a:t>학부모위원</a:t>
                      </a:r>
                      <a:endParaRPr kumimoji="0" lang="en-US" altLang="ko-K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휴먼아미체" pitchFamily="18" charset="-127"/>
                        <a:ea typeface="휴먼아미체" pitchFamily="18" charset="-127"/>
                        <a:cs typeface="+mn-cs"/>
                      </a:endParaRPr>
                    </a:p>
                  </a:txBody>
                  <a:tcPr marL="91435" marR="91435" marT="45638" marB="45638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자녀의 휴학</a:t>
                      </a: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전학</a:t>
                      </a: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퇴학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(</a:t>
                      </a:r>
                      <a:r>
                        <a:rPr kumimoji="0" lang="ko-KR" altLang="en-US" sz="1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졸업의 경우 임기만료일         </a:t>
                      </a:r>
                      <a:endParaRPr kumimoji="0" lang="en-US" altLang="ko-KR" sz="18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</a:t>
                      </a:r>
                      <a:r>
                        <a:rPr kumimoji="0" lang="ko-KR" altLang="en-US" sz="1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까지 자격 유지</a:t>
                      </a:r>
                      <a:r>
                        <a:rPr kumimoji="0" lang="en-US" altLang="ko-KR" sz="18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위원의 주요 신상자료에 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허위 발견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638" marB="45638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국가공무원법 제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결격사유가  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있는 경우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다른 학교의 위원을 겸하는 경우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사전 연락 없이 </a:t>
                      </a: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연속 회의 불참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학교와 영리 목적 거래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지위를 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남용하여 재산의 </a:t>
                      </a:r>
                      <a:r>
                        <a:rPr kumimoji="0" lang="ko-KR" altLang="en-US" sz="2000" b="0" i="0" u="none" strike="noStrike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권리ㆍ이익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취득</a:t>
                      </a: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알선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사직서 제출</a:t>
                      </a:r>
                      <a:endParaRPr kumimoji="0" lang="en-US" altLang="ko-K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kumimoji="0" lang="ko-K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학교운영위원회 의결로 결정</a:t>
                      </a:r>
                      <a:r>
                        <a:rPr kumimoji="0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</a:t>
                      </a:r>
                    </a:p>
                  </a:txBody>
                  <a:tcPr marL="91435" marR="91435" marT="45638" marB="45638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973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휴먼아미체" pitchFamily="18" charset="-127"/>
                          <a:ea typeface="휴먼아미체" pitchFamily="18" charset="-127"/>
                          <a:cs typeface="+mn-cs"/>
                        </a:rPr>
                        <a:t>교원위원</a:t>
                      </a:r>
                      <a:endParaRPr kumimoji="0" lang="en-US" altLang="ko-K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휴먼아미체" pitchFamily="18" charset="-127"/>
                        <a:ea typeface="휴먼아미체" pitchFamily="18" charset="-127"/>
                        <a:cs typeface="+mn-cs"/>
                      </a:endParaRPr>
                    </a:p>
                  </a:txBody>
                  <a:tcPr marL="91435" marR="91435" marT="45638" marB="45638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소속을 달리하는 경우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638" marB="45638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73">
                <a:tc>
                  <a:txBody>
                    <a:bodyPr/>
                    <a:lstStyle/>
                    <a:p>
                      <a:pPr marL="0" marR="0" lvl="0" indent="0" algn="di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FA249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휴먼아미체" pitchFamily="18" charset="-127"/>
                          <a:ea typeface="휴먼아미체" pitchFamily="18" charset="-127"/>
                          <a:cs typeface="+mn-cs"/>
                        </a:rPr>
                        <a:t>지역위원</a:t>
                      </a:r>
                      <a:endParaRPr kumimoji="0" lang="en-US" altLang="ko-KR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휴먼아미체" pitchFamily="18" charset="-127"/>
                        <a:ea typeface="휴먼아미체" pitchFamily="18" charset="-127"/>
                        <a:cs typeface="+mn-cs"/>
                      </a:endParaRPr>
                    </a:p>
                  </a:txBody>
                  <a:tcPr marL="91435" marR="91435" marT="45638" marB="45638" anchor="ctr" horzOverflow="overflow">
                    <a:lnL>
                      <a:noFill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위원의 주요 신상자료에 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ko-KR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</a:t>
                      </a:r>
                      <a:r>
                        <a:rPr kumimoji="0" lang="ko-KR" altLang="en-US" sz="20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허위 발견</a:t>
                      </a:r>
                      <a:endParaRPr kumimoji="0" lang="en-US" altLang="ko-KR" sz="20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5" marR="91435" marT="45638" marB="45638"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1B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6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8012" y="2809503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3678932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4465687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1547664" y="4941168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4572000" y="2821893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4572000" y="3419475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4572000" y="4048497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4572000" y="4941168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4572000" y="3717032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5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3.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선출</a:t>
            </a:r>
          </a:p>
        </p:txBody>
      </p:sp>
      <p:grpSp>
        <p:nvGrpSpPr>
          <p:cNvPr id="17" name="그룹 62"/>
          <p:cNvGrpSpPr>
            <a:grpSpLocks/>
          </p:cNvGrpSpPr>
          <p:nvPr/>
        </p:nvGrpSpPr>
        <p:grpSpPr bwMode="auto">
          <a:xfrm>
            <a:off x="193675" y="1268760"/>
            <a:ext cx="8797925" cy="598487"/>
            <a:chOff x="194384" y="3912983"/>
            <a:chExt cx="8797216" cy="598886"/>
          </a:xfrm>
        </p:grpSpPr>
        <p:grpSp>
          <p:nvGrpSpPr>
            <p:cNvPr id="18" name="그룹 63"/>
            <p:cNvGrpSpPr>
              <a:grpSpLocks/>
            </p:cNvGrpSpPr>
            <p:nvPr/>
          </p:nvGrpSpPr>
          <p:grpSpPr bwMode="auto">
            <a:xfrm>
              <a:off x="194384" y="3988649"/>
              <a:ext cx="1610054" cy="523220"/>
              <a:chOff x="5220072" y="721574"/>
              <a:chExt cx="3162300" cy="523220"/>
            </a:xfrm>
          </p:grpSpPr>
          <p:sp>
            <p:nvSpPr>
              <p:cNvPr id="25" name="AutoShape 15"/>
              <p:cNvSpPr>
                <a:spLocks noChangeArrowheads="1"/>
              </p:cNvSpPr>
              <p:nvPr/>
            </p:nvSpPr>
            <p:spPr bwMode="gray">
              <a:xfrm>
                <a:off x="5220072" y="765049"/>
                <a:ext cx="3161399" cy="387609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88431" y="722158"/>
                <a:ext cx="2880801" cy="52263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19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21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>
                <a:noFill/>
              </a:ln>
              <a:effectLst>
                <a:prstShdw prst="shdw17" dist="17961" dir="2700000">
                  <a:srgbClr val="976513"/>
                </a:prstShdw>
              </a:effectLst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23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pic>
              <p:nvPicPr>
                <p:cNvPr id="24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Y견고딕" pitchFamily="18" charset="-127"/>
              </a:endParaRPr>
            </a:p>
          </p:txBody>
        </p:sp>
      </p:grp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143469" y="4574024"/>
            <a:ext cx="219628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159891" y="3257689"/>
            <a:ext cx="220005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지위를 남용한 </a:t>
            </a:r>
            <a:endParaRPr kumimoji="0" lang="en-US" altLang="ko-KR" sz="4000" b="1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거래 금지 </a:t>
            </a:r>
            <a:r>
              <a:rPr kumimoji="0" lang="en-US" altLang="ko-KR" sz="4000" b="1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 </a:t>
            </a:r>
            <a:r>
              <a:rPr kumimoji="0" lang="en-US" altLang="ko-KR" sz="40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   </a:t>
            </a:r>
            <a:r>
              <a:rPr kumimoji="0" lang="ko-KR" altLang="en-US" sz="40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73029" y="2079898"/>
            <a:ext cx="6470971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위원 본인뿐만 아니라 배우자</a:t>
            </a:r>
            <a:r>
              <a:rPr lang="en-US" altLang="ko-KR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부모</a:t>
            </a:r>
            <a:r>
              <a:rPr lang="en-US" altLang="ko-KR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자녀</a:t>
            </a:r>
            <a:r>
              <a:rPr lang="en-US" altLang="ko-KR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2800" spc="-1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 알선도 포함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70572" y="2999546"/>
            <a:ext cx="6321028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▶지위를 남용한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재산의 거래뿐만 아니라 재산상 이익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defRPr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권리취득도 포함</a:t>
            </a:r>
            <a:endParaRPr lang="en-US" altLang="ko-KR" sz="2800" baseline="-25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▶위원이 방과후학교 강사로 채용되는 경우나 </a:t>
            </a:r>
            <a:endParaRPr lang="en-US" altLang="ko-KR" sz="2800" baseline="-25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위원이 운영하는 식당에서 학교예산으로 식사를 하는 </a:t>
            </a:r>
            <a:endParaRPr lang="en-US" altLang="ko-KR" sz="2800" baseline="-25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 등이 제한되는 거래에 해당될 수 있음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61692" y="5015403"/>
            <a:ext cx="6329908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▶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위원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알선 포함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이익을 위해 계약 법령 위반</a:t>
            </a:r>
            <a:endParaRPr lang="en-US" altLang="ko-KR" sz="2800" baseline="-25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▶위원 본인 거래나 알선과 관련해 위원이 사업 제안</a:t>
            </a:r>
            <a:endParaRPr lang="en-US" altLang="ko-KR" sz="2800" baseline="-25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▶위원과 관련한 특정 업체와 지속적으로 거래</a:t>
            </a: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>
              <a:defRPr/>
            </a:pPr>
            <a:r>
              <a:rPr lang="en-US" altLang="ko-KR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280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유리한 거래 진행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555776" y="1743199"/>
            <a:ext cx="5305203" cy="461665"/>
            <a:chOff x="3686397" y="1551335"/>
            <a:chExt cx="5305203" cy="461665"/>
          </a:xfrm>
        </p:grpSpPr>
        <p:sp>
          <p:nvSpPr>
            <p:cNvPr id="33" name="TextBox 43"/>
            <p:cNvSpPr txBox="1">
              <a:spLocks noChangeArrowheads="1"/>
            </p:cNvSpPr>
            <p:nvPr/>
          </p:nvSpPr>
          <p:spPr bwMode="auto">
            <a:xfrm>
              <a:off x="3809372" y="1551335"/>
              <a:ext cx="51822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소망 M" panose="02020603020101020101" pitchFamily="18" charset="-127"/>
                  <a:ea typeface="한컴 소망 M" panose="02020603020101020101" pitchFamily="18" charset="-127"/>
                </a:rPr>
                <a:t>제한 대상</a:t>
              </a:r>
              <a:endParaRPr kumimoji="0"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소망 M" panose="02020603020101020101" pitchFamily="18" charset="-127"/>
                <a:ea typeface="한컴 소망 M" panose="02020603020101020101" pitchFamily="18" charset="-127"/>
              </a:endParaRPr>
            </a:p>
          </p:txBody>
        </p:sp>
        <p:pic>
          <p:nvPicPr>
            <p:cNvPr id="43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3686397" y="1672233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그룹 44"/>
          <p:cNvGrpSpPr/>
          <p:nvPr/>
        </p:nvGrpSpPr>
        <p:grpSpPr>
          <a:xfrm>
            <a:off x="2555776" y="2638464"/>
            <a:ext cx="5305203" cy="461665"/>
            <a:chOff x="3686397" y="1551335"/>
            <a:chExt cx="5305203" cy="461665"/>
          </a:xfrm>
        </p:grpSpPr>
        <p:sp>
          <p:nvSpPr>
            <p:cNvPr id="46" name="TextBox 43"/>
            <p:cNvSpPr txBox="1">
              <a:spLocks noChangeArrowheads="1"/>
            </p:cNvSpPr>
            <p:nvPr/>
          </p:nvSpPr>
          <p:spPr bwMode="auto">
            <a:xfrm>
              <a:off x="3809372" y="1551335"/>
              <a:ext cx="51822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소망 M" panose="02020603020101020101" pitchFamily="18" charset="-127"/>
                  <a:ea typeface="한컴 소망 M" panose="02020603020101020101" pitchFamily="18" charset="-127"/>
                </a:rPr>
                <a:t>제한되는 거래의 범위</a:t>
              </a:r>
              <a:endParaRPr kumimoji="0"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소망 M" panose="02020603020101020101" pitchFamily="18" charset="-127"/>
                <a:ea typeface="한컴 소망 M" panose="02020603020101020101" pitchFamily="18" charset="-127"/>
              </a:endParaRPr>
            </a:p>
          </p:txBody>
        </p:sp>
        <p:pic>
          <p:nvPicPr>
            <p:cNvPr id="47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3686397" y="1672233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그룹 47"/>
          <p:cNvGrpSpPr/>
          <p:nvPr/>
        </p:nvGrpSpPr>
        <p:grpSpPr>
          <a:xfrm>
            <a:off x="2555776" y="4661619"/>
            <a:ext cx="5305203" cy="461665"/>
            <a:chOff x="3686397" y="1551335"/>
            <a:chExt cx="5305203" cy="461665"/>
          </a:xfrm>
        </p:grpSpPr>
        <p:sp>
          <p:nvSpPr>
            <p:cNvPr id="49" name="TextBox 43"/>
            <p:cNvSpPr txBox="1">
              <a:spLocks noChangeArrowheads="1"/>
            </p:cNvSpPr>
            <p:nvPr/>
          </p:nvSpPr>
          <p:spPr bwMode="auto">
            <a:xfrm>
              <a:off x="3809372" y="1551335"/>
              <a:ext cx="51822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소망 M" panose="02020603020101020101" pitchFamily="18" charset="-127"/>
                  <a:ea typeface="한컴 소망 M" panose="02020603020101020101" pitchFamily="18" charset="-127"/>
                </a:rPr>
                <a:t>지위남용의 판단 기준</a:t>
              </a:r>
              <a:r>
                <a:rPr kumimoji="0" lang="en-US" altLang="ko-K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소망 M" panose="02020603020101020101" pitchFamily="18" charset="-127"/>
                  <a:ea typeface="한컴 소망 M" panose="02020603020101020101" pitchFamily="18" charset="-127"/>
                </a:rPr>
                <a:t>(</a:t>
              </a:r>
              <a:r>
                <a:rPr kumimoji="0" lang="ko-KR" altLang="en-US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소망 M" panose="02020603020101020101" pitchFamily="18" charset="-127"/>
                  <a:ea typeface="한컴 소망 M" panose="02020603020101020101" pitchFamily="18" charset="-127"/>
                </a:rPr>
                <a:t>예시</a:t>
              </a:r>
              <a:r>
                <a:rPr kumimoji="0" lang="en-US" altLang="ko-K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소망 M" panose="02020603020101020101" pitchFamily="18" charset="-127"/>
                  <a:ea typeface="한컴 소망 M" panose="02020603020101020101" pitchFamily="18" charset="-127"/>
                </a:rPr>
                <a:t>)</a:t>
              </a:r>
            </a:p>
          </p:txBody>
        </p:sp>
        <p:pic>
          <p:nvPicPr>
            <p:cNvPr id="50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3686397" y="1672233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직선 연결선 52"/>
          <p:cNvCxnSpPr/>
          <p:nvPr/>
        </p:nvCxnSpPr>
        <p:spPr>
          <a:xfrm>
            <a:off x="2474243" y="1723355"/>
            <a:ext cx="0" cy="480188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48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476672"/>
            <a:ext cx="7391400" cy="1090191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학교운영위원회 설치 목적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br>
              <a:rPr lang="en-US" altLang="ko-KR" b="1" dirty="0">
                <a:solidFill>
                  <a:srgbClr val="C00000"/>
                </a:solidFill>
              </a:rPr>
            </a:br>
            <a:br>
              <a:rPr lang="en-US" altLang="ko-KR" b="1" dirty="0">
                <a:solidFill>
                  <a:srgbClr val="C00000"/>
                </a:solidFill>
              </a:rPr>
            </a:b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844825"/>
            <a:ext cx="8001000" cy="4311500"/>
          </a:xfrm>
        </p:spPr>
        <p:txBody>
          <a:bodyPr/>
          <a:lstStyle/>
          <a:p>
            <a:endParaRPr lang="en-US" altLang="ko-KR" dirty="0">
              <a:solidFill>
                <a:schemeClr val="tx2"/>
              </a:solidFill>
            </a:endParaRPr>
          </a:p>
          <a:p>
            <a:r>
              <a:rPr lang="ko-KR" altLang="en-US" b="1" dirty="0">
                <a:solidFill>
                  <a:schemeClr val="tx2"/>
                </a:solidFill>
              </a:rPr>
              <a:t>민주적인 학교</a:t>
            </a:r>
            <a:endParaRPr lang="en-US" altLang="ko-KR" b="1" dirty="0">
              <a:solidFill>
                <a:schemeClr val="tx2"/>
              </a:solidFill>
            </a:endParaRPr>
          </a:p>
          <a:p>
            <a:endParaRPr lang="en-US" altLang="ko-KR" b="1" dirty="0">
              <a:solidFill>
                <a:schemeClr val="tx2"/>
              </a:solidFill>
            </a:endParaRPr>
          </a:p>
          <a:p>
            <a:r>
              <a:rPr lang="ko-KR" altLang="en-US" b="1" dirty="0">
                <a:solidFill>
                  <a:schemeClr val="tx2"/>
                </a:solidFill>
              </a:rPr>
              <a:t>특색 있는 학교</a:t>
            </a:r>
            <a:endParaRPr lang="en-US" altLang="ko-KR" b="1" dirty="0">
              <a:solidFill>
                <a:schemeClr val="tx2"/>
              </a:solidFill>
            </a:endParaRPr>
          </a:p>
          <a:p>
            <a:endParaRPr lang="en-US" altLang="ko-KR" b="1" dirty="0">
              <a:solidFill>
                <a:schemeClr val="tx2"/>
              </a:solidFill>
            </a:endParaRPr>
          </a:p>
          <a:p>
            <a:r>
              <a:rPr lang="ko-KR" altLang="en-US" b="1" dirty="0">
                <a:solidFill>
                  <a:schemeClr val="tx2"/>
                </a:solidFill>
              </a:rPr>
              <a:t>창의적인 학교</a:t>
            </a:r>
          </a:p>
        </p:txBody>
      </p:sp>
    </p:spTree>
    <p:extLst>
      <p:ext uri="{BB962C8B-B14F-4D97-AF65-F5344CB8AC3E}">
        <p14:creationId xmlns:p14="http://schemas.microsoft.com/office/powerpoint/2010/main" val="499501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6213" y="2683988"/>
            <a:ext cx="6535672" cy="669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4. 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위원의 권한과 의무</a:t>
            </a:r>
            <a:endParaRPr kumimoji="0" lang="en-US" altLang="ko-KR" sz="6000" spc="-150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5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4.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권한과 의무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448272" cy="769441"/>
            <a:chOff x="250825" y="1268760"/>
            <a:chExt cx="2448272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5" y="1268760"/>
              <a:ext cx="2159544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위원의 권한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7" name="그룹 5"/>
          <p:cNvGrpSpPr>
            <a:grpSpLocks/>
          </p:cNvGrpSpPr>
          <p:nvPr/>
        </p:nvGrpSpPr>
        <p:grpSpPr bwMode="auto">
          <a:xfrm>
            <a:off x="2944391" y="2301625"/>
            <a:ext cx="5732065" cy="839344"/>
            <a:chOff x="2442567" y="1548581"/>
            <a:chExt cx="5732111" cy="838065"/>
          </a:xfrm>
        </p:grpSpPr>
        <p:sp>
          <p:nvSpPr>
            <p:cNvPr id="39" name="모서리가 둥근 직사각형 38"/>
            <p:cNvSpPr/>
            <p:nvPr/>
          </p:nvSpPr>
          <p:spPr bwMode="ltGray">
            <a:xfrm>
              <a:off x="2444700" y="1548581"/>
              <a:ext cx="5729978" cy="83806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42567" y="1583453"/>
              <a:ext cx="4752566" cy="369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위원회 활동을 통해 학교운영에 참여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221847" y="2396877"/>
            <a:ext cx="2591785" cy="619125"/>
            <a:chOff x="252023" y="4898107"/>
            <a:chExt cx="2591785" cy="619125"/>
          </a:xfrm>
        </p:grpSpPr>
        <p:grpSp>
          <p:nvGrpSpPr>
            <p:cNvPr id="58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60" name="모서리가 둥근 직사각형 59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61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6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 bwMode="auto">
            <a:xfrm>
              <a:off x="611560" y="4973166"/>
              <a:ext cx="211840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학교운영 참여권</a:t>
              </a:r>
              <a:endParaRPr kumimoji="0" lang="ko-KR" altLang="en-US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78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3002301" y="2413480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97349" y="2786329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 bwMode="auto">
          <a:xfrm>
            <a:off x="2944390" y="2699628"/>
            <a:ext cx="5516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개인적 지위가 아닌 학교 구성원의 대표로서 참여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1" name="그룹 5"/>
          <p:cNvGrpSpPr>
            <a:grpSpLocks/>
          </p:cNvGrpSpPr>
          <p:nvPr/>
        </p:nvGrpSpPr>
        <p:grpSpPr bwMode="auto">
          <a:xfrm>
            <a:off x="2940155" y="3626343"/>
            <a:ext cx="5732066" cy="839344"/>
            <a:chOff x="2442566" y="1548581"/>
            <a:chExt cx="5732112" cy="838065"/>
          </a:xfrm>
        </p:grpSpPr>
        <p:sp>
          <p:nvSpPr>
            <p:cNvPr id="82" name="모서리가 둥근 직사각형 81"/>
            <p:cNvSpPr/>
            <p:nvPr/>
          </p:nvSpPr>
          <p:spPr bwMode="ltGray">
            <a:xfrm>
              <a:off x="2444700" y="1548581"/>
              <a:ext cx="5729978" cy="83806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42566" y="1583453"/>
              <a:ext cx="5732111" cy="368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초ㆍ중등교육법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조례에서 정한 중요사항 심의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자문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217612" y="3721595"/>
            <a:ext cx="2591785" cy="619125"/>
            <a:chOff x="252023" y="4898107"/>
            <a:chExt cx="2591785" cy="619125"/>
          </a:xfrm>
        </p:grpSpPr>
        <p:grpSp>
          <p:nvGrpSpPr>
            <p:cNvPr id="85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87" name="모서리가 둥근 직사각형 86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88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90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 bwMode="auto">
            <a:xfrm>
              <a:off x="611560" y="4973166"/>
              <a:ext cx="211840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 err="1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심의ㆍ자문권</a:t>
              </a:r>
              <a:endParaRPr kumimoji="0" lang="ko-KR" altLang="en-US" sz="2000" b="1" kern="0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91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98066" y="3738198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93114" y="4111047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/>
          <p:cNvSpPr txBox="1"/>
          <p:nvPr/>
        </p:nvSpPr>
        <p:spPr bwMode="auto">
          <a:xfrm>
            <a:off x="2940155" y="4024346"/>
            <a:ext cx="5516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학교운영 중요사항에 대한 민주적 의사결정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4" name="그룹 5"/>
          <p:cNvGrpSpPr>
            <a:grpSpLocks/>
          </p:cNvGrpSpPr>
          <p:nvPr/>
        </p:nvGrpSpPr>
        <p:grpSpPr bwMode="auto">
          <a:xfrm>
            <a:off x="2945488" y="4893912"/>
            <a:ext cx="5732066" cy="839344"/>
            <a:chOff x="2442566" y="1548581"/>
            <a:chExt cx="5732112" cy="838065"/>
          </a:xfrm>
        </p:grpSpPr>
        <p:sp>
          <p:nvSpPr>
            <p:cNvPr id="95" name="모서리가 둥근 직사각형 94"/>
            <p:cNvSpPr/>
            <p:nvPr/>
          </p:nvSpPr>
          <p:spPr bwMode="ltGray">
            <a:xfrm>
              <a:off x="2444700" y="1548581"/>
              <a:ext cx="5729978" cy="83806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442566" y="1669402"/>
              <a:ext cx="5732111" cy="645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학교장이 심의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자문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결과와 다르게 시행하고자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하는 경우 그 사유를 위원회와 </a:t>
              </a:r>
              <a:r>
                <a:rPr kumimoji="0" lang="ko-KR" altLang="en-US" b="0" kern="0" baseline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관할청에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서면보고</a:t>
              </a: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222945" y="4989164"/>
            <a:ext cx="2591785" cy="619125"/>
            <a:chOff x="252023" y="4898107"/>
            <a:chExt cx="2591785" cy="619125"/>
          </a:xfrm>
        </p:grpSpPr>
        <p:grpSp>
          <p:nvGrpSpPr>
            <p:cNvPr id="98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100" name="모서리가 둥근 직사각형 99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01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2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0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99" name="TextBox 98"/>
            <p:cNvSpPr txBox="1"/>
            <p:nvPr/>
          </p:nvSpPr>
          <p:spPr bwMode="auto">
            <a:xfrm>
              <a:off x="611560" y="4973166"/>
              <a:ext cx="211840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보고 요구권</a:t>
              </a:r>
            </a:p>
          </p:txBody>
        </p:sp>
      </p:grpSp>
      <p:pic>
        <p:nvPicPr>
          <p:cNvPr id="104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3003399" y="5113759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35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4.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권한과 의무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448272" cy="769441"/>
            <a:chOff x="250825" y="1268760"/>
            <a:chExt cx="2448272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5" y="1268760"/>
              <a:ext cx="2159544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위원의 의무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7" name="그룹 5"/>
          <p:cNvGrpSpPr>
            <a:grpSpLocks/>
          </p:cNvGrpSpPr>
          <p:nvPr/>
        </p:nvGrpSpPr>
        <p:grpSpPr bwMode="auto">
          <a:xfrm>
            <a:off x="2944391" y="2301625"/>
            <a:ext cx="5732065" cy="839344"/>
            <a:chOff x="2442567" y="1548581"/>
            <a:chExt cx="5732111" cy="838065"/>
          </a:xfrm>
        </p:grpSpPr>
        <p:sp>
          <p:nvSpPr>
            <p:cNvPr id="39" name="모서리가 둥근 직사각형 38"/>
            <p:cNvSpPr/>
            <p:nvPr/>
          </p:nvSpPr>
          <p:spPr bwMode="ltGray">
            <a:xfrm>
              <a:off x="2444700" y="1548581"/>
              <a:ext cx="5729978" cy="838065"/>
            </a:xfrm>
            <a:prstGeom prst="roundRect">
              <a:avLst/>
            </a:prstGeom>
            <a:gradFill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 baseline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42567" y="1583453"/>
              <a:ext cx="4752566" cy="369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위원회 회의에 성실히 참여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221847" y="2396877"/>
            <a:ext cx="2591785" cy="619125"/>
            <a:chOff x="252023" y="4898107"/>
            <a:chExt cx="2591785" cy="619125"/>
          </a:xfrm>
        </p:grpSpPr>
        <p:grpSp>
          <p:nvGrpSpPr>
            <p:cNvPr id="58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60" name="모서리가 둥근 직사각형 59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61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6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59" name="TextBox 58"/>
            <p:cNvSpPr txBox="1"/>
            <p:nvPr/>
          </p:nvSpPr>
          <p:spPr bwMode="auto">
            <a:xfrm>
              <a:off x="611560" y="4973166"/>
              <a:ext cx="211840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회의 참여 의무</a:t>
              </a:r>
            </a:p>
          </p:txBody>
        </p:sp>
      </p:grpSp>
      <p:pic>
        <p:nvPicPr>
          <p:cNvPr id="78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3002301" y="2413480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97349" y="2786329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 bwMode="auto">
          <a:xfrm>
            <a:off x="2944390" y="2699628"/>
            <a:ext cx="5733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kern="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사전 연락 없이 </a:t>
            </a:r>
            <a:r>
              <a:rPr kumimoji="0" lang="en-US" altLang="ko-KR" kern="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kern="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회 연속 불참 시 위원회 의결로 자격상실</a:t>
            </a:r>
            <a:endParaRPr kumimoji="0" lang="ko-KR" altLang="en-US" b="0" kern="0" spc="-15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 bwMode="ltGray">
          <a:xfrm>
            <a:off x="2942289" y="3914374"/>
            <a:ext cx="5729932" cy="1746874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940155" y="3949300"/>
            <a:ext cx="5732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지위를 남용하여 해당 학교와의 거래 등에 </a:t>
            </a:r>
            <a:endParaRPr kumimoji="0"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권리ㆍ이익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취득 금지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알선 행위도 금지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217612" y="4437112"/>
            <a:ext cx="2597117" cy="619125"/>
            <a:chOff x="252023" y="4898107"/>
            <a:chExt cx="2597117" cy="619125"/>
          </a:xfrm>
        </p:grpSpPr>
        <p:grpSp>
          <p:nvGrpSpPr>
            <p:cNvPr id="85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591785" cy="619125"/>
              <a:chOff x="584448" y="2226289"/>
              <a:chExt cx="2591654" cy="619004"/>
            </a:xfrm>
          </p:grpSpPr>
          <p:sp>
            <p:nvSpPr>
              <p:cNvPr id="87" name="모서리가 둥근 직사각형 86"/>
              <p:cNvSpPr/>
              <p:nvPr/>
            </p:nvSpPr>
            <p:spPr bwMode="ltGray">
              <a:xfrm>
                <a:off x="584448" y="2226289"/>
                <a:ext cx="259165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88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90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 bwMode="auto">
            <a:xfrm>
              <a:off x="611559" y="4973166"/>
              <a:ext cx="223758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-1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지위남용 금지 의무</a:t>
              </a:r>
            </a:p>
          </p:txBody>
        </p:sp>
      </p:grpSp>
      <p:pic>
        <p:nvPicPr>
          <p:cNvPr id="91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98066" y="4026230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93114" y="4672186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Box 92"/>
          <p:cNvSpPr txBox="1"/>
          <p:nvPr/>
        </p:nvSpPr>
        <p:spPr bwMode="auto">
          <a:xfrm>
            <a:off x="2940155" y="4581128"/>
            <a:ext cx="5516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이를 위반할 경우 위원회 의결로 자격상실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2934866" y="4941168"/>
            <a:ext cx="5737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위원회 활동의 대가로 보수나 수당은 지급하지 않음</a:t>
            </a:r>
            <a:r>
              <a:rPr kumimoji="0" lang="en-US" altLang="ko-KR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en-US" altLang="ko-KR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여비 등 실비는 지원 가능</a:t>
            </a:r>
            <a:r>
              <a:rPr kumimoji="0" lang="en-US" altLang="ko-KR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5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987824" y="5013176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005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자유형 113"/>
          <p:cNvSpPr/>
          <p:nvPr/>
        </p:nvSpPr>
        <p:spPr>
          <a:xfrm rot="16200000" flipH="1" flipV="1">
            <a:off x="5115802" y="3867784"/>
            <a:ext cx="2354005" cy="849320"/>
          </a:xfrm>
          <a:custGeom>
            <a:avLst/>
            <a:gdLst>
              <a:gd name="connsiteX0" fmla="*/ 0 w 2838450"/>
              <a:gd name="connsiteY0" fmla="*/ 933450 h 1162050"/>
              <a:gd name="connsiteX1" fmla="*/ 833437 w 2838450"/>
              <a:gd name="connsiteY1" fmla="*/ 361950 h 1162050"/>
              <a:gd name="connsiteX2" fmla="*/ 547687 w 2838450"/>
              <a:gd name="connsiteY2" fmla="*/ 361950 h 1162050"/>
              <a:gd name="connsiteX3" fmla="*/ 1395412 w 2838450"/>
              <a:gd name="connsiteY3" fmla="*/ 0 h 1162050"/>
              <a:gd name="connsiteX4" fmla="*/ 2238375 w 2838450"/>
              <a:gd name="connsiteY4" fmla="*/ 361950 h 1162050"/>
              <a:gd name="connsiteX5" fmla="*/ 1938337 w 2838450"/>
              <a:gd name="connsiteY5" fmla="*/ 366712 h 1162050"/>
              <a:gd name="connsiteX6" fmla="*/ 2838450 w 2838450"/>
              <a:gd name="connsiteY6" fmla="*/ 1162050 h 1162050"/>
              <a:gd name="connsiteX7" fmla="*/ 0 w 2838450"/>
              <a:gd name="connsiteY7" fmla="*/ 933450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21469 h 1162050"/>
              <a:gd name="connsiteX1" fmla="*/ 899331 w 2904344"/>
              <a:gd name="connsiteY1" fmla="*/ 361950 h 1162050"/>
              <a:gd name="connsiteX2" fmla="*/ 613581 w 2904344"/>
              <a:gd name="connsiteY2" fmla="*/ 361950 h 1162050"/>
              <a:gd name="connsiteX3" fmla="*/ 1461306 w 2904344"/>
              <a:gd name="connsiteY3" fmla="*/ 0 h 1162050"/>
              <a:gd name="connsiteX4" fmla="*/ 2304269 w 2904344"/>
              <a:gd name="connsiteY4" fmla="*/ 361950 h 1162050"/>
              <a:gd name="connsiteX5" fmla="*/ 2004231 w 2904344"/>
              <a:gd name="connsiteY5" fmla="*/ 366712 h 1162050"/>
              <a:gd name="connsiteX6" fmla="*/ 2904344 w 2904344"/>
              <a:gd name="connsiteY6" fmla="*/ 1162050 h 1162050"/>
              <a:gd name="connsiteX7" fmla="*/ 0 w 2904344"/>
              <a:gd name="connsiteY7" fmla="*/ 1121469 h 1162050"/>
              <a:gd name="connsiteX0" fmla="*/ 0 w 2904344"/>
              <a:gd name="connsiteY0" fmla="*/ 1193477 h 1193477"/>
              <a:gd name="connsiteX1" fmla="*/ 899331 w 2904344"/>
              <a:gd name="connsiteY1" fmla="*/ 361950 h 1193477"/>
              <a:gd name="connsiteX2" fmla="*/ 613581 w 2904344"/>
              <a:gd name="connsiteY2" fmla="*/ 361950 h 1193477"/>
              <a:gd name="connsiteX3" fmla="*/ 1461306 w 2904344"/>
              <a:gd name="connsiteY3" fmla="*/ 0 h 1193477"/>
              <a:gd name="connsiteX4" fmla="*/ 2304269 w 2904344"/>
              <a:gd name="connsiteY4" fmla="*/ 361950 h 1193477"/>
              <a:gd name="connsiteX5" fmla="*/ 2004231 w 2904344"/>
              <a:gd name="connsiteY5" fmla="*/ 366712 h 1193477"/>
              <a:gd name="connsiteX6" fmla="*/ 2904344 w 2904344"/>
              <a:gd name="connsiteY6" fmla="*/ 1162050 h 1193477"/>
              <a:gd name="connsiteX7" fmla="*/ 0 w 2904344"/>
              <a:gd name="connsiteY7" fmla="*/ 1193477 h 1193477"/>
              <a:gd name="connsiteX0" fmla="*/ 0 w 2904344"/>
              <a:gd name="connsiteY0" fmla="*/ 1193477 h 1193477"/>
              <a:gd name="connsiteX1" fmla="*/ 899331 w 2904344"/>
              <a:gd name="connsiteY1" fmla="*/ 361950 h 1193477"/>
              <a:gd name="connsiteX2" fmla="*/ 613581 w 2904344"/>
              <a:gd name="connsiteY2" fmla="*/ 361950 h 1193477"/>
              <a:gd name="connsiteX3" fmla="*/ 1461306 w 2904344"/>
              <a:gd name="connsiteY3" fmla="*/ 0 h 1193477"/>
              <a:gd name="connsiteX4" fmla="*/ 2304269 w 2904344"/>
              <a:gd name="connsiteY4" fmla="*/ 361950 h 1193477"/>
              <a:gd name="connsiteX5" fmla="*/ 2004231 w 2904344"/>
              <a:gd name="connsiteY5" fmla="*/ 366712 h 1193477"/>
              <a:gd name="connsiteX6" fmla="*/ 2904344 w 2904344"/>
              <a:gd name="connsiteY6" fmla="*/ 1162050 h 1193477"/>
              <a:gd name="connsiteX7" fmla="*/ 0 w 2904344"/>
              <a:gd name="connsiteY7" fmla="*/ 1193477 h 119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4344" h="1193477">
                <a:moveTo>
                  <a:pt x="0" y="1193477"/>
                </a:moveTo>
                <a:cubicBezTo>
                  <a:pt x="569479" y="906967"/>
                  <a:pt x="742380" y="688074"/>
                  <a:pt x="899331" y="361950"/>
                </a:cubicBezTo>
                <a:lnTo>
                  <a:pt x="613581" y="361950"/>
                </a:lnTo>
                <a:lnTo>
                  <a:pt x="1461306" y="0"/>
                </a:lnTo>
                <a:lnTo>
                  <a:pt x="2304269" y="361950"/>
                </a:lnTo>
                <a:lnTo>
                  <a:pt x="2004231" y="366712"/>
                </a:lnTo>
                <a:cubicBezTo>
                  <a:pt x="2128069" y="652587"/>
                  <a:pt x="2411537" y="956183"/>
                  <a:pt x="2904344" y="1162050"/>
                </a:cubicBezTo>
                <a:lnTo>
                  <a:pt x="0" y="11934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4.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위원의 권한과 의무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448272" cy="769441"/>
            <a:chOff x="250825" y="1268760"/>
            <a:chExt cx="2448272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5" y="1268760"/>
              <a:ext cx="2159544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위원의 자세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42" name="그룹 428"/>
          <p:cNvGrpSpPr/>
          <p:nvPr/>
        </p:nvGrpSpPr>
        <p:grpSpPr>
          <a:xfrm>
            <a:off x="179512" y="2314198"/>
            <a:ext cx="826770" cy="826770"/>
            <a:chOff x="1281150" y="2334394"/>
            <a:chExt cx="1181100" cy="1181100"/>
          </a:xfrm>
        </p:grpSpPr>
        <p:sp>
          <p:nvSpPr>
            <p:cNvPr id="43" name="타원 42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1371674" y="2390850"/>
              <a:ext cx="1000050" cy="1000050"/>
            </a:xfrm>
            <a:prstGeom prst="ellipse">
              <a:avLst/>
            </a:prstGeom>
            <a:solidFill>
              <a:srgbClr val="005177"/>
            </a:solidFill>
            <a:ln>
              <a:noFill/>
            </a:ln>
            <a:effectLst>
              <a:outerShdw blurRad="88900" dist="50800" dir="492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76486" y="2414781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115616" y="2276098"/>
            <a:ext cx="5516041" cy="839344"/>
            <a:chOff x="1259632" y="2204864"/>
            <a:chExt cx="5516041" cy="839344"/>
          </a:xfrm>
        </p:grpSpPr>
        <p:grpSp>
          <p:nvGrpSpPr>
            <p:cNvPr id="52" name="그룹 5"/>
            <p:cNvGrpSpPr>
              <a:grpSpLocks/>
            </p:cNvGrpSpPr>
            <p:nvPr/>
          </p:nvGrpSpPr>
          <p:grpSpPr bwMode="auto">
            <a:xfrm>
              <a:off x="1259633" y="2204864"/>
              <a:ext cx="4968551" cy="839344"/>
              <a:chOff x="2442567" y="1548581"/>
              <a:chExt cx="4968591" cy="838065"/>
            </a:xfrm>
          </p:grpSpPr>
          <p:sp>
            <p:nvSpPr>
              <p:cNvPr id="53" name="모서리가 둥근 직사각형 52"/>
              <p:cNvSpPr/>
              <p:nvPr/>
            </p:nvSpPr>
            <p:spPr bwMode="ltGray">
              <a:xfrm>
                <a:off x="2444700" y="1548581"/>
                <a:ext cx="4966458" cy="838065"/>
              </a:xfrm>
              <a:prstGeom prst="roundRect">
                <a:avLst/>
              </a:prstGeom>
              <a:gradFill>
                <a:gsLst>
                  <a:gs pos="8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lin ang="3000000" scaled="0"/>
              </a:gradFill>
              <a:ln w="15875" cap="rnd" cmpd="sng">
                <a:solidFill>
                  <a:srgbClr val="FFFFFF">
                    <a:lumMod val="65000"/>
                  </a:srgbClr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442567" y="1583453"/>
                <a:ext cx="4752566" cy="399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 학교발전을 위한 동반자 의식</a:t>
                </a:r>
                <a:endParaRPr kumimoji="0" lang="ko-KR" altLang="en-US" sz="20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5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1317543" y="2316719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1312591" y="2689568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1259632" y="2602867"/>
              <a:ext cx="55160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학교에 대한 애정과 이해</a:t>
              </a:r>
              <a:r>
                <a:rPr kumimoji="0" lang="en-US" altLang="ko-KR" sz="20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20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적극적인 참여</a:t>
              </a:r>
              <a:endParaRPr kumimoji="0" lang="ko-KR" altLang="en-US" sz="20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5" name="그룹 495"/>
          <p:cNvGrpSpPr/>
          <p:nvPr/>
        </p:nvGrpSpPr>
        <p:grpSpPr>
          <a:xfrm>
            <a:off x="179512" y="3322310"/>
            <a:ext cx="826770" cy="826770"/>
            <a:chOff x="1281150" y="2334394"/>
            <a:chExt cx="1181100" cy="1181100"/>
          </a:xfrm>
        </p:grpSpPr>
        <p:sp>
          <p:nvSpPr>
            <p:cNvPr id="66" name="타원 65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타원 66"/>
            <p:cNvSpPr/>
            <p:nvPr/>
          </p:nvSpPr>
          <p:spPr>
            <a:xfrm>
              <a:off x="1371674" y="2390850"/>
              <a:ext cx="1000050" cy="10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86946" y="3395092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15616" y="3453382"/>
            <a:ext cx="4968551" cy="504057"/>
            <a:chOff x="1259633" y="3284983"/>
            <a:chExt cx="4968551" cy="504057"/>
          </a:xfrm>
        </p:grpSpPr>
        <p:grpSp>
          <p:nvGrpSpPr>
            <p:cNvPr id="73" name="그룹 5"/>
            <p:cNvGrpSpPr>
              <a:grpSpLocks/>
            </p:cNvGrpSpPr>
            <p:nvPr/>
          </p:nvGrpSpPr>
          <p:grpSpPr bwMode="auto">
            <a:xfrm>
              <a:off x="1259633" y="3284983"/>
              <a:ext cx="4968551" cy="504057"/>
              <a:chOff x="2442567" y="1548580"/>
              <a:chExt cx="4968591" cy="503289"/>
            </a:xfrm>
          </p:grpSpPr>
          <p:sp>
            <p:nvSpPr>
              <p:cNvPr id="74" name="모서리가 둥근 직사각형 73"/>
              <p:cNvSpPr/>
              <p:nvPr/>
            </p:nvSpPr>
            <p:spPr bwMode="ltGray">
              <a:xfrm>
                <a:off x="2444700" y="1548580"/>
                <a:ext cx="4966458" cy="503289"/>
              </a:xfrm>
              <a:prstGeom prst="roundRect">
                <a:avLst/>
              </a:prstGeom>
              <a:gradFill>
                <a:gsLst>
                  <a:gs pos="8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lin ang="3000000" scaled="0"/>
              </a:gradFill>
              <a:ln w="15875" cap="rnd" cmpd="sng">
                <a:solidFill>
                  <a:srgbClr val="FFFFFF">
                    <a:lumMod val="65000"/>
                  </a:srgbClr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442567" y="1583453"/>
                <a:ext cx="4752566" cy="399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 학교구성원의 의견 적극 수렴</a:t>
                </a:r>
                <a:endParaRPr kumimoji="0" lang="ko-KR" altLang="en-US" sz="20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76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1317543" y="3396839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4" name="그룹 544"/>
          <p:cNvGrpSpPr/>
          <p:nvPr/>
        </p:nvGrpSpPr>
        <p:grpSpPr>
          <a:xfrm>
            <a:off x="179512" y="4330422"/>
            <a:ext cx="826770" cy="826770"/>
            <a:chOff x="1281150" y="2334394"/>
            <a:chExt cx="1181100" cy="1181100"/>
          </a:xfrm>
        </p:grpSpPr>
        <p:sp>
          <p:nvSpPr>
            <p:cNvPr id="95" name="타원 94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타원 95"/>
            <p:cNvSpPr/>
            <p:nvPr/>
          </p:nvSpPr>
          <p:spPr>
            <a:xfrm>
              <a:off x="1371675" y="2390850"/>
              <a:ext cx="1000050" cy="1000050"/>
            </a:xfrm>
            <a:prstGeom prst="ellipse">
              <a:avLst/>
            </a:prstGeom>
            <a:solidFill>
              <a:srgbClr val="3FB0B8"/>
            </a:solidFill>
            <a:ln>
              <a:noFill/>
            </a:ln>
            <a:effectLst>
              <a:outerShdw blurRad="88900" dist="50800" dir="492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71153" y="4434751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15616" y="4317848"/>
            <a:ext cx="5516041" cy="839344"/>
            <a:chOff x="1259632" y="4101824"/>
            <a:chExt cx="5516041" cy="839344"/>
          </a:xfrm>
        </p:grpSpPr>
        <p:grpSp>
          <p:nvGrpSpPr>
            <p:cNvPr id="99" name="그룹 5"/>
            <p:cNvGrpSpPr>
              <a:grpSpLocks/>
            </p:cNvGrpSpPr>
            <p:nvPr/>
          </p:nvGrpSpPr>
          <p:grpSpPr bwMode="auto">
            <a:xfrm>
              <a:off x="1259633" y="4101824"/>
              <a:ext cx="4968551" cy="839344"/>
              <a:chOff x="2442567" y="1548581"/>
              <a:chExt cx="4968591" cy="838065"/>
            </a:xfrm>
          </p:grpSpPr>
          <p:sp>
            <p:nvSpPr>
              <p:cNvPr id="100" name="모서리가 둥근 직사각형 99"/>
              <p:cNvSpPr/>
              <p:nvPr/>
            </p:nvSpPr>
            <p:spPr bwMode="ltGray">
              <a:xfrm>
                <a:off x="2444700" y="1548581"/>
                <a:ext cx="4966458" cy="838065"/>
              </a:xfrm>
              <a:prstGeom prst="roundRect">
                <a:avLst/>
              </a:prstGeom>
              <a:gradFill>
                <a:gsLst>
                  <a:gs pos="8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lin ang="3000000" scaled="0"/>
              </a:gradFill>
              <a:ln w="15875" cap="rnd" cmpd="sng">
                <a:solidFill>
                  <a:srgbClr val="FFFFFF">
                    <a:lumMod val="65000"/>
                  </a:srgbClr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442567" y="1583453"/>
                <a:ext cx="4752566" cy="399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 상호 이해</a:t>
                </a:r>
                <a:endParaRPr kumimoji="0" lang="ko-KR" altLang="en-US" sz="20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0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1317543" y="4213679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1312591" y="4586528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Box 103"/>
            <p:cNvSpPr txBox="1"/>
            <p:nvPr/>
          </p:nvSpPr>
          <p:spPr bwMode="auto">
            <a:xfrm>
              <a:off x="1259632" y="4499827"/>
              <a:ext cx="551604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위원회 운영과 관련한 제반 규정 준수</a:t>
              </a:r>
              <a:endParaRPr kumimoji="0" lang="ko-KR" altLang="en-US" sz="20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5" name="그룹 587"/>
          <p:cNvGrpSpPr/>
          <p:nvPr/>
        </p:nvGrpSpPr>
        <p:grpSpPr>
          <a:xfrm>
            <a:off x="179512" y="5338534"/>
            <a:ext cx="826770" cy="826770"/>
            <a:chOff x="1281150" y="2334394"/>
            <a:chExt cx="1181100" cy="1181100"/>
          </a:xfrm>
        </p:grpSpPr>
        <p:sp>
          <p:nvSpPr>
            <p:cNvPr id="106" name="타원 105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타원 106"/>
            <p:cNvSpPr/>
            <p:nvPr/>
          </p:nvSpPr>
          <p:spPr>
            <a:xfrm>
              <a:off x="1371675" y="2390850"/>
              <a:ext cx="1000050" cy="1000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8900" dist="50800" dir="492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76486" y="5436756"/>
            <a:ext cx="41229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115616" y="5492075"/>
            <a:ext cx="4968552" cy="504057"/>
            <a:chOff x="1259632" y="5085183"/>
            <a:chExt cx="4968552" cy="504057"/>
          </a:xfrm>
        </p:grpSpPr>
        <p:grpSp>
          <p:nvGrpSpPr>
            <p:cNvPr id="110" name="그룹 5"/>
            <p:cNvGrpSpPr>
              <a:grpSpLocks/>
            </p:cNvGrpSpPr>
            <p:nvPr/>
          </p:nvGrpSpPr>
          <p:grpSpPr bwMode="auto">
            <a:xfrm>
              <a:off x="1259632" y="5085183"/>
              <a:ext cx="4968552" cy="504057"/>
              <a:chOff x="2442567" y="1548580"/>
              <a:chExt cx="4968591" cy="503289"/>
            </a:xfrm>
          </p:grpSpPr>
          <p:sp>
            <p:nvSpPr>
              <p:cNvPr id="111" name="모서리가 둥근 직사각형 110"/>
              <p:cNvSpPr/>
              <p:nvPr/>
            </p:nvSpPr>
            <p:spPr bwMode="ltGray">
              <a:xfrm>
                <a:off x="2444700" y="1548580"/>
                <a:ext cx="4966458" cy="503289"/>
              </a:xfrm>
              <a:prstGeom prst="roundRect">
                <a:avLst/>
              </a:prstGeom>
              <a:gradFill>
                <a:gsLst>
                  <a:gs pos="8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lin ang="3000000" scaled="0"/>
              </a:gradFill>
              <a:ln w="15875" cap="rnd" cmpd="sng">
                <a:solidFill>
                  <a:srgbClr val="FFFFFF">
                    <a:lumMod val="65000"/>
                  </a:srgbClr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2442567" y="1583453"/>
                <a:ext cx="4752566" cy="399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 전문성 신장을 위한 노력</a:t>
                </a:r>
                <a:endParaRPr kumimoji="0" lang="ko-KR" altLang="en-US" sz="2000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pic>
          <p:nvPicPr>
            <p:cNvPr id="113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1317542" y="5197039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" name="직사각형 114"/>
          <p:cNvSpPr/>
          <p:nvPr/>
        </p:nvSpPr>
        <p:spPr>
          <a:xfrm>
            <a:off x="6588224" y="3299500"/>
            <a:ext cx="239103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ko-KR" altLang="en-US" sz="32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학교와 소통</a:t>
            </a:r>
            <a:r>
              <a:rPr lang="en-US" altLang="ko-KR" sz="32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, </a:t>
            </a:r>
          </a:p>
          <a:p>
            <a:pPr algn="ctr">
              <a:defRPr/>
            </a:pPr>
            <a:r>
              <a:rPr lang="ko-KR" altLang="en-US" sz="32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협력</a:t>
            </a:r>
            <a:endParaRPr lang="en-US" altLang="ko-KR" sz="3200" b="1" spc="-14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한컴 솔잎 M" pitchFamily="18" charset="-127"/>
              <a:ea typeface="한컴 솔잎 M" pitchFamily="18" charset="-127"/>
            </a:endParaRPr>
          </a:p>
          <a:p>
            <a:pPr algn="ctr">
              <a:defRPr/>
            </a:pPr>
            <a:r>
              <a:rPr lang="ko-KR" altLang="en-US" sz="32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건전한 견제 </a:t>
            </a:r>
            <a:r>
              <a:rPr lang="ko-KR" altLang="en-US" sz="3200" b="1" spc="-14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한컴 소망 B" panose="02020603020101020101" pitchFamily="18" charset="-127"/>
                <a:ea typeface="한컴 소망 B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65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83988"/>
            <a:ext cx="6912767" cy="669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5. 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주요 분야별 </a:t>
            </a:r>
            <a:r>
              <a:rPr kumimoji="0" lang="ko-KR" altLang="en-US" sz="6000" spc="-150" dirty="0" err="1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심의ㆍ자문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 사항</a:t>
            </a:r>
            <a:endParaRPr kumimoji="0" lang="en-US" altLang="ko-KR" sz="6000" spc="-150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70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3816424" cy="769441"/>
            <a:chOff x="250825" y="1268760"/>
            <a:chExt cx="3816424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3405397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연간 활동계획</a:t>
              </a:r>
              <a:r>
                <a:rPr kumimoji="0" lang="en-US" altLang="ko-KR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(</a:t>
              </a: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예시</a:t>
              </a:r>
              <a:r>
                <a:rPr kumimoji="0" lang="en-US" altLang="ko-KR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)</a:t>
              </a:r>
              <a:endParaRPr kumimoji="0" lang="ko-KR" altLang="en-US" sz="4400" b="1" dirty="0"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endParaRP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3913261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9" y="1967757"/>
            <a:ext cx="4199271" cy="48795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77" y="1143744"/>
            <a:ext cx="4437103" cy="56696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59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sz="28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  <a:r>
              <a:rPr lang="en-US" altLang="ko-KR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(</a:t>
            </a:r>
            <a:r>
              <a:rPr lang="ko-KR" altLang="en-US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학교회계예산편성지침</a:t>
            </a:r>
            <a:r>
              <a:rPr lang="en-US" altLang="ko-KR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)</a:t>
            </a:r>
            <a:endParaRPr lang="ko-KR" altLang="en-US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솔잎 M" pitchFamily="18" charset="-127"/>
              <a:ea typeface="한컴 솔잎 M" pitchFamily="18" charset="-127"/>
            </a:endParaRPr>
          </a:p>
        </p:txBody>
      </p:sp>
      <p:grpSp>
        <p:nvGrpSpPr>
          <p:cNvPr id="31" name="그룹 70"/>
          <p:cNvGrpSpPr/>
          <p:nvPr/>
        </p:nvGrpSpPr>
        <p:grpSpPr>
          <a:xfrm>
            <a:off x="350420" y="1224069"/>
            <a:ext cx="2314229" cy="769441"/>
            <a:chOff x="250825" y="1268760"/>
            <a:chExt cx="2314229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1824625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 err="1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예ㆍ결산</a:t>
              </a:r>
              <a:endParaRPr kumimoji="0" lang="ko-KR" altLang="en-US" sz="4400" b="1" dirty="0"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endParaRP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411066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0" name="모서리가 둥근 직사각형 9"/>
          <p:cNvSpPr/>
          <p:nvPr/>
        </p:nvSpPr>
        <p:spPr bwMode="ltGray">
          <a:xfrm>
            <a:off x="2292864" y="2301624"/>
            <a:ext cx="6383592" cy="1127375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339752" y="2336550"/>
            <a:ext cx="6048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b="1" kern="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예산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1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년간 단위학교 </a:t>
            </a:r>
            <a:r>
              <a:rPr kumimoji="0" lang="ko-KR" altLang="en-US" kern="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수입ㆍ지출의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예정표</a:t>
            </a:r>
            <a:endParaRPr kumimoji="0" lang="en-US" altLang="ko-KR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    (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학교 교육계획을 금액으로 표시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21847" y="2540893"/>
            <a:ext cx="1757865" cy="619125"/>
            <a:chOff x="252023" y="4898107"/>
            <a:chExt cx="1757865" cy="619125"/>
          </a:xfrm>
        </p:grpSpPr>
        <p:grpSp>
          <p:nvGrpSpPr>
            <p:cNvPr id="13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15" name="모서리가 둥근 직사각형 14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개념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9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3" cstate="print"/>
          <a:srcRect l="53152" t="72754" r="45651" b="25362"/>
          <a:stretch>
            <a:fillRect/>
          </a:stretch>
        </p:blipFill>
        <p:spPr bwMode="auto">
          <a:xfrm>
            <a:off x="2383185" y="2413480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2339752" y="2987660"/>
            <a:ext cx="5733163" cy="369332"/>
            <a:chOff x="2944390" y="2699628"/>
            <a:chExt cx="5733163" cy="369332"/>
          </a:xfrm>
        </p:grpSpPr>
        <p:pic>
          <p:nvPicPr>
            <p:cNvPr id="20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997349" y="2786329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2944390" y="2699628"/>
              <a:ext cx="57331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1" kern="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결산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1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년간 단위학교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수입ㆍ지출의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집행실적</a:t>
              </a:r>
              <a:endParaRPr kumimoji="0" lang="ko-KR" altLang="en-US" b="0" kern="0" spc="-15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모서리가 둥근 직사각형 22"/>
          <p:cNvSpPr/>
          <p:nvPr/>
        </p:nvSpPr>
        <p:spPr bwMode="ltGray">
          <a:xfrm>
            <a:off x="2293962" y="3957809"/>
            <a:ext cx="6383592" cy="1991471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22945" y="4610075"/>
            <a:ext cx="1757865" cy="619125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40850" y="3992735"/>
            <a:ext cx="6048672" cy="369332"/>
            <a:chOff x="2340850" y="3776711"/>
            <a:chExt cx="6048672" cy="369332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교육과정에 필요한 직접교육경비 우선 편성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그룹 39"/>
          <p:cNvGrpSpPr/>
          <p:nvPr/>
        </p:nvGrpSpPr>
        <p:grpSpPr>
          <a:xfrm>
            <a:off x="2339752" y="4355812"/>
            <a:ext cx="6048672" cy="369332"/>
            <a:chOff x="2340850" y="3776711"/>
            <a:chExt cx="6048672" cy="369332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학교교육계획과 예산의 연계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 현안사업 반영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4715852"/>
            <a:ext cx="6048672" cy="369332"/>
            <a:chOff x="2340850" y="3776711"/>
            <a:chExt cx="6048672" cy="369332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구체적인 산출 근거에 따른 편성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그룹 45"/>
          <p:cNvGrpSpPr/>
          <p:nvPr/>
        </p:nvGrpSpPr>
        <p:grpSpPr>
          <a:xfrm>
            <a:off x="2339752" y="5075892"/>
            <a:ext cx="6048672" cy="369332"/>
            <a:chOff x="2340850" y="3776711"/>
            <a:chExt cx="6048672" cy="369332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학부모부담경비의 적정성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8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그룹 48"/>
          <p:cNvGrpSpPr/>
          <p:nvPr/>
        </p:nvGrpSpPr>
        <p:grpSpPr>
          <a:xfrm>
            <a:off x="2339752" y="5435932"/>
            <a:ext cx="6048672" cy="369332"/>
            <a:chOff x="2340850" y="3776711"/>
            <a:chExt cx="6048672" cy="369332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예산낭비 여부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불용액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과다 여부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1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02981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458245" cy="769441"/>
            <a:chOff x="250825" y="1268760"/>
            <a:chExt cx="2458245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015149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학교교육과정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555082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0" name="모서리가 둥근 직사각형 9"/>
          <p:cNvSpPr/>
          <p:nvPr/>
        </p:nvSpPr>
        <p:spPr bwMode="ltGray">
          <a:xfrm>
            <a:off x="2292864" y="2301623"/>
            <a:ext cx="6383592" cy="2207497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21847" y="3169915"/>
            <a:ext cx="1757865" cy="619125"/>
            <a:chOff x="252023" y="4898107"/>
            <a:chExt cx="1757865" cy="619125"/>
          </a:xfrm>
        </p:grpSpPr>
        <p:grpSp>
          <p:nvGrpSpPr>
            <p:cNvPr id="13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15" name="모서리가 둥근 직사각형 14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개념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339752" y="2336550"/>
            <a:ext cx="6336704" cy="369332"/>
            <a:chOff x="2339752" y="2336550"/>
            <a:chExt cx="6336704" cy="36933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339752" y="2336550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당해 학교의 교육 설계도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상세한 교육운영 세부 실천 계획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9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모서리가 둥근 직사각형 22"/>
          <p:cNvSpPr/>
          <p:nvPr/>
        </p:nvSpPr>
        <p:spPr bwMode="ltGray">
          <a:xfrm>
            <a:off x="2293962" y="4749897"/>
            <a:ext cx="6383592" cy="1487415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22945" y="5229200"/>
            <a:ext cx="1757865" cy="619125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40850" y="4784823"/>
            <a:ext cx="6048672" cy="369332"/>
            <a:chOff x="2340850" y="3776711"/>
            <a:chExt cx="6048672" cy="369332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교과별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시수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배당의 적정성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그룹 39"/>
          <p:cNvGrpSpPr/>
          <p:nvPr/>
        </p:nvGrpSpPr>
        <p:grpSpPr>
          <a:xfrm>
            <a:off x="2339752" y="5147900"/>
            <a:ext cx="6048672" cy="369332"/>
            <a:chOff x="2340850" y="3776711"/>
            <a:chExt cx="6048672" cy="369332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창의적 체험활동 및 선택과목 편성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5507940"/>
            <a:ext cx="6048672" cy="646331"/>
            <a:chOff x="2340850" y="3776711"/>
            <a:chExt cx="6048672" cy="646331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0486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가부의 결정보다는 바람직한 교육과정 방향에 대한 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심의ㆍ자문에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중점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/>
          <p:nvPr/>
        </p:nvGrpSpPr>
        <p:grpSpPr>
          <a:xfrm>
            <a:off x="2339752" y="2710661"/>
            <a:ext cx="6336704" cy="646331"/>
            <a:chOff x="2339752" y="2336550"/>
            <a:chExt cx="6336704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2339752" y="2336550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교원</a:t>
              </a:r>
              <a:r>
                <a:rPr kumimoji="0" lang="en-US" altLang="ko-KR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교육과정 전문가</a:t>
              </a:r>
              <a:r>
                <a:rPr kumimoji="0" lang="en-US" altLang="ko-KR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학부모로 구성된 학교교육과정위원회에서 </a:t>
              </a:r>
              <a:endParaRPr kumimoji="0" lang="en-US" altLang="ko-KR" kern="0" spc="-17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kumimoji="0" lang="ko-KR" altLang="en-US" kern="0" spc="-17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교육과정 편성 자문</a:t>
              </a:r>
              <a:endParaRPr kumimoji="0" lang="ko-KR" altLang="en-US" b="0" kern="0" spc="-17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그룹 55"/>
          <p:cNvGrpSpPr/>
          <p:nvPr/>
        </p:nvGrpSpPr>
        <p:grpSpPr>
          <a:xfrm>
            <a:off x="2339752" y="3347700"/>
            <a:ext cx="6408712" cy="369332"/>
            <a:chOff x="2339752" y="2336550"/>
            <a:chExt cx="6408712" cy="369332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2339752" y="2336550"/>
              <a:ext cx="64087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초등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다음 학년도에 배우게 될 교육과정 편성 및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시수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배당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8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그룹 58"/>
          <p:cNvGrpSpPr/>
          <p:nvPr/>
        </p:nvGrpSpPr>
        <p:grpSpPr>
          <a:xfrm>
            <a:off x="2339752" y="3790781"/>
            <a:ext cx="6408712" cy="646331"/>
            <a:chOff x="2339752" y="2336550"/>
            <a:chExt cx="6408712" cy="646331"/>
          </a:xfrm>
        </p:grpSpPr>
        <p:sp>
          <p:nvSpPr>
            <p:cNvPr id="60" name="TextBox 59"/>
            <p:cNvSpPr txBox="1"/>
            <p:nvPr/>
          </p:nvSpPr>
          <p:spPr bwMode="auto">
            <a:xfrm>
              <a:off x="2339752" y="2336550"/>
              <a:ext cx="64087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중등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다음 학년도 신입생이 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년간 배우게 될 교육과정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편성 및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시수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배당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1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24602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314229" cy="769441"/>
            <a:chOff x="250825" y="1268760"/>
            <a:chExt cx="2314229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015149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교과용 도서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411066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0" name="모서리가 둥근 직사각형 9"/>
          <p:cNvSpPr/>
          <p:nvPr/>
        </p:nvSpPr>
        <p:spPr bwMode="ltGray">
          <a:xfrm>
            <a:off x="2292864" y="2301624"/>
            <a:ext cx="6383592" cy="1775448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1520" y="2857500"/>
            <a:ext cx="1757865" cy="619125"/>
            <a:chOff x="252023" y="4898107"/>
            <a:chExt cx="1757865" cy="619125"/>
          </a:xfrm>
        </p:grpSpPr>
        <p:grpSp>
          <p:nvGrpSpPr>
            <p:cNvPr id="13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15" name="모서리가 둥근 직사각형 14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개념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339752" y="2336550"/>
            <a:ext cx="6336704" cy="369332"/>
            <a:chOff x="2339752" y="2336550"/>
            <a:chExt cx="6336704" cy="369332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339752" y="2336550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교과서 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+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교사용 지도서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9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모서리가 둥근 직사각형 22"/>
          <p:cNvSpPr/>
          <p:nvPr/>
        </p:nvSpPr>
        <p:spPr bwMode="ltGray">
          <a:xfrm>
            <a:off x="2293962" y="4509121"/>
            <a:ext cx="6383592" cy="1512168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22945" y="4994126"/>
            <a:ext cx="1757865" cy="619125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40850" y="4581128"/>
            <a:ext cx="6048672" cy="369332"/>
            <a:chOff x="2340850" y="3776711"/>
            <a:chExt cx="6048672" cy="369332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교과용 도서 추천 및 선정의 공정성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투명성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그룹 39"/>
          <p:cNvGrpSpPr/>
          <p:nvPr/>
        </p:nvGrpSpPr>
        <p:grpSpPr>
          <a:xfrm>
            <a:off x="2339752" y="5051276"/>
            <a:ext cx="6048672" cy="369332"/>
            <a:chOff x="2340850" y="3776711"/>
            <a:chExt cx="6048672" cy="369332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학생들의 눈높이 고려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교과과정의 충실한 정도 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5526990"/>
            <a:ext cx="6048672" cy="369332"/>
            <a:chOff x="2340850" y="3776711"/>
            <a:chExt cx="6048672" cy="369332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교과용 도서의 구성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내용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사용 편의성 검토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/>
          <p:nvPr/>
        </p:nvGrpSpPr>
        <p:grpSpPr>
          <a:xfrm>
            <a:off x="2339752" y="2852936"/>
            <a:ext cx="6336704" cy="369332"/>
            <a:chOff x="2339752" y="2336550"/>
            <a:chExt cx="6336704" cy="369332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2339752" y="2336550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국정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검정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인정의 절차를 거쳐 인정받는 자료</a:t>
              </a:r>
              <a:endParaRPr kumimoji="0" lang="ko-KR" altLang="en-US" b="0" kern="0" spc="-17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그룹 55"/>
          <p:cNvGrpSpPr/>
          <p:nvPr/>
        </p:nvGrpSpPr>
        <p:grpSpPr>
          <a:xfrm>
            <a:off x="2339752" y="3358733"/>
            <a:ext cx="6408712" cy="646331"/>
            <a:chOff x="2339752" y="2336550"/>
            <a:chExt cx="6408712" cy="646331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2339752" y="2336550"/>
              <a:ext cx="64087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교과협의회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학년협의회 및 교사의 추천과 학교운영위원회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심의를 거쳐 학교장이 최종 결정</a:t>
              </a:r>
            </a:p>
          </p:txBody>
        </p:sp>
        <p:pic>
          <p:nvPicPr>
            <p:cNvPr id="58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06933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664296" cy="769441"/>
            <a:chOff x="250825" y="1268760"/>
            <a:chExt cx="2664296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293588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현장체험학습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761133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0" name="모서리가 둥근 직사각형 9"/>
          <p:cNvSpPr/>
          <p:nvPr/>
        </p:nvSpPr>
        <p:spPr bwMode="ltGray">
          <a:xfrm>
            <a:off x="2292864" y="2301624"/>
            <a:ext cx="6383592" cy="1415408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1520" y="2708920"/>
            <a:ext cx="1757865" cy="619125"/>
            <a:chOff x="252023" y="4898107"/>
            <a:chExt cx="1757865" cy="619125"/>
          </a:xfrm>
        </p:grpSpPr>
        <p:grpSp>
          <p:nvGrpSpPr>
            <p:cNvPr id="13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15" name="모서리가 둥근 직사각형 14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개념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339752" y="2336550"/>
            <a:ext cx="6336704" cy="646331"/>
            <a:chOff x="2339752" y="2336550"/>
            <a:chExt cx="6336704" cy="646331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339752" y="2336550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 밖 교육활동을 통한 교육내용 이해 증진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0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심신의 조화로운 발달 도모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9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모서리가 둥근 직사각형 22"/>
          <p:cNvSpPr/>
          <p:nvPr/>
        </p:nvSpPr>
        <p:spPr bwMode="ltGray">
          <a:xfrm>
            <a:off x="2293962" y="3933056"/>
            <a:ext cx="6383592" cy="2088233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51520" y="4653508"/>
            <a:ext cx="1757865" cy="619125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40850" y="4005064"/>
            <a:ext cx="6048672" cy="369332"/>
            <a:chOff x="2340850" y="3776711"/>
            <a:chExt cx="6048672" cy="369332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학부모의 의견 충분히 반영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그룹 39"/>
          <p:cNvGrpSpPr/>
          <p:nvPr/>
        </p:nvGrpSpPr>
        <p:grpSpPr>
          <a:xfrm>
            <a:off x="2339752" y="4418062"/>
            <a:ext cx="6048672" cy="369332"/>
            <a:chOff x="2340850" y="3776711"/>
            <a:chExt cx="6048672" cy="369332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여행지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숙박업소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차량업체 선정 과정 투명성 확보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4850110"/>
            <a:ext cx="6336704" cy="646331"/>
            <a:chOff x="2340850" y="3776711"/>
            <a:chExt cx="6336704" cy="646331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학생들이 다양한 경험을 할 수 있는 장소 및 프로그램 선정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안전성 면밀히 심의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/>
          <p:nvPr/>
        </p:nvGrpSpPr>
        <p:grpSpPr>
          <a:xfrm>
            <a:off x="2339752" y="2987660"/>
            <a:ext cx="6336704" cy="646331"/>
            <a:chOff x="2339752" y="2336550"/>
            <a:chExt cx="6336704" cy="64633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2339752" y="2336550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종류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수학여행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수련활동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숙박형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현장체험학습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  1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일형 현장체험학습</a:t>
              </a:r>
              <a:endParaRPr kumimoji="0" lang="ko-KR" altLang="en-US" b="0" kern="0" spc="-17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그룹 45"/>
          <p:cNvGrpSpPr/>
          <p:nvPr/>
        </p:nvGrpSpPr>
        <p:grpSpPr>
          <a:xfrm>
            <a:off x="2339752" y="5517232"/>
            <a:ext cx="6048672" cy="369332"/>
            <a:chOff x="2340850" y="3776711"/>
            <a:chExt cx="6048672" cy="369332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불참학생에 대한 교육계획 마련 여부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8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3328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690563"/>
            <a:ext cx="7391400" cy="876300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학운위의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기능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041525"/>
            <a:ext cx="8001000" cy="4114800"/>
          </a:xfrm>
        </p:spPr>
        <p:txBody>
          <a:bodyPr/>
          <a:lstStyle/>
          <a:p>
            <a:endParaRPr lang="en-US" altLang="ko-KR" sz="2400" dirty="0">
              <a:solidFill>
                <a:schemeClr val="accent2"/>
              </a:solidFill>
            </a:endParaRPr>
          </a:p>
          <a:p>
            <a:pPr lvl="1"/>
            <a:r>
              <a:rPr lang="en-US" altLang="ko-KR" dirty="0"/>
              <a:t>1. </a:t>
            </a:r>
            <a:r>
              <a:rPr lang="ko-KR" altLang="en-US" dirty="0"/>
              <a:t>학교헌장과 학칙의 제정 또는 개정</a:t>
            </a:r>
          </a:p>
          <a:p>
            <a:pPr lvl="1"/>
            <a:r>
              <a:rPr lang="en-US" altLang="ko-KR" dirty="0"/>
              <a:t>2. </a:t>
            </a:r>
            <a:r>
              <a:rPr lang="ko-KR" altLang="en-US" dirty="0"/>
              <a:t>학교의 예산안과 결산</a:t>
            </a:r>
          </a:p>
          <a:p>
            <a:pPr lvl="1"/>
            <a:r>
              <a:rPr lang="en-US" altLang="ko-KR" dirty="0"/>
              <a:t>3. </a:t>
            </a:r>
            <a:r>
              <a:rPr lang="ko-KR" altLang="en-US" dirty="0"/>
              <a:t>학교교육과정의 운영방법</a:t>
            </a:r>
          </a:p>
          <a:p>
            <a:pPr lvl="1"/>
            <a:r>
              <a:rPr lang="en-US" altLang="ko-KR" dirty="0"/>
              <a:t>4. </a:t>
            </a:r>
            <a:r>
              <a:rPr lang="ko-KR" altLang="en-US" dirty="0"/>
              <a:t>교과용 도서와 교육 자료의 선정</a:t>
            </a:r>
          </a:p>
          <a:p>
            <a:pPr lvl="1"/>
            <a:r>
              <a:rPr lang="en-US" altLang="ko-KR" dirty="0"/>
              <a:t>5. </a:t>
            </a:r>
            <a:r>
              <a:rPr lang="ko-KR" altLang="en-US" dirty="0"/>
              <a:t>교복</a:t>
            </a:r>
            <a:r>
              <a:rPr lang="en-US" altLang="ko-KR" dirty="0"/>
              <a:t>·</a:t>
            </a:r>
            <a:r>
              <a:rPr lang="ko-KR" altLang="en-US" dirty="0"/>
              <a:t>체육복</a:t>
            </a:r>
            <a:r>
              <a:rPr lang="en-US" altLang="ko-KR" dirty="0"/>
              <a:t>·</a:t>
            </a:r>
            <a:r>
              <a:rPr lang="ko-KR" altLang="en-US" dirty="0"/>
              <a:t>졸업앨범 등 학부모 경비 부담 사항</a:t>
            </a:r>
          </a:p>
        </p:txBody>
      </p:sp>
    </p:spTree>
    <p:extLst>
      <p:ext uri="{BB962C8B-B14F-4D97-AF65-F5344CB8AC3E}">
        <p14:creationId xmlns:p14="http://schemas.microsoft.com/office/powerpoint/2010/main" val="197820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510307" cy="769441"/>
            <a:chOff x="250825" y="1268760"/>
            <a:chExt cx="2510307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293588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방과후학교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339058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0" name="모서리가 둥근 직사각형 9"/>
          <p:cNvSpPr/>
          <p:nvPr/>
        </p:nvSpPr>
        <p:spPr bwMode="ltGray">
          <a:xfrm>
            <a:off x="2292864" y="2301624"/>
            <a:ext cx="6383592" cy="1415408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1520" y="2708920"/>
            <a:ext cx="1757865" cy="619125"/>
            <a:chOff x="252023" y="4898107"/>
            <a:chExt cx="1757865" cy="619125"/>
          </a:xfrm>
        </p:grpSpPr>
        <p:grpSp>
          <p:nvGrpSpPr>
            <p:cNvPr id="13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15" name="모서리가 둥근 직사각형 14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개념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339752" y="2336550"/>
            <a:ext cx="6336704" cy="646331"/>
            <a:chOff x="2339752" y="2336550"/>
            <a:chExt cx="6336704" cy="646331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339752" y="2336550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학생과 학부모의 수요를 반영한 정규수업 이외의 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 및 돌봄 활동</a:t>
              </a:r>
            </a:p>
          </p:txBody>
        </p:sp>
        <p:pic>
          <p:nvPicPr>
            <p:cNvPr id="19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모서리가 둥근 직사각형 22"/>
          <p:cNvSpPr/>
          <p:nvPr/>
        </p:nvSpPr>
        <p:spPr bwMode="ltGray">
          <a:xfrm>
            <a:off x="2293962" y="3933056"/>
            <a:ext cx="6383592" cy="2088233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51520" y="4653508"/>
            <a:ext cx="1757865" cy="619125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40850" y="4005064"/>
            <a:ext cx="6048672" cy="369332"/>
            <a:chOff x="2340850" y="3776711"/>
            <a:chExt cx="6048672" cy="369332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프로그램 수강이 강제되지 않아야 함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그룹 39"/>
          <p:cNvGrpSpPr/>
          <p:nvPr/>
        </p:nvGrpSpPr>
        <p:grpSpPr>
          <a:xfrm>
            <a:off x="2339752" y="4418062"/>
            <a:ext cx="6048672" cy="369332"/>
            <a:chOff x="2340850" y="3776711"/>
            <a:chExt cx="6048672" cy="369332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강좌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운영시간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강사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경비 책정 등의 적정성 심의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4850110"/>
            <a:ext cx="6336704" cy="646331"/>
            <a:chOff x="2340850" y="3776711"/>
            <a:chExt cx="6336704" cy="646331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자기주도학습 향상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인성ㆍ창의력ㆍ특기적성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계발 등 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특색있고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다양한 수요자 맞춤형 프로그램 개설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/>
          <p:nvPr/>
        </p:nvGrpSpPr>
        <p:grpSpPr>
          <a:xfrm>
            <a:off x="2339752" y="2959085"/>
            <a:ext cx="6336704" cy="369332"/>
            <a:chOff x="2339752" y="2336550"/>
            <a:chExt cx="6336704" cy="369332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2339752" y="2336550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학교교육 기능을 보완하는 다양하고 창의적인 교육기회 제공</a:t>
              </a:r>
              <a:endParaRPr kumimoji="0" lang="ko-KR" altLang="en-US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그룹 48"/>
          <p:cNvGrpSpPr/>
          <p:nvPr/>
        </p:nvGrpSpPr>
        <p:grpSpPr>
          <a:xfrm>
            <a:off x="2339752" y="3319125"/>
            <a:ext cx="6336704" cy="369332"/>
            <a:chOff x="2339752" y="2336550"/>
            <a:chExt cx="6336704" cy="369332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2339752" y="2336550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학생과 학부모의 선택에 의한 자율적 참여 원칙</a:t>
              </a:r>
              <a:endParaRPr kumimoji="0" lang="ko-KR" altLang="en-US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1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그룹 51"/>
          <p:cNvGrpSpPr/>
          <p:nvPr/>
        </p:nvGrpSpPr>
        <p:grpSpPr>
          <a:xfrm>
            <a:off x="2339752" y="5507940"/>
            <a:ext cx="6336704" cy="369332"/>
            <a:chOff x="2340850" y="3776711"/>
            <a:chExt cx="6336704" cy="369332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2340850" y="3776711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 안전대책 확인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7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09176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510307" cy="769441"/>
            <a:chOff x="250825" y="1268760"/>
            <a:chExt cx="2510307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293588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학교급식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1969045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2339752" y="2336550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kumimoji="0" lang="ko-KR" altLang="en-US" b="0" kern="0" spc="-1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79512" y="2780928"/>
            <a:ext cx="1757865" cy="792087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39752" y="2132856"/>
            <a:ext cx="6048672" cy="646331"/>
            <a:chOff x="2340850" y="3776711"/>
            <a:chExt cx="6048672" cy="646331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학생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학부모의 기호를 고려한 급식운영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안전한 급식 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제공 중심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2852936"/>
            <a:ext cx="6336704" cy="646331"/>
            <a:chOff x="2340850" y="3776711"/>
            <a:chExt cx="6336704" cy="646331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학교급식법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등에서 정한 영양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위생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식재료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식생활지도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0" kern="0" baseline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기준 반영</a:t>
              </a: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그룹 51"/>
          <p:cNvGrpSpPr/>
          <p:nvPr/>
        </p:nvGrpSpPr>
        <p:grpSpPr>
          <a:xfrm>
            <a:off x="2339752" y="3645024"/>
            <a:ext cx="6336704" cy="369332"/>
            <a:chOff x="2340850" y="2173485"/>
            <a:chExt cx="6336704" cy="369332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2340850" y="2173485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학교급식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식재료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조달 방법 및 업체 선정 기준 면밀히 심의 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7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412858" y="2245493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그룹 45"/>
          <p:cNvGrpSpPr/>
          <p:nvPr/>
        </p:nvGrpSpPr>
        <p:grpSpPr>
          <a:xfrm>
            <a:off x="2339752" y="4221088"/>
            <a:ext cx="6336704" cy="369332"/>
            <a:chOff x="2340850" y="2345843"/>
            <a:chExt cx="6336704" cy="369332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2340850" y="2345843"/>
              <a:ext cx="63367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급식 단가의 적정성 검토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급식시설비는 학교 부담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8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412858" y="241785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71312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5.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주요 분야별 </a:t>
            </a:r>
            <a:r>
              <a:rPr lang="ko-KR" altLang="en-US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심의ㆍ자문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사항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510307" cy="769441"/>
            <a:chOff x="250825" y="1268760"/>
            <a:chExt cx="2510307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293588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학교발전기금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54510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0" name="모서리가 둥근 직사각형 9"/>
          <p:cNvSpPr/>
          <p:nvPr/>
        </p:nvSpPr>
        <p:spPr bwMode="ltGray">
          <a:xfrm>
            <a:off x="2292864" y="2301624"/>
            <a:ext cx="6383592" cy="1631432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51520" y="2584326"/>
            <a:ext cx="1757865" cy="619125"/>
            <a:chOff x="252023" y="4898107"/>
            <a:chExt cx="1757865" cy="619125"/>
          </a:xfrm>
        </p:grpSpPr>
        <p:grpSp>
          <p:nvGrpSpPr>
            <p:cNvPr id="13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15" name="모서리가 둥근 직사각형 14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18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개념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339752" y="2336550"/>
            <a:ext cx="6336704" cy="646331"/>
            <a:chOff x="2339752" y="2336550"/>
            <a:chExt cx="6336704" cy="646331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2339752" y="2336550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 교육활동 지원을 위해 </a:t>
              </a:r>
              <a:r>
                <a:rPr kumimoji="0" lang="ko-KR" altLang="en-US" b="1" kern="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학교운영위원회가 주체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가 되어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kumimoji="0" lang="ko-KR" altLang="en-US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개인</a:t>
              </a:r>
              <a:r>
                <a:rPr kumimoji="0" lang="en-US" altLang="ko-KR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단체 등을 대상으로 자발적으로 조성하는 재원</a:t>
              </a:r>
            </a:p>
          </p:txBody>
        </p:sp>
        <p:pic>
          <p:nvPicPr>
            <p:cNvPr id="19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모서리가 둥근 직사각형 22"/>
          <p:cNvSpPr/>
          <p:nvPr/>
        </p:nvSpPr>
        <p:spPr bwMode="ltGray">
          <a:xfrm>
            <a:off x="2293962" y="4188897"/>
            <a:ext cx="6383592" cy="1544359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257198" y="4389266"/>
            <a:ext cx="1757865" cy="619125"/>
            <a:chOff x="252023" y="4898107"/>
            <a:chExt cx="1757865" cy="619125"/>
          </a:xfrm>
        </p:grpSpPr>
        <p:grpSp>
          <p:nvGrpSpPr>
            <p:cNvPr id="26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1757865" cy="619125"/>
              <a:chOff x="584448" y="2226289"/>
              <a:chExt cx="1757776" cy="619004"/>
            </a:xfrm>
          </p:grpSpPr>
          <p:sp>
            <p:nvSpPr>
              <p:cNvPr id="28" name="모서리가 둥근 직사각형 27"/>
              <p:cNvSpPr/>
              <p:nvPr/>
            </p:nvSpPr>
            <p:spPr bwMode="ltGray">
              <a:xfrm>
                <a:off x="584448" y="2226289"/>
                <a:ext cx="1757776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33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 bwMode="auto">
            <a:xfrm>
              <a:off x="611560" y="4973166"/>
              <a:ext cx="139832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고려사항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340850" y="4188897"/>
            <a:ext cx="6048672" cy="373669"/>
            <a:chOff x="2340850" y="3776711"/>
            <a:chExt cx="6048672" cy="369332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2340850" y="3776711"/>
              <a:ext cx="60486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일정금액 할당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및 모금의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직ㆍ간접적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강요 불가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3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그룹 42"/>
          <p:cNvGrpSpPr/>
          <p:nvPr/>
        </p:nvGrpSpPr>
        <p:grpSpPr>
          <a:xfrm>
            <a:off x="2339752" y="4562566"/>
            <a:ext cx="6336704" cy="558623"/>
            <a:chOff x="2340850" y="3776711"/>
            <a:chExt cx="6336704" cy="646331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340850" y="3776711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b="1" kern="0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학교발전기금운용계획 수립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발전기금 사용목적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조성방법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수입ㆍ지출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계획 포함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4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3" name="그룹 52"/>
          <p:cNvGrpSpPr/>
          <p:nvPr/>
        </p:nvGrpSpPr>
        <p:grpSpPr>
          <a:xfrm>
            <a:off x="2339752" y="2996952"/>
            <a:ext cx="6336704" cy="923330"/>
            <a:chOff x="2339752" y="2336550"/>
            <a:chExt cx="6336704" cy="923330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2339752" y="2336550"/>
              <a:ext cx="63367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기부에 대한 반대급부가 없어야 하고 기탁 목적에 맞게 사용</a:t>
              </a:r>
              <a:endParaRPr kumimoji="0" lang="en-US" altLang="ko-KR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(</a:t>
              </a:r>
              <a:r>
                <a:rPr kumimoji="0" lang="ko-KR" altLang="en-US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학교교육시설</a:t>
              </a:r>
              <a:r>
                <a:rPr kumimoji="0" lang="en-US" altLang="ko-KR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교육용기자재 및 도서</a:t>
              </a:r>
              <a:r>
                <a:rPr kumimoji="0" lang="en-US" altLang="ko-KR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b="0" kern="0" spc="-100" dirty="0" err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체육ㆍ학예활동</a:t>
              </a:r>
              <a:r>
                <a:rPr kumimoji="0" lang="en-US" altLang="ko-KR" b="0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학생복지 및 자치활동 지원</a:t>
              </a: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b="0" kern="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3185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그룹 51"/>
          <p:cNvGrpSpPr/>
          <p:nvPr/>
        </p:nvGrpSpPr>
        <p:grpSpPr>
          <a:xfrm>
            <a:off x="2339752" y="5121190"/>
            <a:ext cx="6336704" cy="518838"/>
            <a:chOff x="2340850" y="3776711"/>
            <a:chExt cx="6336704" cy="646331"/>
          </a:xfrm>
        </p:grpSpPr>
        <p:sp>
          <p:nvSpPr>
            <p:cNvPr id="56" name="TextBox 55"/>
            <p:cNvSpPr txBox="1"/>
            <p:nvPr/>
          </p:nvSpPr>
          <p:spPr bwMode="auto">
            <a:xfrm>
              <a:off x="2340850" y="3776711"/>
              <a:ext cx="63367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학교발전기금 결산 시 기탁자의 지정 용도에 맞게 </a:t>
              </a:r>
              <a:endParaRPr kumimoji="0" lang="en-US" altLang="ko-KR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집행되었는지 확인</a:t>
              </a:r>
              <a:endParaRPr kumimoji="0" lang="ko-KR" altLang="en-US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7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384283" y="3853641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그룹 38"/>
          <p:cNvGrpSpPr>
            <a:grpSpLocks/>
          </p:cNvGrpSpPr>
          <p:nvPr/>
        </p:nvGrpSpPr>
        <p:grpSpPr bwMode="auto">
          <a:xfrm>
            <a:off x="2389115" y="5840616"/>
            <a:ext cx="6215331" cy="468704"/>
            <a:chOff x="2830946" y="1792178"/>
            <a:chExt cx="6061533" cy="1068581"/>
          </a:xfrm>
        </p:grpSpPr>
        <p:sp>
          <p:nvSpPr>
            <p:cNvPr id="39" name="TextBox 49"/>
            <p:cNvSpPr txBox="1">
              <a:spLocks noChangeArrowheads="1"/>
            </p:cNvSpPr>
            <p:nvPr/>
          </p:nvSpPr>
          <p:spPr bwMode="auto">
            <a:xfrm>
              <a:off x="3194434" y="1792178"/>
              <a:ext cx="5698045" cy="106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atinLnBrk="0"/>
              <a:r>
                <a:rPr kumimoji="0" lang="ko-KR" altLang="en-US" sz="20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유치원은 발전기금회계가 없음</a:t>
              </a:r>
              <a:endParaRPr kumimoji="0" lang="en-US" altLang="ko-KR" sz="2000" b="0" baseline="0" dirty="0">
                <a:latin typeface="한컴 바겐세일 M" pitchFamily="18" charset="-127"/>
                <a:ea typeface="한컴 바겐세일 M" pitchFamily="18" charset="-127"/>
              </a:endParaRPr>
            </a:p>
            <a:p>
              <a:pPr latinLnBrk="0"/>
              <a:endParaRPr kumimoji="0" lang="ko-KR" altLang="en-US" sz="2000" b="0" u="sng" baseline="0" dirty="0">
                <a:latin typeface="한컴 바겐세일 M" pitchFamily="18" charset="-127"/>
                <a:ea typeface="한컴 바겐세일 M" pitchFamily="18" charset="-127"/>
              </a:endParaRPr>
            </a:p>
          </p:txBody>
        </p:sp>
        <p:pic>
          <p:nvPicPr>
            <p:cNvPr id="40" name="Picture 2" descr="C:\Documents and Settings\usercom\Local Settings\Temporary Internet Files\Content.IE5\PE7IVPD6\MC90044131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0946" y="1962981"/>
              <a:ext cx="363488" cy="363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8907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83988"/>
            <a:ext cx="6912767" cy="66941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6. </a:t>
            </a:r>
            <a:r>
              <a:rPr kumimoji="0" lang="ko-KR" altLang="en-US" sz="6000" spc="-150" dirty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학교운영위원회 회의 운영</a:t>
            </a:r>
            <a:endParaRPr kumimoji="0" lang="en-US" altLang="ko-KR" sz="6000" spc="-150" dirty="0">
              <a:ln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037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314229" cy="769441"/>
            <a:chOff x="250825" y="1268760"/>
            <a:chExt cx="2314229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015149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회의의 종류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411066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 bwMode="ltGray">
          <a:xfrm>
            <a:off x="2557910" y="2301625"/>
            <a:ext cx="6190554" cy="1199384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221847" y="2505090"/>
            <a:ext cx="2592881" cy="707886"/>
            <a:chOff x="252023" y="4831060"/>
            <a:chExt cx="2592881" cy="707886"/>
          </a:xfrm>
        </p:grpSpPr>
        <p:grpSp>
          <p:nvGrpSpPr>
            <p:cNvPr id="50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045897" cy="619125"/>
              <a:chOff x="584448" y="2226289"/>
              <a:chExt cx="2045794" cy="619004"/>
            </a:xfrm>
          </p:grpSpPr>
          <p:sp>
            <p:nvSpPr>
              <p:cNvPr id="52" name="모서리가 둥근 직사각형 51"/>
              <p:cNvSpPr/>
              <p:nvPr/>
            </p:nvSpPr>
            <p:spPr bwMode="ltGray">
              <a:xfrm>
                <a:off x="584448" y="2226289"/>
                <a:ext cx="204579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59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61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51" name="TextBox 50"/>
            <p:cNvSpPr txBox="1"/>
            <p:nvPr/>
          </p:nvSpPr>
          <p:spPr bwMode="auto">
            <a:xfrm>
              <a:off x="611559" y="4831060"/>
              <a:ext cx="2233345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시기에 의한 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분류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599209" y="2348902"/>
            <a:ext cx="6073011" cy="404605"/>
            <a:chOff x="2599209" y="2301277"/>
            <a:chExt cx="6073011" cy="404605"/>
          </a:xfrm>
        </p:grpSpPr>
        <p:sp>
          <p:nvSpPr>
            <p:cNvPr id="48" name="TextBox 47"/>
            <p:cNvSpPr txBox="1"/>
            <p:nvPr/>
          </p:nvSpPr>
          <p:spPr bwMode="auto">
            <a:xfrm>
              <a:off x="2599209" y="2336550"/>
              <a:ext cx="60730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   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학교운영위원회에서 정한 기일에 개최하는 회의</a:t>
              </a:r>
              <a:endParaRPr kumimoji="0" lang="en-US" altLang="ko-KR" kern="0" spc="-1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6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613687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직사각형 78"/>
            <p:cNvSpPr/>
            <p:nvPr/>
          </p:nvSpPr>
          <p:spPr bwMode="auto">
            <a:xfrm>
              <a:off x="2743226" y="2301277"/>
              <a:ext cx="896399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정기회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593920" y="2780928"/>
            <a:ext cx="6147377" cy="681604"/>
            <a:chOff x="2593920" y="2611397"/>
            <a:chExt cx="6147377" cy="681604"/>
          </a:xfrm>
        </p:grpSpPr>
        <p:grpSp>
          <p:nvGrpSpPr>
            <p:cNvPr id="80" name="그룹 79"/>
            <p:cNvGrpSpPr/>
            <p:nvPr/>
          </p:nvGrpSpPr>
          <p:grpSpPr>
            <a:xfrm>
              <a:off x="2593920" y="2611397"/>
              <a:ext cx="6073011" cy="681604"/>
              <a:chOff x="2599209" y="2301277"/>
              <a:chExt cx="6073011" cy="681604"/>
            </a:xfrm>
          </p:grpSpPr>
          <p:sp>
            <p:nvSpPr>
              <p:cNvPr id="81" name="TextBox 80"/>
              <p:cNvSpPr txBox="1"/>
              <p:nvPr/>
            </p:nvSpPr>
            <p:spPr bwMode="auto">
              <a:xfrm>
                <a:off x="2599209" y="2336550"/>
                <a:ext cx="60730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           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필요에 따라 수시로 개최하는 회의</a:t>
                </a:r>
                <a:endParaRPr kumimoji="0" lang="en-US" altLang="ko-KR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kern="0" spc="-10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  <p:pic>
            <p:nvPicPr>
              <p:cNvPr id="82" name="Picture 12" descr="C:\Users\onnoo design server\Desktop\1강 개체분리\8\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3152" t="72754" r="45651" b="25362"/>
              <a:stretch>
                <a:fillRect/>
              </a:stretch>
            </p:blipFill>
            <p:spPr bwMode="auto">
              <a:xfrm>
                <a:off x="2613687" y="2413480"/>
                <a:ext cx="181354" cy="216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3" name="직사각형 82"/>
              <p:cNvSpPr/>
              <p:nvPr/>
            </p:nvSpPr>
            <p:spPr bwMode="auto">
              <a:xfrm>
                <a:off x="2743226" y="2301277"/>
                <a:ext cx="896399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1" kern="0" spc="50" dirty="0">
                    <a:ln w="11430"/>
                    <a:solidFill>
                      <a:srgbClr val="0000FF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임시</a:t>
                </a:r>
                <a:r>
                  <a:rPr kumimoji="0" lang="ko-KR" altLang="en-US" b="1" kern="0" spc="50" baseline="0" dirty="0">
                    <a:ln w="11430"/>
                    <a:solidFill>
                      <a:srgbClr val="0000FF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맑은 고딕" pitchFamily="50" charset="-127"/>
                    <a:ea typeface="맑은 고딕" pitchFamily="50" charset="-127"/>
                  </a:rPr>
                  <a:t>회</a:t>
                </a:r>
                <a:endParaRPr kumimoji="0" lang="en-US" altLang="ko-KR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84" name="TextBox 40"/>
            <p:cNvSpPr txBox="1">
              <a:spLocks noChangeArrowheads="1"/>
            </p:cNvSpPr>
            <p:nvPr/>
          </p:nvSpPr>
          <p:spPr bwMode="auto">
            <a:xfrm>
              <a:off x="3645421" y="2891036"/>
              <a:ext cx="5095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학교장 또는 재적위원 </a:t>
              </a:r>
              <a:r>
                <a:rPr kumimoji="0" lang="en-US" altLang="ko-KR" sz="18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3</a:t>
              </a:r>
              <a:r>
                <a:rPr kumimoji="0" lang="ko-KR" altLang="en-US" sz="18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분의 </a:t>
              </a:r>
              <a:r>
                <a:rPr kumimoji="0" lang="en-US" altLang="ko-KR" sz="18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1</a:t>
              </a:r>
              <a:r>
                <a:rPr kumimoji="0" lang="ko-KR" altLang="en-US" sz="1800" b="0" baseline="0" dirty="0">
                  <a:solidFill>
                    <a:srgbClr val="FF3300"/>
                  </a:solidFill>
                  <a:latin typeface="한컴 바겐세일 M" pitchFamily="18" charset="-127"/>
                  <a:ea typeface="한컴 바겐세일 M" pitchFamily="18" charset="-127"/>
                </a:rPr>
                <a:t>이상의 요구로 소집</a:t>
              </a:r>
            </a:p>
          </p:txBody>
        </p:sp>
      </p:grpSp>
      <p:sp>
        <p:nvSpPr>
          <p:cNvPr id="85" name="모서리가 둥근 직사각형 84"/>
          <p:cNvSpPr/>
          <p:nvPr/>
        </p:nvSpPr>
        <p:spPr bwMode="ltGray">
          <a:xfrm>
            <a:off x="2557910" y="3789040"/>
            <a:ext cx="6190554" cy="2448272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221847" y="4665330"/>
            <a:ext cx="2592881" cy="707886"/>
            <a:chOff x="252023" y="4831060"/>
            <a:chExt cx="2592881" cy="707886"/>
          </a:xfrm>
        </p:grpSpPr>
        <p:grpSp>
          <p:nvGrpSpPr>
            <p:cNvPr id="87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045897" cy="619125"/>
              <a:chOff x="584448" y="2226289"/>
              <a:chExt cx="2045794" cy="619004"/>
            </a:xfrm>
          </p:grpSpPr>
          <p:sp>
            <p:nvSpPr>
              <p:cNvPr id="89" name="모서리가 둥근 직사각형 88"/>
              <p:cNvSpPr/>
              <p:nvPr/>
            </p:nvSpPr>
            <p:spPr bwMode="ltGray">
              <a:xfrm>
                <a:off x="584448" y="2226289"/>
                <a:ext cx="204579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90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1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92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88" name="TextBox 87"/>
            <p:cNvSpPr txBox="1"/>
            <p:nvPr/>
          </p:nvSpPr>
          <p:spPr bwMode="auto">
            <a:xfrm>
              <a:off x="611559" y="4831060"/>
              <a:ext cx="2233345" cy="70788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형태</a:t>
              </a: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에 의한 </a:t>
              </a:r>
              <a:endParaRPr kumimoji="0" lang="en-US" altLang="ko-KR" sz="2000" b="1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분류</a:t>
              </a: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2599209" y="3861048"/>
            <a:ext cx="6073011" cy="681604"/>
            <a:chOff x="2599209" y="2301277"/>
            <a:chExt cx="6073011" cy="681604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2599209" y="2336550"/>
              <a:ext cx="60730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   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전체 위원들이 참석하는 회의</a:t>
              </a: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임원선출 및 </a:t>
              </a:r>
              <a:endParaRPr kumimoji="0"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     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교육과정 등 안건 심의</a:t>
              </a: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자문</a:t>
              </a: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kumimoji="0" lang="en-US" altLang="ko-KR" kern="0" spc="-1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95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613687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직사각형 95"/>
            <p:cNvSpPr/>
            <p:nvPr/>
          </p:nvSpPr>
          <p:spPr bwMode="auto">
            <a:xfrm>
              <a:off x="2743226" y="2301277"/>
              <a:ext cx="896399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본회의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2599209" y="4581128"/>
            <a:ext cx="6142088" cy="681604"/>
            <a:chOff x="2599209" y="2301277"/>
            <a:chExt cx="6142088" cy="681604"/>
          </a:xfrm>
        </p:grpSpPr>
        <p:sp>
          <p:nvSpPr>
            <p:cNvPr id="103" name="TextBox 102"/>
            <p:cNvSpPr txBox="1"/>
            <p:nvPr/>
          </p:nvSpPr>
          <p:spPr bwMode="auto">
            <a:xfrm>
              <a:off x="2599209" y="2336550"/>
              <a:ext cx="61420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         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:  :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안건심사의 전문성</a:t>
              </a:r>
              <a:r>
                <a:rPr kumimoji="0" lang="en-US" altLang="ko-KR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kern="0" spc="-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효율성 제고를 위해 사전조사</a:t>
              </a:r>
              <a:r>
                <a:rPr kumimoji="0" lang="ko-KR" altLang="en-US" kern="0" spc="-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kumimoji="0" lang="en-US" altLang="ko-KR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spc="-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        </a:t>
              </a:r>
              <a:r>
                <a:rPr kumimoji="0" lang="ko-KR" altLang="en-US" kern="0" spc="-5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검토 등 수행</a:t>
              </a:r>
              <a:endParaRPr kumimoji="0" lang="en-US" altLang="ko-KR" kern="0" spc="-1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104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3" cstate="print"/>
            <a:srcRect l="53152" t="72754" r="45651" b="25362"/>
            <a:stretch>
              <a:fillRect/>
            </a:stretch>
          </p:blipFill>
          <p:spPr bwMode="auto">
            <a:xfrm>
              <a:off x="2613687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직사각형 104"/>
            <p:cNvSpPr/>
            <p:nvPr/>
          </p:nvSpPr>
          <p:spPr bwMode="auto">
            <a:xfrm>
              <a:off x="2743226" y="2301277"/>
              <a:ext cx="1133644" cy="36933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 spc="50" baseline="0" dirty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소위원회</a:t>
              </a:r>
              <a:endPara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6" name="TextBox 40"/>
          <p:cNvSpPr txBox="1">
            <a:spLocks noChangeArrowheads="1"/>
          </p:cNvSpPr>
          <p:nvPr/>
        </p:nvSpPr>
        <p:spPr bwMode="auto">
          <a:xfrm>
            <a:off x="3868612" y="5157192"/>
            <a:ext cx="5095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None/>
            </a:pPr>
            <a:r>
              <a:rPr kumimoji="0" lang="en-US" altLang="ko-KR" sz="1800" b="0" baseline="0" dirty="0">
                <a:solidFill>
                  <a:srgbClr val="FF3300"/>
                </a:solidFill>
                <a:latin typeface="한컴 바겐세일 M" pitchFamily="18" charset="-127"/>
                <a:ea typeface="한컴 바겐세일 M" pitchFamily="18" charset="-127"/>
              </a:rPr>
              <a:t>[</a:t>
            </a:r>
            <a:r>
              <a:rPr kumimoji="0" lang="ko-KR" altLang="en-US" sz="1800" b="0" baseline="0" dirty="0">
                <a:solidFill>
                  <a:srgbClr val="FF3300"/>
                </a:solidFill>
                <a:latin typeface="한컴 바겐세일 M" pitchFamily="18" charset="-127"/>
                <a:ea typeface="한컴 바겐세일 M" pitchFamily="18" charset="-127"/>
              </a:rPr>
              <a:t>법정 소위원회</a:t>
            </a:r>
            <a:r>
              <a:rPr kumimoji="0" lang="en-US" altLang="ko-KR" sz="1800" b="0" baseline="0" dirty="0">
                <a:solidFill>
                  <a:srgbClr val="FF3300"/>
                </a:solidFill>
                <a:latin typeface="한컴 바겐세일 M" pitchFamily="18" charset="-127"/>
                <a:ea typeface="한컴 바겐세일 M" pitchFamily="18" charset="-127"/>
              </a:rPr>
              <a:t>: </a:t>
            </a:r>
            <a:r>
              <a:rPr kumimoji="0" lang="ko-KR" altLang="en-US" sz="1800" b="0" baseline="0" dirty="0">
                <a:solidFill>
                  <a:srgbClr val="FF3300"/>
                </a:solidFill>
                <a:latin typeface="한컴 바겐세일 M" pitchFamily="18" charset="-127"/>
                <a:ea typeface="한컴 바겐세일 M" pitchFamily="18" charset="-127"/>
              </a:rPr>
              <a:t>학교급식소위원회</a:t>
            </a:r>
            <a:r>
              <a:rPr kumimoji="0" lang="en-US" altLang="ko-KR" sz="1800" b="0" baseline="0" dirty="0">
                <a:solidFill>
                  <a:srgbClr val="FF3300"/>
                </a:solidFill>
                <a:latin typeface="한컴 바겐세일 M" pitchFamily="18" charset="-127"/>
                <a:ea typeface="한컴 바겐세일 M" pitchFamily="18" charset="-127"/>
              </a:rPr>
              <a:t>]</a:t>
            </a:r>
            <a:endParaRPr kumimoji="0" lang="ko-KR" altLang="en-US" sz="1800" b="0" baseline="0" dirty="0">
              <a:solidFill>
                <a:srgbClr val="FF3300"/>
              </a:solidFill>
              <a:latin typeface="한컴 바겐세일 M" pitchFamily="18" charset="-127"/>
              <a:ea typeface="한컴 바겐세일 M" pitchFamily="18" charset="-127"/>
            </a:endParaRPr>
          </a:p>
        </p:txBody>
      </p:sp>
      <p:sp>
        <p:nvSpPr>
          <p:cNvPr id="107" name="AutoShape 5"/>
          <p:cNvSpPr>
            <a:spLocks noChangeArrowheads="1"/>
          </p:cNvSpPr>
          <p:nvPr/>
        </p:nvSpPr>
        <p:spPr bwMode="gray">
          <a:xfrm rot="5400000">
            <a:off x="2856718" y="5581215"/>
            <a:ext cx="211139" cy="380975"/>
          </a:xfrm>
          <a:prstGeom prst="upArrow">
            <a:avLst>
              <a:gd name="adj1" fmla="val 48870"/>
              <a:gd name="adj2" fmla="val 67673"/>
            </a:avLst>
          </a:prstGeom>
          <a:gradFill rotWithShape="1">
            <a:gsLst>
              <a:gs pos="0">
                <a:srgbClr val="96969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5517232"/>
            <a:ext cx="583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소위원회에서 논의된 사항을 바탕으로 </a:t>
            </a: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본회의 안건 심의</a:t>
            </a:r>
          </a:p>
        </p:txBody>
      </p:sp>
    </p:spTree>
    <p:extLst>
      <p:ext uri="{BB962C8B-B14F-4D97-AF65-F5344CB8AC3E}">
        <p14:creationId xmlns:p14="http://schemas.microsoft.com/office/powerpoint/2010/main" val="3034885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808312" cy="769441"/>
            <a:chOff x="250825" y="1268760"/>
            <a:chExt cx="2808312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2591593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회의진행 원칙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905149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45" name="그룹 11"/>
          <p:cNvGrpSpPr>
            <a:grpSpLocks/>
          </p:cNvGrpSpPr>
          <p:nvPr/>
        </p:nvGrpSpPr>
        <p:grpSpPr bwMode="auto">
          <a:xfrm>
            <a:off x="213419" y="2162717"/>
            <a:ext cx="4225926" cy="1281113"/>
            <a:chOff x="336603" y="1472492"/>
            <a:chExt cx="4225899" cy="1282282"/>
          </a:xfrm>
        </p:grpSpPr>
        <p:sp>
          <p:nvSpPr>
            <p:cNvPr id="63" name="Freeform 229"/>
            <p:cNvSpPr>
              <a:spLocks/>
            </p:cNvSpPr>
            <p:nvPr/>
          </p:nvSpPr>
          <p:spPr bwMode="gray">
            <a:xfrm flipH="1">
              <a:off x="336603" y="1540818"/>
              <a:ext cx="2692406" cy="432194"/>
            </a:xfrm>
            <a:custGeom>
              <a:avLst/>
              <a:gdLst>
                <a:gd name="T0" fmla="*/ 73 w 1025"/>
                <a:gd name="T1" fmla="*/ 362 h 362"/>
                <a:gd name="T2" fmla="*/ 1025 w 1025"/>
                <a:gd name="T3" fmla="*/ 362 h 362"/>
                <a:gd name="T4" fmla="*/ 1025 w 1025"/>
                <a:gd name="T5" fmla="*/ 0 h 362"/>
                <a:gd name="T6" fmla="*/ 209 w 1025"/>
                <a:gd name="T7" fmla="*/ 0 h 362"/>
                <a:gd name="T8" fmla="*/ 0 w 1025"/>
                <a:gd name="T9" fmla="*/ 362 h 362"/>
                <a:gd name="T10" fmla="*/ 73 w 1025"/>
                <a:gd name="T11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62">
                  <a:moveTo>
                    <a:pt x="73" y="362"/>
                  </a:moveTo>
                  <a:lnTo>
                    <a:pt x="1025" y="362"/>
                  </a:lnTo>
                  <a:lnTo>
                    <a:pt x="1025" y="0"/>
                  </a:lnTo>
                  <a:lnTo>
                    <a:pt x="209" y="0"/>
                  </a:lnTo>
                  <a:lnTo>
                    <a:pt x="0" y="362"/>
                  </a:lnTo>
                  <a:lnTo>
                    <a:pt x="73" y="362"/>
                  </a:lnTo>
                  <a:close/>
                </a:path>
              </a:pathLst>
            </a:custGeom>
            <a:solidFill>
              <a:srgbClr val="7DC858"/>
            </a:solidFill>
            <a:ln w="9525" cap="flat" cmpd="sng">
              <a:solidFill>
                <a:srgbClr val="7DC85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4" name="Rectangle 230"/>
            <p:cNvSpPr>
              <a:spLocks noChangeArrowheads="1"/>
            </p:cNvSpPr>
            <p:nvPr/>
          </p:nvSpPr>
          <p:spPr bwMode="gray">
            <a:xfrm>
              <a:off x="344542" y="1973012"/>
              <a:ext cx="4151285" cy="781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DC8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5" name="TextBox 283"/>
            <p:cNvSpPr txBox="1">
              <a:spLocks noChangeArrowheads="1"/>
            </p:cNvSpPr>
            <p:nvPr/>
          </p:nvSpPr>
          <p:spPr bwMode="gray">
            <a:xfrm>
              <a:off x="516737" y="1472492"/>
              <a:ext cx="2044421" cy="5853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  <a:cs typeface="Arial" charset="0"/>
                </a:rPr>
                <a:t> 다수결의 원칙</a:t>
              </a:r>
              <a:endParaRPr kumimoji="0" lang="en-US" altLang="ko-KR" sz="3200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  <a:cs typeface="Arial" charset="0"/>
              </a:endParaRPr>
            </a:p>
          </p:txBody>
        </p:sp>
        <p:grpSp>
          <p:nvGrpSpPr>
            <p:cNvPr id="66" name="Group 237"/>
            <p:cNvGrpSpPr>
              <a:grpSpLocks/>
            </p:cNvGrpSpPr>
            <p:nvPr/>
          </p:nvGrpSpPr>
          <p:grpSpPr bwMode="auto">
            <a:xfrm>
              <a:off x="425504" y="1621358"/>
              <a:ext cx="241296" cy="279078"/>
              <a:chOff x="853" y="1788"/>
              <a:chExt cx="166" cy="166"/>
            </a:xfrm>
          </p:grpSpPr>
          <p:sp>
            <p:nvSpPr>
              <p:cNvPr id="70" name="Oval 238"/>
              <p:cNvSpPr>
                <a:spLocks noChangeArrowheads="1"/>
              </p:cNvSpPr>
              <p:nvPr/>
            </p:nvSpPr>
            <p:spPr bwMode="gray">
              <a:xfrm rot="16200000">
                <a:off x="854" y="1788"/>
                <a:ext cx="164" cy="1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71" name="AutoShape 239"/>
              <p:cNvSpPr>
                <a:spLocks noChangeArrowheads="1"/>
              </p:cNvSpPr>
              <p:nvPr/>
            </p:nvSpPr>
            <p:spPr bwMode="gray">
              <a:xfrm rot="16200000" flipV="1">
                <a:off x="900" y="1833"/>
                <a:ext cx="88" cy="74"/>
              </a:xfrm>
              <a:prstGeom prst="triangle">
                <a:avLst>
                  <a:gd name="adj" fmla="val 50000"/>
                </a:avLst>
              </a:prstGeom>
              <a:solidFill>
                <a:srgbClr val="7DC85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67" name="그룹 116"/>
            <p:cNvGrpSpPr>
              <a:grpSpLocks/>
            </p:cNvGrpSpPr>
            <p:nvPr/>
          </p:nvGrpSpPr>
          <p:grpSpPr bwMode="auto">
            <a:xfrm>
              <a:off x="388992" y="1995257"/>
              <a:ext cx="4173510" cy="734154"/>
              <a:chOff x="779517" y="3338282"/>
              <a:chExt cx="4173510" cy="734154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779517" y="3338282"/>
                <a:ext cx="4173510" cy="4004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000" b="0" kern="0" baseline="0" dirty="0">
                    <a:solidFill>
                      <a:srgbClr val="7DC858"/>
                    </a:solidFill>
                    <a:ea typeface="굴림" charset="-127"/>
                  </a:rPr>
                  <a:t>• </a:t>
                </a:r>
                <a:r>
                  <a:rPr kumimoji="0" lang="ko-KR" altLang="en-US" b="0" kern="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안건은 다수의 의견에 따라 결정</a:t>
                </a:r>
                <a:endParaRPr kumimoji="0" lang="ko-KR" altLang="en-US" sz="1600" b="0" kern="0" baseline="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779517" y="3671961"/>
                <a:ext cx="3840137" cy="4004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000" b="0" kern="0" baseline="0" dirty="0">
                    <a:solidFill>
                      <a:srgbClr val="7DC858"/>
                    </a:solidFill>
                    <a:ea typeface="굴림" charset="-127"/>
                  </a:rPr>
                  <a:t>• </a:t>
                </a:r>
                <a:r>
                  <a:rPr kumimoji="0" lang="ko-KR" altLang="en-US" kern="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가부동수는 부결</a:t>
                </a:r>
                <a:r>
                  <a:rPr kumimoji="0" lang="ko-KR" altLang="en-US" b="0" kern="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 원칙</a:t>
                </a:r>
                <a:endParaRPr kumimoji="0" lang="en-US" altLang="ko-KR" b="0" kern="0" baseline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46" name="Freeform 229"/>
          <p:cNvSpPr>
            <a:spLocks/>
          </p:cNvSpPr>
          <p:nvPr/>
        </p:nvSpPr>
        <p:spPr bwMode="gray">
          <a:xfrm flipH="1">
            <a:off x="4556820" y="2230983"/>
            <a:ext cx="3111524" cy="431800"/>
          </a:xfrm>
          <a:custGeom>
            <a:avLst/>
            <a:gdLst>
              <a:gd name="T0" fmla="*/ 73 w 1025"/>
              <a:gd name="T1" fmla="*/ 362 h 362"/>
              <a:gd name="T2" fmla="*/ 1025 w 1025"/>
              <a:gd name="T3" fmla="*/ 362 h 362"/>
              <a:gd name="T4" fmla="*/ 1025 w 1025"/>
              <a:gd name="T5" fmla="*/ 0 h 362"/>
              <a:gd name="T6" fmla="*/ 209 w 1025"/>
              <a:gd name="T7" fmla="*/ 0 h 362"/>
              <a:gd name="T8" fmla="*/ 0 w 1025"/>
              <a:gd name="T9" fmla="*/ 362 h 362"/>
              <a:gd name="T10" fmla="*/ 73 w 1025"/>
              <a:gd name="T11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5" h="362">
                <a:moveTo>
                  <a:pt x="73" y="362"/>
                </a:moveTo>
                <a:lnTo>
                  <a:pt x="1025" y="362"/>
                </a:lnTo>
                <a:lnTo>
                  <a:pt x="1025" y="0"/>
                </a:lnTo>
                <a:lnTo>
                  <a:pt x="209" y="0"/>
                </a:lnTo>
                <a:lnTo>
                  <a:pt x="0" y="362"/>
                </a:lnTo>
                <a:lnTo>
                  <a:pt x="73" y="362"/>
                </a:lnTo>
                <a:close/>
              </a:path>
            </a:pathLst>
          </a:custGeom>
          <a:solidFill>
            <a:srgbClr val="7DC858"/>
          </a:solidFill>
          <a:ln w="9525" cap="flat" cmpd="sng">
            <a:solidFill>
              <a:srgbClr val="7DC858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0" kern="0" baseline="0">
              <a:solidFill>
                <a:srgbClr val="000000"/>
              </a:solidFill>
              <a:ea typeface="+mn-ea"/>
            </a:endParaRPr>
          </a:p>
        </p:txBody>
      </p:sp>
      <p:sp>
        <p:nvSpPr>
          <p:cNvPr id="53" name="Rectangle 230"/>
          <p:cNvSpPr>
            <a:spLocks noChangeArrowheads="1"/>
          </p:cNvSpPr>
          <p:nvPr/>
        </p:nvSpPr>
        <p:spPr bwMode="gray">
          <a:xfrm>
            <a:off x="4564758" y="2662783"/>
            <a:ext cx="4151312" cy="781050"/>
          </a:xfrm>
          <a:prstGeom prst="rect">
            <a:avLst/>
          </a:prstGeom>
          <a:solidFill>
            <a:srgbClr val="FFFFFF"/>
          </a:solidFill>
          <a:ln w="19050">
            <a:solidFill>
              <a:srgbClr val="7DC85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0" kern="0" baseline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TextBox 283"/>
          <p:cNvSpPr txBox="1">
            <a:spLocks noChangeArrowheads="1"/>
          </p:cNvSpPr>
          <p:nvPr/>
        </p:nvSpPr>
        <p:spPr bwMode="gray">
          <a:xfrm>
            <a:off x="4736981" y="2162720"/>
            <a:ext cx="2521754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  <a:cs typeface="Arial" charset="0"/>
              </a:rPr>
              <a:t> 일사부재의의 원칙</a:t>
            </a:r>
            <a:endParaRPr kumimoji="0" lang="en-US" altLang="ko-KR" sz="3200" kern="0" spc="50" baseline="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아미체" pitchFamily="18" charset="-127"/>
              <a:ea typeface="휴먼아미체" pitchFamily="18" charset="-127"/>
              <a:cs typeface="Arial" charset="0"/>
            </a:endParaRPr>
          </a:p>
        </p:txBody>
      </p:sp>
      <p:grpSp>
        <p:nvGrpSpPr>
          <p:cNvPr id="55" name="Group 237"/>
          <p:cNvGrpSpPr>
            <a:grpSpLocks/>
          </p:cNvGrpSpPr>
          <p:nvPr/>
        </p:nvGrpSpPr>
        <p:grpSpPr bwMode="auto">
          <a:xfrm>
            <a:off x="4645748" y="2311449"/>
            <a:ext cx="241298" cy="278824"/>
            <a:chOff x="853" y="1788"/>
            <a:chExt cx="166" cy="166"/>
          </a:xfrm>
        </p:grpSpPr>
        <p:sp>
          <p:nvSpPr>
            <p:cNvPr id="57" name="Oval 238"/>
            <p:cNvSpPr>
              <a:spLocks noChangeArrowheads="1"/>
            </p:cNvSpPr>
            <p:nvPr/>
          </p:nvSpPr>
          <p:spPr bwMode="gray">
            <a:xfrm rot="16200000">
              <a:off x="854" y="1788"/>
              <a:ext cx="164" cy="1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58" name="AutoShape 239"/>
            <p:cNvSpPr>
              <a:spLocks noChangeArrowheads="1"/>
            </p:cNvSpPr>
            <p:nvPr/>
          </p:nvSpPr>
          <p:spPr bwMode="gray">
            <a:xfrm rot="16200000" flipV="1">
              <a:off x="900" y="1833"/>
              <a:ext cx="88" cy="74"/>
            </a:xfrm>
            <a:prstGeom prst="triangle">
              <a:avLst>
                <a:gd name="adj" fmla="val 50000"/>
              </a:avLst>
            </a:prstGeom>
            <a:solidFill>
              <a:srgbClr val="7DC858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>
                <a:solidFill>
                  <a:srgbClr val="000000"/>
                </a:solidFill>
                <a:ea typeface="+mn-ea"/>
              </a:endParaRPr>
            </a:p>
          </p:txBody>
        </p:sp>
      </p:grpSp>
      <p:sp>
        <p:nvSpPr>
          <p:cNvPr id="56" name="직사각형 55"/>
          <p:cNvSpPr/>
          <p:nvPr/>
        </p:nvSpPr>
        <p:spPr bwMode="auto">
          <a:xfrm>
            <a:off x="4618733" y="2742158"/>
            <a:ext cx="4173537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0" kern="0" baseline="0" dirty="0">
                <a:solidFill>
                  <a:srgbClr val="7DC858"/>
                </a:solidFill>
                <a:ea typeface="굴림" charset="-127"/>
              </a:rPr>
              <a:t>• </a:t>
            </a:r>
            <a:r>
              <a:rPr kumimoji="0" lang="ko-KR" altLang="en-US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한번 부결된 안건은 동일한 회기에 </a:t>
            </a:r>
            <a:endParaRPr kumimoji="0" lang="en-US" altLang="ko-KR" kern="0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다시 심의하지 않음</a:t>
            </a:r>
            <a:r>
              <a:rPr kumimoji="0" lang="en-US" altLang="ko-KR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ko-KR" altLang="en-US" sz="1600" b="0" kern="0" baseline="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3" name="그룹 141"/>
          <p:cNvGrpSpPr>
            <a:grpSpLocks/>
          </p:cNvGrpSpPr>
          <p:nvPr/>
        </p:nvGrpSpPr>
        <p:grpSpPr bwMode="auto">
          <a:xfrm>
            <a:off x="213419" y="3477175"/>
            <a:ext cx="4225926" cy="2400096"/>
            <a:chOff x="336603" y="1462974"/>
            <a:chExt cx="4225899" cy="2401459"/>
          </a:xfrm>
        </p:grpSpPr>
        <p:sp>
          <p:nvSpPr>
            <p:cNvPr id="110" name="Freeform 229"/>
            <p:cNvSpPr>
              <a:spLocks/>
            </p:cNvSpPr>
            <p:nvPr/>
          </p:nvSpPr>
          <p:spPr bwMode="gray">
            <a:xfrm flipH="1">
              <a:off x="336603" y="1540805"/>
              <a:ext cx="2846395" cy="432046"/>
            </a:xfrm>
            <a:custGeom>
              <a:avLst/>
              <a:gdLst>
                <a:gd name="T0" fmla="*/ 73 w 1025"/>
                <a:gd name="T1" fmla="*/ 362 h 362"/>
                <a:gd name="T2" fmla="*/ 1025 w 1025"/>
                <a:gd name="T3" fmla="*/ 362 h 362"/>
                <a:gd name="T4" fmla="*/ 1025 w 1025"/>
                <a:gd name="T5" fmla="*/ 0 h 362"/>
                <a:gd name="T6" fmla="*/ 209 w 1025"/>
                <a:gd name="T7" fmla="*/ 0 h 362"/>
                <a:gd name="T8" fmla="*/ 0 w 1025"/>
                <a:gd name="T9" fmla="*/ 362 h 362"/>
                <a:gd name="T10" fmla="*/ 73 w 1025"/>
                <a:gd name="T11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62">
                  <a:moveTo>
                    <a:pt x="73" y="362"/>
                  </a:moveTo>
                  <a:lnTo>
                    <a:pt x="1025" y="362"/>
                  </a:lnTo>
                  <a:lnTo>
                    <a:pt x="1025" y="0"/>
                  </a:lnTo>
                  <a:lnTo>
                    <a:pt x="209" y="0"/>
                  </a:lnTo>
                  <a:lnTo>
                    <a:pt x="0" y="362"/>
                  </a:lnTo>
                  <a:lnTo>
                    <a:pt x="73" y="362"/>
                  </a:lnTo>
                  <a:close/>
                </a:path>
              </a:pathLst>
            </a:custGeom>
            <a:solidFill>
              <a:srgbClr val="7DC858"/>
            </a:solidFill>
            <a:ln w="9525" cap="flat" cmpd="sng">
              <a:solidFill>
                <a:srgbClr val="7DC85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11" name="Rectangle 230"/>
            <p:cNvSpPr>
              <a:spLocks noChangeArrowheads="1"/>
            </p:cNvSpPr>
            <p:nvPr/>
          </p:nvSpPr>
          <p:spPr bwMode="gray">
            <a:xfrm>
              <a:off x="344542" y="1972850"/>
              <a:ext cx="4151285" cy="189158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DC8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2" name="TextBox 283"/>
            <p:cNvSpPr txBox="1">
              <a:spLocks noChangeArrowheads="1"/>
            </p:cNvSpPr>
            <p:nvPr/>
          </p:nvSpPr>
          <p:spPr bwMode="gray">
            <a:xfrm>
              <a:off x="516737" y="1462974"/>
              <a:ext cx="2044421" cy="5851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  <a:cs typeface="Arial" charset="0"/>
                </a:rPr>
                <a:t> 정족수의 원칙</a:t>
              </a:r>
              <a:endParaRPr kumimoji="0" lang="en-US" altLang="ko-KR" sz="3200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  <a:cs typeface="Arial" charset="0"/>
              </a:endParaRPr>
            </a:p>
          </p:txBody>
        </p:sp>
        <p:grpSp>
          <p:nvGrpSpPr>
            <p:cNvPr id="113" name="Group 237"/>
            <p:cNvGrpSpPr>
              <a:grpSpLocks/>
            </p:cNvGrpSpPr>
            <p:nvPr/>
          </p:nvGrpSpPr>
          <p:grpSpPr bwMode="auto">
            <a:xfrm>
              <a:off x="425504" y="1621358"/>
              <a:ext cx="241296" cy="279078"/>
              <a:chOff x="853" y="1788"/>
              <a:chExt cx="166" cy="166"/>
            </a:xfrm>
          </p:grpSpPr>
          <p:sp>
            <p:nvSpPr>
              <p:cNvPr id="117" name="Oval 238"/>
              <p:cNvSpPr>
                <a:spLocks noChangeArrowheads="1"/>
              </p:cNvSpPr>
              <p:nvPr/>
            </p:nvSpPr>
            <p:spPr bwMode="gray">
              <a:xfrm rot="16200000">
                <a:off x="857" y="1787"/>
                <a:ext cx="163" cy="1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18" name="AutoShape 239"/>
              <p:cNvSpPr>
                <a:spLocks noChangeArrowheads="1"/>
              </p:cNvSpPr>
              <p:nvPr/>
            </p:nvSpPr>
            <p:spPr bwMode="gray">
              <a:xfrm rot="16200000" flipV="1">
                <a:off x="900" y="1833"/>
                <a:ext cx="88" cy="74"/>
              </a:xfrm>
              <a:prstGeom prst="triangle">
                <a:avLst>
                  <a:gd name="adj" fmla="val 50000"/>
                </a:avLst>
              </a:prstGeom>
              <a:solidFill>
                <a:srgbClr val="7DC85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sp>
          <p:nvSpPr>
            <p:cNvPr id="115" name="직사각형 114"/>
            <p:cNvSpPr/>
            <p:nvPr/>
          </p:nvSpPr>
          <p:spPr bwMode="auto">
            <a:xfrm>
              <a:off x="388992" y="1956966"/>
              <a:ext cx="4173510" cy="6774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000" b="0" kern="0" baseline="0" dirty="0">
                  <a:solidFill>
                    <a:srgbClr val="7DC858"/>
                  </a:solidFill>
                  <a:ea typeface="굴림" charset="-127"/>
                </a:rPr>
                <a:t>• </a:t>
              </a:r>
              <a:r>
                <a:rPr kumimoji="0" lang="ko-KR" altLang="en-US" b="0" kern="0" baseline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회의의 효력 발생 또는 안건의 </a:t>
              </a:r>
              <a:endParaRPr kumimoji="0" lang="en-US" altLang="ko-KR" b="0" kern="0" baseline="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kumimoji="0" lang="ko-KR" altLang="en-US" b="0" kern="0" baseline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가부결정에</a:t>
              </a:r>
              <a:r>
                <a:rPr kumimoji="0" lang="en-US" altLang="ko-KR" kern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b="0" kern="0" baseline="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필요한 위원 수</a:t>
              </a:r>
              <a:endParaRPr kumimoji="0" lang="ko-KR" altLang="en-US" sz="1600" b="0" kern="0" baseline="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4" name="직사각형 73"/>
          <p:cNvSpPr/>
          <p:nvPr/>
        </p:nvSpPr>
        <p:spPr bwMode="auto">
          <a:xfrm>
            <a:off x="265808" y="5157192"/>
            <a:ext cx="4106862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0" kern="0" baseline="0" dirty="0">
                <a:solidFill>
                  <a:srgbClr val="7DC858"/>
                </a:solidFill>
                <a:ea typeface="굴림" charset="-127"/>
              </a:rPr>
              <a:t>• </a:t>
            </a:r>
            <a:r>
              <a:rPr kumimoji="0" lang="ko-KR" altLang="en-US" b="1" kern="0" baseline="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의결정족수</a:t>
            </a:r>
            <a:r>
              <a:rPr kumimoji="0" lang="en-US" altLang="ko-KR" b="0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b="0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안건결정에 필요한</a:t>
            </a:r>
            <a:endParaRPr kumimoji="0" lang="en-US" altLang="ko-KR" b="0" kern="0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</a:t>
            </a:r>
            <a:r>
              <a:rPr kumimoji="0" lang="ko-KR" altLang="en-US" b="0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정족수</a:t>
            </a:r>
            <a:endParaRPr kumimoji="0" lang="en-US" altLang="ko-KR" b="0" kern="0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5" name="그룹 152"/>
          <p:cNvGrpSpPr>
            <a:grpSpLocks/>
          </p:cNvGrpSpPr>
          <p:nvPr/>
        </p:nvGrpSpPr>
        <p:grpSpPr bwMode="auto">
          <a:xfrm>
            <a:off x="4575868" y="3488051"/>
            <a:ext cx="4225927" cy="2389219"/>
            <a:chOff x="336575" y="1462974"/>
            <a:chExt cx="4225900" cy="2390575"/>
          </a:xfrm>
        </p:grpSpPr>
        <p:sp>
          <p:nvSpPr>
            <p:cNvPr id="77" name="Freeform 229"/>
            <p:cNvSpPr>
              <a:spLocks/>
            </p:cNvSpPr>
            <p:nvPr/>
          </p:nvSpPr>
          <p:spPr bwMode="gray">
            <a:xfrm flipH="1">
              <a:off x="336575" y="1541041"/>
              <a:ext cx="3092455" cy="432046"/>
            </a:xfrm>
            <a:custGeom>
              <a:avLst/>
              <a:gdLst>
                <a:gd name="T0" fmla="*/ 73 w 1025"/>
                <a:gd name="T1" fmla="*/ 362 h 362"/>
                <a:gd name="T2" fmla="*/ 1025 w 1025"/>
                <a:gd name="T3" fmla="*/ 362 h 362"/>
                <a:gd name="T4" fmla="*/ 1025 w 1025"/>
                <a:gd name="T5" fmla="*/ 0 h 362"/>
                <a:gd name="T6" fmla="*/ 209 w 1025"/>
                <a:gd name="T7" fmla="*/ 0 h 362"/>
                <a:gd name="T8" fmla="*/ 0 w 1025"/>
                <a:gd name="T9" fmla="*/ 362 h 362"/>
                <a:gd name="T10" fmla="*/ 73 w 1025"/>
                <a:gd name="T11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362">
                  <a:moveTo>
                    <a:pt x="73" y="362"/>
                  </a:moveTo>
                  <a:lnTo>
                    <a:pt x="1025" y="362"/>
                  </a:lnTo>
                  <a:lnTo>
                    <a:pt x="1025" y="0"/>
                  </a:lnTo>
                  <a:lnTo>
                    <a:pt x="209" y="0"/>
                  </a:lnTo>
                  <a:lnTo>
                    <a:pt x="0" y="362"/>
                  </a:lnTo>
                  <a:lnTo>
                    <a:pt x="73" y="362"/>
                  </a:lnTo>
                  <a:close/>
                </a:path>
              </a:pathLst>
            </a:custGeom>
            <a:solidFill>
              <a:srgbClr val="7DC858"/>
            </a:solidFill>
            <a:ln w="9525" cap="flat" cmpd="sng">
              <a:solidFill>
                <a:srgbClr val="7DC858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8" name="Rectangle 230"/>
            <p:cNvSpPr>
              <a:spLocks noChangeArrowheads="1"/>
            </p:cNvSpPr>
            <p:nvPr/>
          </p:nvSpPr>
          <p:spPr bwMode="gray">
            <a:xfrm>
              <a:off x="344515" y="1973085"/>
              <a:ext cx="4151285" cy="1880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7DC85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b="0" kern="0" baseline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97" name="TextBox 283"/>
            <p:cNvSpPr txBox="1">
              <a:spLocks noChangeArrowheads="1"/>
            </p:cNvSpPr>
            <p:nvPr/>
          </p:nvSpPr>
          <p:spPr bwMode="gray">
            <a:xfrm>
              <a:off x="516736" y="1462974"/>
              <a:ext cx="2624264" cy="585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3200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  <a:cs typeface="Arial" charset="0"/>
                </a:rPr>
                <a:t> 회의공개의 원칙</a:t>
              </a:r>
              <a:endParaRPr kumimoji="0" lang="en-US" altLang="ko-KR" sz="3200" kern="0" spc="50" baseline="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  <a:cs typeface="Arial" charset="0"/>
              </a:endParaRPr>
            </a:p>
          </p:txBody>
        </p:sp>
        <p:grpSp>
          <p:nvGrpSpPr>
            <p:cNvPr id="98" name="Group 237"/>
            <p:cNvGrpSpPr>
              <a:grpSpLocks/>
            </p:cNvGrpSpPr>
            <p:nvPr/>
          </p:nvGrpSpPr>
          <p:grpSpPr bwMode="auto">
            <a:xfrm>
              <a:off x="425504" y="1621358"/>
              <a:ext cx="241296" cy="279078"/>
              <a:chOff x="853" y="1788"/>
              <a:chExt cx="166" cy="166"/>
            </a:xfrm>
          </p:grpSpPr>
          <p:sp>
            <p:nvSpPr>
              <p:cNvPr id="108" name="Oval 238"/>
              <p:cNvSpPr>
                <a:spLocks noChangeArrowheads="1"/>
              </p:cNvSpPr>
              <p:nvPr/>
            </p:nvSpPr>
            <p:spPr bwMode="gray">
              <a:xfrm rot="16200000">
                <a:off x="857" y="1788"/>
                <a:ext cx="163" cy="1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109" name="AutoShape 239"/>
              <p:cNvSpPr>
                <a:spLocks noChangeArrowheads="1"/>
              </p:cNvSpPr>
              <p:nvPr/>
            </p:nvSpPr>
            <p:spPr bwMode="gray">
              <a:xfrm rot="16200000" flipV="1">
                <a:off x="900" y="1833"/>
                <a:ext cx="88" cy="74"/>
              </a:xfrm>
              <a:prstGeom prst="triangle">
                <a:avLst>
                  <a:gd name="adj" fmla="val 50000"/>
                </a:avLst>
              </a:prstGeom>
              <a:solidFill>
                <a:srgbClr val="7DC85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2000" b="0" kern="0" baseline="0">
                  <a:solidFill>
                    <a:srgbClr val="000000"/>
                  </a:solidFill>
                  <a:ea typeface="+mn-ea"/>
                </a:endParaRPr>
              </a:p>
            </p:txBody>
          </p:sp>
        </p:grpSp>
        <p:grpSp>
          <p:nvGrpSpPr>
            <p:cNvPr id="99" name="그룹 157"/>
            <p:cNvGrpSpPr>
              <a:grpSpLocks/>
            </p:cNvGrpSpPr>
            <p:nvPr/>
          </p:nvGrpSpPr>
          <p:grpSpPr bwMode="auto">
            <a:xfrm>
              <a:off x="388965" y="1947672"/>
              <a:ext cx="4173510" cy="1161454"/>
              <a:chOff x="779490" y="3290697"/>
              <a:chExt cx="4173510" cy="1161454"/>
            </a:xfrm>
          </p:grpSpPr>
          <p:sp>
            <p:nvSpPr>
              <p:cNvPr id="100" name="직사각형 99"/>
              <p:cNvSpPr/>
              <p:nvPr/>
            </p:nvSpPr>
            <p:spPr>
              <a:xfrm>
                <a:off x="779490" y="3290697"/>
                <a:ext cx="4173510" cy="4003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000" b="0" kern="0" baseline="0" dirty="0">
                    <a:solidFill>
                      <a:srgbClr val="7DC858"/>
                    </a:solidFill>
                    <a:ea typeface="굴림" charset="-127"/>
                  </a:rPr>
                  <a:t>• </a:t>
                </a:r>
                <a:r>
                  <a:rPr kumimoji="0" lang="ko-KR" altLang="en-US" b="0" kern="0" spc="-5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특별한 경우를 제외하고는 </a:t>
                </a:r>
                <a:r>
                  <a:rPr kumimoji="0" lang="ko-KR" altLang="en-US" kern="0" spc="-5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공개 원칙</a:t>
                </a:r>
                <a:endParaRPr kumimoji="0" lang="ko-KR" altLang="en-US" sz="1600" kern="0" baseline="0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779490" y="3774659"/>
                <a:ext cx="4106835" cy="6774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000" b="0" kern="0" baseline="0" dirty="0">
                    <a:solidFill>
                      <a:srgbClr val="7DC858"/>
                    </a:solidFill>
                    <a:ea typeface="굴림" charset="-127"/>
                  </a:rPr>
                  <a:t>• </a:t>
                </a:r>
                <a:r>
                  <a:rPr kumimoji="0" lang="ko-KR" altLang="en-US" b="0" kern="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회의 진행뿐만 아니라 사전 회의   </a:t>
                </a:r>
                <a:endParaRPr kumimoji="0" lang="en-US" altLang="ko-KR" b="0" kern="0" baseline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</a:t>
                </a:r>
                <a:r>
                  <a:rPr kumimoji="0" lang="ko-KR" altLang="en-US" b="0" kern="0" baseline="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개최 안내까지 포함</a:t>
                </a:r>
                <a:endParaRPr kumimoji="0" lang="en-US" altLang="ko-KR" b="0" kern="0" baseline="0" dirty="0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76" name="직사각형 75"/>
          <p:cNvSpPr/>
          <p:nvPr/>
        </p:nvSpPr>
        <p:spPr bwMode="auto">
          <a:xfrm>
            <a:off x="4628258" y="5171589"/>
            <a:ext cx="4106862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0" kern="0" baseline="0" dirty="0">
                <a:solidFill>
                  <a:srgbClr val="7DC858"/>
                </a:solidFill>
                <a:ea typeface="굴림" charset="-127"/>
              </a:rPr>
              <a:t>• </a:t>
            </a:r>
            <a:r>
              <a:rPr kumimoji="0" lang="ko-KR" altLang="en-US" b="0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참관인은 허가 없이 회의석상에서 </a:t>
            </a:r>
            <a:endParaRPr kumimoji="0" lang="en-US" altLang="ko-KR" b="0" kern="0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b="0" kern="0" baseline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발언 불가</a:t>
            </a:r>
            <a:endParaRPr kumimoji="0" lang="en-US" altLang="ko-KR" b="0" kern="0" baseline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6" name="직사각형 145"/>
          <p:cNvSpPr/>
          <p:nvPr/>
        </p:nvSpPr>
        <p:spPr bwMode="auto">
          <a:xfrm>
            <a:off x="270570" y="4552092"/>
            <a:ext cx="4173537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0" kern="0" baseline="0" dirty="0">
                <a:solidFill>
                  <a:srgbClr val="7DC858"/>
                </a:solidFill>
                <a:ea typeface="굴림" charset="-127"/>
              </a:rPr>
              <a:t>• </a:t>
            </a:r>
            <a:r>
              <a:rPr kumimoji="0" lang="ko-KR" altLang="en-US" b="1" kern="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의사정족수</a:t>
            </a:r>
            <a:r>
              <a:rPr kumimoji="0"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유효한 회의에 필요한</a:t>
            </a:r>
            <a:endParaRPr kumimoji="0"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최소 위원 수</a:t>
            </a:r>
            <a:endParaRPr kumimoji="0" lang="en-US" altLang="ko-KR" kern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3906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48" name="그룹 62"/>
          <p:cNvGrpSpPr>
            <a:grpSpLocks/>
          </p:cNvGrpSpPr>
          <p:nvPr/>
        </p:nvGrpSpPr>
        <p:grpSpPr bwMode="auto">
          <a:xfrm>
            <a:off x="195263" y="1556792"/>
            <a:ext cx="8796337" cy="598467"/>
            <a:chOff x="194384" y="3912983"/>
            <a:chExt cx="8797216" cy="598886"/>
          </a:xfrm>
        </p:grpSpPr>
        <p:grpSp>
          <p:nvGrpSpPr>
            <p:cNvPr id="86" name="그룹 63"/>
            <p:cNvGrpSpPr>
              <a:grpSpLocks/>
            </p:cNvGrpSpPr>
            <p:nvPr/>
          </p:nvGrpSpPr>
          <p:grpSpPr bwMode="auto">
            <a:xfrm>
              <a:off x="194384" y="3988649"/>
              <a:ext cx="1610054" cy="523220"/>
              <a:chOff x="5220072" y="721574"/>
              <a:chExt cx="3162300" cy="523220"/>
            </a:xfrm>
          </p:grpSpPr>
          <p:sp>
            <p:nvSpPr>
              <p:cNvPr id="93" name="AutoShape 15"/>
              <p:cNvSpPr>
                <a:spLocks noChangeArrowheads="1"/>
              </p:cNvSpPr>
              <p:nvPr/>
            </p:nvSpPr>
            <p:spPr bwMode="gray">
              <a:xfrm>
                <a:off x="5220072" y="765053"/>
                <a:ext cx="3161970" cy="387621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b="0" baseline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5388461" y="722161"/>
                <a:ext cx="2881322" cy="52265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latinLnBrk="0">
                  <a:defRPr/>
                </a:pPr>
                <a:r>
                  <a:rPr kumimoji="0" lang="ko-KR" altLang="en-US" sz="2800" b="1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87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89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>
                <a:noFill/>
              </a:ln>
              <a:effectLst>
                <a:prstShdw prst="shdw17" dist="17961" dir="2700000">
                  <a:srgbClr val="976513"/>
                </a:prstShdw>
              </a:effectLst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400">
                  <a:latin typeface="Arial" charset="0"/>
                </a:endParaRPr>
              </a:p>
            </p:txBody>
          </p:sp>
          <p:grpSp>
            <p:nvGrpSpPr>
              <p:cNvPr id="90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91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tx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92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88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9" name="그룹 79"/>
          <p:cNvGrpSpPr>
            <a:grpSpLocks/>
          </p:cNvGrpSpPr>
          <p:nvPr/>
        </p:nvGrpSpPr>
        <p:grpSpPr bwMode="auto">
          <a:xfrm rot="20849566">
            <a:off x="4729420" y="2754996"/>
            <a:ext cx="1477962" cy="285741"/>
            <a:chOff x="1358381" y="4657725"/>
            <a:chExt cx="2051569" cy="778825"/>
          </a:xfrm>
        </p:grpSpPr>
        <p:cxnSp>
          <p:nvCxnSpPr>
            <p:cNvPr id="61" name="직선 연결선 60"/>
            <p:cNvCxnSpPr/>
            <p:nvPr/>
          </p:nvCxnSpPr>
          <p:spPr>
            <a:xfrm flipV="1">
              <a:off x="1357912" y="4656865"/>
              <a:ext cx="705158" cy="77885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2077258" y="4640032"/>
              <a:ext cx="1328782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 bwMode="auto">
          <a:xfrm rot="21309770">
            <a:off x="6274898" y="2128848"/>
            <a:ext cx="266708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절반이 넘은 수</a:t>
            </a:r>
            <a:endParaRPr lang="en-US" altLang="ko-KR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ko-KR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lang="ko-KR" altLang="en-US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분의 </a:t>
            </a:r>
            <a:r>
              <a:rPr lang="en-US" altLang="ko-KR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넘어야 함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Line 4"/>
          <p:cNvSpPr>
            <a:spLocks noChangeShapeType="1"/>
          </p:cNvSpPr>
          <p:nvPr/>
        </p:nvSpPr>
        <p:spPr bwMode="auto">
          <a:xfrm>
            <a:off x="186902" y="4744194"/>
            <a:ext cx="236887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>
            <a:off x="159890" y="3574296"/>
            <a:ext cx="239588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조례 제</a:t>
            </a:r>
            <a:r>
              <a:rPr kumimoji="0" lang="en-US" altLang="ko-KR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19</a:t>
            </a:r>
            <a:r>
              <a:rPr kumimoji="0" lang="ko-KR" altLang="en-US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조</a:t>
            </a:r>
            <a:endParaRPr kumimoji="0" lang="en-US" altLang="ko-KR" sz="4800" b="1" baseline="-250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(</a:t>
            </a:r>
            <a:r>
              <a:rPr kumimoji="0" lang="ko-KR" altLang="en-US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의사 및 의결정족수</a:t>
            </a:r>
            <a:r>
              <a:rPr kumimoji="0" lang="en-US" altLang="ko-KR" sz="4800" b="1" baseline="-25000" dirty="0"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50800" dist="12700" dir="2700000" algn="tl" rotWithShape="0">
                    <a:prstClr val="black">
                      <a:alpha val="80000"/>
                    </a:prst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)</a:t>
            </a:r>
            <a:endParaRPr kumimoji="0" lang="ko-KR" altLang="en-US" sz="4800" b="1" baseline="-25000" dirty="0">
              <a:solidFill>
                <a:srgbClr val="000000">
                  <a:lumMod val="50000"/>
                  <a:lumOff val="50000"/>
                </a:srgbClr>
              </a:solidFill>
              <a:effectLst>
                <a:outerShdw blurRad="50800" dist="12700" dir="2700000" algn="tl" rotWithShape="0">
                  <a:prstClr val="black">
                    <a:alpha val="80000"/>
                  </a:prst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2843808" y="2063204"/>
            <a:ext cx="0" cy="439013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"/>
          <p:cNvGrpSpPr/>
          <p:nvPr/>
        </p:nvGrpSpPr>
        <p:grpSpPr>
          <a:xfrm>
            <a:off x="3131840" y="3091383"/>
            <a:ext cx="5400600" cy="707886"/>
            <a:chOff x="3131840" y="2155279"/>
            <a:chExt cx="5400600" cy="707886"/>
          </a:xfrm>
        </p:grpSpPr>
        <p:sp>
          <p:nvSpPr>
            <p:cNvPr id="82" name="TextBox 170"/>
            <p:cNvSpPr txBox="1">
              <a:spLocks noChangeArrowheads="1"/>
            </p:cNvSpPr>
            <p:nvPr/>
          </p:nvSpPr>
          <p:spPr bwMode="auto">
            <a:xfrm>
              <a:off x="3313194" y="2155279"/>
              <a:ext cx="52192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000" b="1" baseline="0" dirty="0">
                  <a:solidFill>
                    <a:srgbClr val="0000FF"/>
                  </a:solidFill>
                  <a:latin typeface="+mn-ea"/>
                  <a:ea typeface="+mn-ea"/>
                </a:rPr>
                <a:t>재적위원 과반수의 출석</a:t>
              </a:r>
              <a:r>
                <a:rPr kumimoji="0" lang="ko-KR" altLang="en-US" sz="2000" b="0" baseline="0" dirty="0">
                  <a:latin typeface="+mn-ea"/>
                  <a:ea typeface="+mn-ea"/>
                </a:rPr>
                <a:t>으로 </a:t>
              </a:r>
              <a:r>
                <a:rPr kumimoji="0" lang="ko-KR" altLang="en-US" sz="2000" b="1" baseline="0" dirty="0">
                  <a:solidFill>
                    <a:srgbClr val="FF0000"/>
                  </a:solidFill>
                  <a:latin typeface="+mn-ea"/>
                  <a:ea typeface="+mn-ea"/>
                </a:rPr>
                <a:t>개의</a:t>
              </a:r>
              <a:r>
                <a:rPr kumimoji="0" lang="en-US" altLang="ko-KR" sz="2000" b="0" baseline="0" dirty="0">
                  <a:latin typeface="+mn-ea"/>
                  <a:ea typeface="+mn-ea"/>
                </a:rPr>
                <a:t>, </a:t>
              </a:r>
            </a:p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000" b="1" baseline="0" dirty="0">
                  <a:solidFill>
                    <a:srgbClr val="0000FF"/>
                  </a:solidFill>
                  <a:latin typeface="+mn-ea"/>
                  <a:ea typeface="+mn-ea"/>
                </a:rPr>
                <a:t>출석위원 과반수의 찬성</a:t>
              </a:r>
              <a:r>
                <a:rPr kumimoji="0" lang="ko-KR" altLang="en-US" sz="2000" b="0" baseline="0" dirty="0">
                  <a:latin typeface="+mn-ea"/>
                  <a:ea typeface="+mn-ea"/>
                </a:rPr>
                <a:t>으로 </a:t>
              </a:r>
              <a:r>
                <a:rPr kumimoji="0" lang="ko-KR" altLang="en-US" sz="2000" b="1" baseline="0" dirty="0">
                  <a:solidFill>
                    <a:srgbClr val="FF0000"/>
                  </a:solidFill>
                  <a:latin typeface="+mn-ea"/>
                  <a:ea typeface="+mn-ea"/>
                </a:rPr>
                <a:t>의결</a:t>
              </a:r>
            </a:p>
          </p:txBody>
        </p:sp>
        <p:pic>
          <p:nvPicPr>
            <p:cNvPr id="103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3131840" y="2245685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그룹 103"/>
          <p:cNvGrpSpPr/>
          <p:nvPr/>
        </p:nvGrpSpPr>
        <p:grpSpPr>
          <a:xfrm>
            <a:off x="3131840" y="3945250"/>
            <a:ext cx="5859760" cy="707886"/>
            <a:chOff x="3131840" y="2155279"/>
            <a:chExt cx="5859760" cy="707886"/>
          </a:xfrm>
        </p:grpSpPr>
        <p:sp>
          <p:nvSpPr>
            <p:cNvPr id="105" name="TextBox 170"/>
            <p:cNvSpPr txBox="1">
              <a:spLocks noChangeArrowheads="1"/>
            </p:cNvSpPr>
            <p:nvPr/>
          </p:nvSpPr>
          <p:spPr bwMode="auto">
            <a:xfrm>
              <a:off x="3313194" y="2155279"/>
              <a:ext cx="56784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000" dirty="0">
                  <a:latin typeface="+mn-ea"/>
                  <a:ea typeface="+mn-ea"/>
                </a:rPr>
                <a:t>단</a:t>
              </a:r>
              <a:r>
                <a:rPr kumimoji="0" lang="en-US" altLang="ko-KR" sz="2000" dirty="0">
                  <a:latin typeface="+mn-ea"/>
                  <a:ea typeface="+mn-ea"/>
                </a:rPr>
                <a:t>, </a:t>
              </a:r>
              <a:r>
                <a:rPr kumimoji="0" lang="ko-KR" altLang="en-US" sz="2000" b="1" dirty="0">
                  <a:latin typeface="+mn-ea"/>
                  <a:ea typeface="+mn-ea"/>
                </a:rPr>
                <a:t>위원의 자격상실 및 규정의 </a:t>
              </a:r>
              <a:r>
                <a:rPr kumimoji="0" lang="ko-KR" altLang="en-US" sz="2000" b="1" dirty="0" err="1">
                  <a:latin typeface="+mn-ea"/>
                  <a:ea typeface="+mn-ea"/>
                </a:rPr>
                <a:t>제ㆍ개정</a:t>
              </a:r>
              <a:r>
                <a:rPr kumimoji="0" lang="ko-KR" altLang="en-US" sz="2000" dirty="0" err="1">
                  <a:latin typeface="+mn-ea"/>
                  <a:ea typeface="+mn-ea"/>
                </a:rPr>
                <a:t>은</a:t>
              </a:r>
              <a:r>
                <a:rPr kumimoji="0" lang="ko-KR" altLang="en-US" sz="2000" dirty="0">
                  <a:latin typeface="+mn-ea"/>
                  <a:ea typeface="+mn-ea"/>
                </a:rPr>
                <a:t> </a:t>
              </a:r>
              <a:r>
                <a:rPr kumimoji="0" lang="ko-KR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재적위원 </a:t>
              </a:r>
              <a:r>
                <a:rPr kumimoji="0" lang="en-US" altLang="ko-KR" sz="2000" b="1" dirty="0">
                  <a:solidFill>
                    <a:srgbClr val="FF0000"/>
                  </a:solidFill>
                  <a:latin typeface="+mn-ea"/>
                  <a:ea typeface="+mn-ea"/>
                </a:rPr>
                <a:t>3</a:t>
              </a:r>
              <a:r>
                <a:rPr kumimoji="0" lang="ko-KR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분의 </a:t>
              </a:r>
              <a:r>
                <a:rPr kumimoji="0" lang="en-US" altLang="ko-KR" sz="2000" b="1" dirty="0">
                  <a:solidFill>
                    <a:srgbClr val="FF0000"/>
                  </a:solidFill>
                  <a:latin typeface="+mn-ea"/>
                  <a:ea typeface="+mn-ea"/>
                </a:rPr>
                <a:t>2</a:t>
              </a:r>
              <a:r>
                <a:rPr kumimoji="0" lang="ko-KR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이상의 찬성</a:t>
              </a:r>
              <a:r>
                <a:rPr kumimoji="0" lang="ko-KR" altLang="en-US" sz="2000" dirty="0">
                  <a:latin typeface="+mn-ea"/>
                  <a:ea typeface="+mn-ea"/>
                </a:rPr>
                <a:t>으로 의결</a:t>
              </a:r>
              <a:endParaRPr kumimoji="0" lang="en-US" altLang="ko-KR" sz="2000" dirty="0">
                <a:latin typeface="+mn-ea"/>
                <a:ea typeface="+mn-ea"/>
              </a:endParaRPr>
            </a:p>
          </p:txBody>
        </p:sp>
        <p:pic>
          <p:nvPicPr>
            <p:cNvPr id="106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3131840" y="2245685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7" name="그룹 106"/>
          <p:cNvGrpSpPr/>
          <p:nvPr/>
        </p:nvGrpSpPr>
        <p:grpSpPr>
          <a:xfrm>
            <a:off x="3131840" y="4881354"/>
            <a:ext cx="5859760" cy="707886"/>
            <a:chOff x="3131840" y="2155279"/>
            <a:chExt cx="5859760" cy="707886"/>
          </a:xfrm>
        </p:grpSpPr>
        <p:sp>
          <p:nvSpPr>
            <p:cNvPr id="114" name="TextBox 170"/>
            <p:cNvSpPr txBox="1">
              <a:spLocks noChangeArrowheads="1"/>
            </p:cNvSpPr>
            <p:nvPr/>
          </p:nvSpPr>
          <p:spPr bwMode="auto">
            <a:xfrm>
              <a:off x="3313194" y="2155279"/>
              <a:ext cx="567840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2000" dirty="0">
                  <a:latin typeface="+mn-ea"/>
                  <a:ea typeface="+mn-ea"/>
                </a:rPr>
                <a:t>위원은 자기와 직접 이해관계가 있는 안건의 </a:t>
              </a:r>
              <a:r>
                <a:rPr kumimoji="0" lang="ko-KR" altLang="en-US" sz="2000" dirty="0" err="1">
                  <a:latin typeface="+mn-ea"/>
                  <a:ea typeface="+mn-ea"/>
                </a:rPr>
                <a:t>심의ㆍ의결에</a:t>
              </a:r>
              <a:r>
                <a:rPr kumimoji="0" lang="ko-KR" altLang="en-US" sz="2000" dirty="0">
                  <a:latin typeface="+mn-ea"/>
                  <a:ea typeface="+mn-ea"/>
                </a:rPr>
                <a:t> 참여 불가</a:t>
              </a:r>
              <a:endParaRPr kumimoji="0" lang="en-US" altLang="ko-KR" sz="2000" dirty="0">
                <a:latin typeface="+mn-ea"/>
                <a:ea typeface="+mn-ea"/>
              </a:endParaRPr>
            </a:p>
          </p:txBody>
        </p:sp>
        <p:pic>
          <p:nvPicPr>
            <p:cNvPr id="116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3131840" y="2245685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79861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160240" cy="769441"/>
            <a:chOff x="250825" y="1268760"/>
            <a:chExt cx="2160240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1804491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규칙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257077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46" name="모서리가 둥근 직사각형 145"/>
          <p:cNvSpPr/>
          <p:nvPr/>
        </p:nvSpPr>
        <p:spPr bwMode="ltGray">
          <a:xfrm>
            <a:off x="251520" y="2173456"/>
            <a:ext cx="8424863" cy="864096"/>
          </a:xfrm>
          <a:prstGeom prst="roundRect">
            <a:avLst/>
          </a:prstGeom>
          <a:gradFill flip="none" rotWithShape="1"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  <a:tileRect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207" name="Picture 2" descr="C:\Documents and Settings\usercom\Local Settings\Temporary Internet Files\Content.IE5\DRHQEZWI\MC90044215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97547"/>
            <a:ext cx="375291" cy="3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TextBox 207"/>
          <p:cNvSpPr txBox="1"/>
          <p:nvPr/>
        </p:nvSpPr>
        <p:spPr bwMode="auto">
          <a:xfrm>
            <a:off x="699195" y="2238544"/>
            <a:ext cx="7518400" cy="1046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>
                <a:latin typeface="+mn-ea"/>
                <a:ea typeface="+mn-ea"/>
              </a:rPr>
              <a:t>민주적이고 원활한 회의 진행을 위해 </a:t>
            </a:r>
            <a:endParaRPr lang="en-US" altLang="ko-KR" sz="2000" dirty="0">
              <a:latin typeface="+mn-ea"/>
              <a:ea typeface="+mn-ea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0000FF"/>
                </a:solidFill>
                <a:latin typeface="+mn-ea"/>
                <a:ea typeface="+mn-ea"/>
              </a:rPr>
              <a:t>학교운영위원회에 자체 회의 규칙</a:t>
            </a:r>
            <a:r>
              <a:rPr lang="ko-KR" altLang="en-US" sz="2000" dirty="0">
                <a:latin typeface="+mn-ea"/>
                <a:ea typeface="+mn-ea"/>
              </a:rPr>
              <a:t>을 정하여 시행하면 좋음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b="1" kern="0" baseline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12" name="모서리가 둥근 직사각형 211"/>
          <p:cNvSpPr/>
          <p:nvPr/>
        </p:nvSpPr>
        <p:spPr bwMode="ltGray">
          <a:xfrm>
            <a:off x="2557910" y="3669776"/>
            <a:ext cx="6118473" cy="2135488"/>
          </a:xfrm>
          <a:prstGeom prst="roundRect">
            <a:avLst/>
          </a:prstGeom>
          <a:gradFill>
            <a:gsLst>
              <a:gs pos="80000">
                <a:srgbClr val="FFFFFF"/>
              </a:gs>
              <a:gs pos="100000">
                <a:srgbClr val="FFFFFF">
                  <a:lumMod val="85000"/>
                </a:srgbClr>
              </a:gs>
            </a:gsLst>
            <a:lin ang="3000000" scaled="0"/>
          </a:gradFill>
          <a:ln w="15875" cap="rnd" cmpd="sng">
            <a:solidFill>
              <a:srgbClr val="FFFFFF">
                <a:lumMod val="65000"/>
              </a:srgbClr>
            </a:solidFill>
            <a:prstDash val="sysDash"/>
            <a:round/>
            <a:headEnd/>
            <a:tailEnd/>
          </a:ln>
          <a:effectLst/>
        </p:spPr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0" kern="0" baseline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13" name="그룹 212"/>
          <p:cNvGrpSpPr/>
          <p:nvPr/>
        </p:nvGrpSpPr>
        <p:grpSpPr>
          <a:xfrm>
            <a:off x="221847" y="4394051"/>
            <a:ext cx="2592881" cy="619125"/>
            <a:chOff x="252023" y="4898107"/>
            <a:chExt cx="2592881" cy="619125"/>
          </a:xfrm>
        </p:grpSpPr>
        <p:grpSp>
          <p:nvGrpSpPr>
            <p:cNvPr id="214" name="그룹 9"/>
            <p:cNvGrpSpPr>
              <a:grpSpLocks/>
            </p:cNvGrpSpPr>
            <p:nvPr/>
          </p:nvGrpSpPr>
          <p:grpSpPr bwMode="auto">
            <a:xfrm>
              <a:off x="252023" y="4898107"/>
              <a:ext cx="2045897" cy="619125"/>
              <a:chOff x="584448" y="2226289"/>
              <a:chExt cx="2045794" cy="619004"/>
            </a:xfrm>
          </p:grpSpPr>
          <p:sp>
            <p:nvSpPr>
              <p:cNvPr id="216" name="모서리가 둥근 직사각형 215"/>
              <p:cNvSpPr/>
              <p:nvPr/>
            </p:nvSpPr>
            <p:spPr bwMode="ltGray">
              <a:xfrm>
                <a:off x="584448" y="2226289"/>
                <a:ext cx="2045794" cy="619004"/>
              </a:xfrm>
              <a:prstGeom prst="roundRect">
                <a:avLst/>
              </a:prstGeom>
              <a:solidFill>
                <a:srgbClr val="AFDC7E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 baseline="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grpSp>
            <p:nvGrpSpPr>
              <p:cNvPr id="217" name="Group 24"/>
              <p:cNvGrpSpPr>
                <a:grpSpLocks/>
              </p:cNvGrpSpPr>
              <p:nvPr/>
            </p:nvGrpSpPr>
            <p:grpSpPr bwMode="auto">
              <a:xfrm>
                <a:off x="708506" y="2399555"/>
                <a:ext cx="265052" cy="236200"/>
                <a:chOff x="3072" y="2521"/>
                <a:chExt cx="335" cy="200"/>
              </a:xfrm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8" name="AutoShape 25"/>
                <p:cNvSpPr>
                  <a:spLocks noChangeArrowheads="1"/>
                </p:cNvSpPr>
                <p:nvPr/>
              </p:nvSpPr>
              <p:spPr bwMode="gray">
                <a:xfrm>
                  <a:off x="3210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  <p:sp>
              <p:nvSpPr>
                <p:cNvPr id="219" name="AutoShape 26"/>
                <p:cNvSpPr>
                  <a:spLocks noChangeArrowheads="1"/>
                </p:cNvSpPr>
                <p:nvPr/>
              </p:nvSpPr>
              <p:spPr bwMode="gray">
                <a:xfrm>
                  <a:off x="3072" y="2521"/>
                  <a:ext cx="197" cy="200"/>
                </a:xfrm>
                <a:prstGeom prst="chevron">
                  <a:avLst>
                    <a:gd name="adj" fmla="val 54000"/>
                  </a:avLst>
                </a:prstGeom>
                <a:grpFill/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pPr algn="ctr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b="0" kern="0" baseline="0">
                    <a:solidFill>
                      <a:srgbClr val="000000"/>
                    </a:solidFill>
                    <a:latin typeface="Arial" charset="0"/>
                    <a:ea typeface="+mn-ea"/>
                  </a:endParaRPr>
                </a:p>
              </p:txBody>
            </p:sp>
          </p:grpSp>
        </p:grpSp>
        <p:sp>
          <p:nvSpPr>
            <p:cNvPr id="215" name="TextBox 214"/>
            <p:cNvSpPr txBox="1"/>
            <p:nvPr/>
          </p:nvSpPr>
          <p:spPr bwMode="auto">
            <a:xfrm>
              <a:off x="611559" y="4964410"/>
              <a:ext cx="2233345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2000" b="1" kern="0" spc="50" baseline="0" dirty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주요 내용</a:t>
              </a:r>
            </a:p>
          </p:txBody>
        </p:sp>
      </p:grpSp>
      <p:grpSp>
        <p:nvGrpSpPr>
          <p:cNvPr id="220" name="그룹 219"/>
          <p:cNvGrpSpPr/>
          <p:nvPr/>
        </p:nvGrpSpPr>
        <p:grpSpPr>
          <a:xfrm>
            <a:off x="2613687" y="3752326"/>
            <a:ext cx="5482469" cy="369332"/>
            <a:chOff x="2613687" y="2336550"/>
            <a:chExt cx="5482469" cy="369332"/>
          </a:xfrm>
        </p:grpSpPr>
        <p:sp>
          <p:nvSpPr>
            <p:cNvPr id="221" name="TextBox 220"/>
            <p:cNvSpPr txBox="1"/>
            <p:nvPr/>
          </p:nvSpPr>
          <p:spPr bwMode="auto">
            <a:xfrm>
              <a:off x="2771800" y="2336550"/>
              <a:ext cx="532435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kern="0" spc="-1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222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2613687" y="2413480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" name="그룹 224"/>
          <p:cNvGrpSpPr/>
          <p:nvPr/>
        </p:nvGrpSpPr>
        <p:grpSpPr>
          <a:xfrm>
            <a:off x="2574870" y="4149080"/>
            <a:ext cx="6073011" cy="646331"/>
            <a:chOff x="2580159" y="2301278"/>
            <a:chExt cx="6073011" cy="646331"/>
          </a:xfrm>
        </p:grpSpPr>
        <p:sp>
          <p:nvSpPr>
            <p:cNvPr id="227" name="TextBox 226"/>
            <p:cNvSpPr txBox="1"/>
            <p:nvPr/>
          </p:nvSpPr>
          <p:spPr bwMode="auto">
            <a:xfrm>
              <a:off x="2580159" y="2301278"/>
              <a:ext cx="60730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표결방법</a:t>
              </a:r>
              <a:r>
                <a:rPr kumimoji="0" lang="en-US" altLang="ko-KR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kern="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표결결과 정리</a:t>
              </a:r>
              <a:endParaRPr kumimoji="0" lang="en-US" altLang="ko-KR" kern="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endParaRPr>
            </a:p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kern="0" spc="-1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  <p:pic>
          <p:nvPicPr>
            <p:cNvPr id="228" name="Picture 12" descr="C:\Users\onnoo design server\Desktop\1강 개체분리\8\10.png"/>
            <p:cNvPicPr>
              <a:picLocks noChangeAspect="1" noChangeArrowheads="1"/>
            </p:cNvPicPr>
            <p:nvPr/>
          </p:nvPicPr>
          <p:blipFill>
            <a:blip r:embed="rId4" cstate="print"/>
            <a:srcRect l="53152" t="72754" r="45651" b="25362"/>
            <a:stretch>
              <a:fillRect/>
            </a:stretch>
          </p:blipFill>
          <p:spPr bwMode="auto">
            <a:xfrm>
              <a:off x="2613687" y="2392336"/>
              <a:ext cx="18135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0" name="TextBox 229"/>
          <p:cNvSpPr txBox="1"/>
          <p:nvPr/>
        </p:nvSpPr>
        <p:spPr>
          <a:xfrm>
            <a:off x="2728367" y="3752326"/>
            <a:ext cx="5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안건부의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위원의 발언 기준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방법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횟수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시간 등</a:t>
            </a:r>
            <a:r>
              <a:rPr lang="en-US" altLang="ko-KR" dirty="0">
                <a:latin typeface="+mn-ea"/>
                <a:ea typeface="+mn-ea"/>
              </a:rPr>
              <a:t>)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728367" y="4567644"/>
            <a:ext cx="5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회의록 작성 및 공개</a:t>
            </a:r>
          </a:p>
        </p:txBody>
      </p:sp>
      <p:pic>
        <p:nvPicPr>
          <p:cNvPr id="232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4" cstate="print"/>
          <a:srcRect l="53152" t="72754" r="45651" b="25362"/>
          <a:stretch>
            <a:fillRect/>
          </a:stretch>
        </p:blipFill>
        <p:spPr bwMode="auto">
          <a:xfrm>
            <a:off x="2608734" y="4653136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4" cstate="print"/>
          <a:srcRect l="53152" t="72754" r="45651" b="25362"/>
          <a:stretch>
            <a:fillRect/>
          </a:stretch>
        </p:blipFill>
        <p:spPr bwMode="auto">
          <a:xfrm>
            <a:off x="2608734" y="5022701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TextBox 233"/>
          <p:cNvSpPr txBox="1"/>
          <p:nvPr/>
        </p:nvSpPr>
        <p:spPr>
          <a:xfrm>
            <a:off x="2728367" y="4939119"/>
            <a:ext cx="5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소위원회 구성 및 운영</a:t>
            </a:r>
          </a:p>
        </p:txBody>
      </p:sp>
      <p:pic>
        <p:nvPicPr>
          <p:cNvPr id="235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4" cstate="print"/>
          <a:srcRect l="53152" t="72754" r="45651" b="25362"/>
          <a:stretch>
            <a:fillRect/>
          </a:stretch>
        </p:blipFill>
        <p:spPr bwMode="auto">
          <a:xfrm>
            <a:off x="2608734" y="5437609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" name="TextBox 235"/>
          <p:cNvSpPr txBox="1"/>
          <p:nvPr/>
        </p:nvSpPr>
        <p:spPr>
          <a:xfrm>
            <a:off x="2728367" y="5339169"/>
            <a:ext cx="54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회의 중의 질서유지 및 준수 사항 등</a:t>
            </a:r>
          </a:p>
        </p:txBody>
      </p:sp>
    </p:spTree>
    <p:extLst>
      <p:ext uri="{BB962C8B-B14F-4D97-AF65-F5344CB8AC3E}">
        <p14:creationId xmlns:p14="http://schemas.microsoft.com/office/powerpoint/2010/main" val="3420359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65" y="836712"/>
            <a:ext cx="4184935" cy="60486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20" y="827187"/>
            <a:ext cx="3921236" cy="60308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9184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6" y="849555"/>
            <a:ext cx="4176688" cy="59846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83" y="827187"/>
            <a:ext cx="4257776" cy="60514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66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690563"/>
            <a:ext cx="7391400" cy="876300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학운위의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기능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700808"/>
            <a:ext cx="8001000" cy="4680520"/>
          </a:xfrm>
        </p:spPr>
        <p:txBody>
          <a:bodyPr/>
          <a:lstStyle/>
          <a:p>
            <a:endParaRPr lang="en-US" altLang="ko-KR" sz="2400" dirty="0">
              <a:solidFill>
                <a:schemeClr val="accent2"/>
              </a:solidFill>
            </a:endParaRPr>
          </a:p>
          <a:p>
            <a:pPr lvl="1"/>
            <a:r>
              <a:rPr lang="en-US" altLang="ko-KR" dirty="0"/>
              <a:t>6. </a:t>
            </a:r>
            <a:r>
              <a:rPr lang="ko-KR" altLang="en-US" dirty="0"/>
              <a:t>정규학습시간 종료 후 또는 방학기간 중의 교육활동 및 수련활동</a:t>
            </a:r>
          </a:p>
          <a:p>
            <a:pPr lvl="1"/>
            <a:r>
              <a:rPr lang="en-US" altLang="ko-KR" dirty="0"/>
              <a:t>7. </a:t>
            </a:r>
            <a:r>
              <a:rPr lang="ko-KR" altLang="en-US" dirty="0"/>
              <a:t>「교육공무원법」 제</a:t>
            </a:r>
            <a:r>
              <a:rPr lang="en-US" altLang="ko-KR" dirty="0"/>
              <a:t>29</a:t>
            </a:r>
            <a:r>
              <a:rPr lang="ko-KR" altLang="en-US" dirty="0"/>
              <a:t>조의</a:t>
            </a:r>
            <a:r>
              <a:rPr lang="en-US" altLang="ko-KR" dirty="0"/>
              <a:t>3</a:t>
            </a:r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항에 따른 공모 교장의 공모 방법</a:t>
            </a:r>
            <a:r>
              <a:rPr lang="en-US" altLang="ko-KR" dirty="0"/>
              <a:t>, </a:t>
            </a:r>
            <a:r>
              <a:rPr lang="ko-KR" altLang="en-US" dirty="0"/>
              <a:t>임용</a:t>
            </a:r>
            <a:r>
              <a:rPr lang="en-US" altLang="ko-KR" dirty="0"/>
              <a:t>, </a:t>
            </a:r>
            <a:r>
              <a:rPr lang="ko-KR" altLang="en-US" dirty="0"/>
              <a:t>평가 등</a:t>
            </a:r>
          </a:p>
          <a:p>
            <a:pPr lvl="1"/>
            <a:r>
              <a:rPr lang="en-US" altLang="ko-KR" dirty="0"/>
              <a:t>8. </a:t>
            </a:r>
            <a:r>
              <a:rPr lang="ko-KR" altLang="en-US" dirty="0"/>
              <a:t>「교육공무원법」 제</a:t>
            </a:r>
            <a:r>
              <a:rPr lang="en-US" altLang="ko-KR" dirty="0"/>
              <a:t>31</a:t>
            </a:r>
            <a:r>
              <a:rPr lang="ko-KR" altLang="en-US" dirty="0"/>
              <a:t>조제</a:t>
            </a:r>
            <a:r>
              <a:rPr lang="en-US" altLang="ko-KR" dirty="0"/>
              <a:t>2</a:t>
            </a:r>
            <a:r>
              <a:rPr lang="ko-KR" altLang="en-US" dirty="0"/>
              <a:t>항에 따른 초빙교사의 추천</a:t>
            </a:r>
          </a:p>
          <a:p>
            <a:pPr lvl="1"/>
            <a:r>
              <a:rPr lang="en-US" altLang="ko-KR" dirty="0"/>
              <a:t>9. </a:t>
            </a:r>
            <a:r>
              <a:rPr lang="ko-KR" altLang="en-US" dirty="0"/>
              <a:t>학교운영지원비의 조성</a:t>
            </a:r>
            <a:r>
              <a:rPr lang="en-US" altLang="ko-KR" dirty="0"/>
              <a:t>·</a:t>
            </a:r>
            <a:r>
              <a:rPr lang="ko-KR" altLang="en-US" dirty="0"/>
              <a:t>운용 및 사용</a:t>
            </a:r>
          </a:p>
          <a:p>
            <a:pPr lvl="1"/>
            <a:r>
              <a:rPr lang="en-US" altLang="ko-KR" dirty="0"/>
              <a:t>10. </a:t>
            </a:r>
            <a:r>
              <a:rPr lang="ko-KR" altLang="en-US" dirty="0"/>
              <a:t>학교급식</a:t>
            </a:r>
          </a:p>
          <a:p>
            <a:pPr lvl="1"/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15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2" y="836712"/>
            <a:ext cx="4052292" cy="60203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970956" cy="6054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931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57055" cy="60399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36712"/>
            <a:ext cx="4332826" cy="6021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355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31" name="그룹 70"/>
          <p:cNvGrpSpPr/>
          <p:nvPr/>
        </p:nvGrpSpPr>
        <p:grpSpPr>
          <a:xfrm>
            <a:off x="251520" y="1268760"/>
            <a:ext cx="2160240" cy="769441"/>
            <a:chOff x="250825" y="1268760"/>
            <a:chExt cx="2160240" cy="769441"/>
          </a:xfrm>
        </p:grpSpPr>
        <p:sp>
          <p:nvSpPr>
            <p:cNvPr id="32" name="오른쪽 대괄호 31"/>
            <p:cNvSpPr/>
            <p:nvPr/>
          </p:nvSpPr>
          <p:spPr bwMode="auto">
            <a:xfrm flipH="1">
              <a:off x="250825" y="1340197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467544" y="1268760"/>
              <a:ext cx="1804491" cy="769441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b="1" dirty="0">
                  <a:effectLst>
                    <a:outerShdw blurRad="50800" dist="12700" dir="2700000" algn="tl" rotWithShape="0">
                      <a:prstClr val="black">
                        <a:alpha val="80000"/>
                      </a:prst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절차</a:t>
              </a:r>
            </a:p>
          </p:txBody>
        </p:sp>
        <p:sp>
          <p:nvSpPr>
            <p:cNvPr id="36" name="오른쪽 대괄호 35"/>
            <p:cNvSpPr/>
            <p:nvPr/>
          </p:nvSpPr>
          <p:spPr bwMode="auto">
            <a:xfrm rot="10800000" flipH="1">
              <a:off x="2257077" y="1340768"/>
              <a:ext cx="153988" cy="574675"/>
            </a:xfrm>
            <a:prstGeom prst="rightBracket">
              <a:avLst>
                <a:gd name="adj" fmla="val 0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cxnSp>
        <p:nvCxnSpPr>
          <p:cNvPr id="47" name="직선 연결선 46"/>
          <p:cNvCxnSpPr>
            <a:endCxn id="195" idx="2"/>
          </p:cNvCxnSpPr>
          <p:nvPr/>
        </p:nvCxnSpPr>
        <p:spPr>
          <a:xfrm>
            <a:off x="7624960" y="2474416"/>
            <a:ext cx="12700" cy="235743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48" name="직선 연결선 47"/>
          <p:cNvCxnSpPr/>
          <p:nvPr/>
        </p:nvCxnSpPr>
        <p:spPr>
          <a:xfrm>
            <a:off x="4726657" y="1809081"/>
            <a:ext cx="0" cy="4084637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</p:cxnSp>
      <p:cxnSp>
        <p:nvCxnSpPr>
          <p:cNvPr id="49" name="직선 연결선 48"/>
          <p:cNvCxnSpPr>
            <a:stCxn id="96" idx="2"/>
          </p:cNvCxnSpPr>
          <p:nvPr/>
        </p:nvCxnSpPr>
        <p:spPr>
          <a:xfrm>
            <a:off x="1549871" y="2474416"/>
            <a:ext cx="0" cy="308451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ysDash"/>
          </a:ln>
          <a:effectLst/>
        </p:spPr>
      </p:cxnSp>
      <p:grpSp>
        <p:nvGrpSpPr>
          <p:cNvPr id="50" name="그룹 1"/>
          <p:cNvGrpSpPr>
            <a:grpSpLocks/>
          </p:cNvGrpSpPr>
          <p:nvPr/>
        </p:nvGrpSpPr>
        <p:grpSpPr bwMode="auto">
          <a:xfrm>
            <a:off x="564034" y="2923678"/>
            <a:ext cx="2057400" cy="576263"/>
            <a:chOff x="228600" y="2811243"/>
            <a:chExt cx="2057400" cy="684147"/>
          </a:xfrm>
        </p:grpSpPr>
        <p:grpSp>
          <p:nvGrpSpPr>
            <p:cNvPr id="51" name="Group 62"/>
            <p:cNvGrpSpPr>
              <a:grpSpLocks/>
            </p:cNvGrpSpPr>
            <p:nvPr/>
          </p:nvGrpSpPr>
          <p:grpSpPr bwMode="auto">
            <a:xfrm>
              <a:off x="228600" y="2815460"/>
              <a:ext cx="2057400" cy="679930"/>
              <a:chOff x="1930" y="8"/>
              <a:chExt cx="3519" cy="1290"/>
            </a:xfrm>
          </p:grpSpPr>
          <p:sp>
            <p:nvSpPr>
              <p:cNvPr id="62" name="Freeform 48"/>
              <p:cNvSpPr>
                <a:spLocks/>
              </p:cNvSpPr>
              <p:nvPr/>
            </p:nvSpPr>
            <p:spPr bwMode="auto">
              <a:xfrm>
                <a:off x="1930" y="8"/>
                <a:ext cx="3519" cy="1290"/>
              </a:xfrm>
              <a:custGeom>
                <a:avLst/>
                <a:gdLst>
                  <a:gd name="T0" fmla="*/ 944 w 3519"/>
                  <a:gd name="T1" fmla="*/ 0 h 1290"/>
                  <a:gd name="T2" fmla="*/ 3205 w 3519"/>
                  <a:gd name="T3" fmla="*/ 0 h 1290"/>
                  <a:gd name="T4" fmla="*/ 3248 w 3519"/>
                  <a:gd name="T5" fmla="*/ 3 h 1290"/>
                  <a:gd name="T6" fmla="*/ 3289 w 3519"/>
                  <a:gd name="T7" fmla="*/ 12 h 1290"/>
                  <a:gd name="T8" fmla="*/ 3327 w 3519"/>
                  <a:gd name="T9" fmla="*/ 25 h 1290"/>
                  <a:gd name="T10" fmla="*/ 3363 w 3519"/>
                  <a:gd name="T11" fmla="*/ 43 h 1290"/>
                  <a:gd name="T12" fmla="*/ 3396 w 3519"/>
                  <a:gd name="T13" fmla="*/ 66 h 1290"/>
                  <a:gd name="T14" fmla="*/ 3427 w 3519"/>
                  <a:gd name="T15" fmla="*/ 93 h 1290"/>
                  <a:gd name="T16" fmla="*/ 3454 w 3519"/>
                  <a:gd name="T17" fmla="*/ 123 h 1290"/>
                  <a:gd name="T18" fmla="*/ 3476 w 3519"/>
                  <a:gd name="T19" fmla="*/ 156 h 1290"/>
                  <a:gd name="T20" fmla="*/ 3494 w 3519"/>
                  <a:gd name="T21" fmla="*/ 192 h 1290"/>
                  <a:gd name="T22" fmla="*/ 3507 w 3519"/>
                  <a:gd name="T23" fmla="*/ 231 h 1290"/>
                  <a:gd name="T24" fmla="*/ 3516 w 3519"/>
                  <a:gd name="T25" fmla="*/ 271 h 1290"/>
                  <a:gd name="T26" fmla="*/ 3519 w 3519"/>
                  <a:gd name="T27" fmla="*/ 314 h 1290"/>
                  <a:gd name="T28" fmla="*/ 3519 w 3519"/>
                  <a:gd name="T29" fmla="*/ 976 h 1290"/>
                  <a:gd name="T30" fmla="*/ 3516 w 3519"/>
                  <a:gd name="T31" fmla="*/ 1019 h 1290"/>
                  <a:gd name="T32" fmla="*/ 3507 w 3519"/>
                  <a:gd name="T33" fmla="*/ 1060 h 1290"/>
                  <a:gd name="T34" fmla="*/ 3494 w 3519"/>
                  <a:gd name="T35" fmla="*/ 1098 h 1290"/>
                  <a:gd name="T36" fmla="*/ 3476 w 3519"/>
                  <a:gd name="T37" fmla="*/ 1134 h 1290"/>
                  <a:gd name="T38" fmla="*/ 3454 w 3519"/>
                  <a:gd name="T39" fmla="*/ 1167 h 1290"/>
                  <a:gd name="T40" fmla="*/ 3427 w 3519"/>
                  <a:gd name="T41" fmla="*/ 1197 h 1290"/>
                  <a:gd name="T42" fmla="*/ 3396 w 3519"/>
                  <a:gd name="T43" fmla="*/ 1224 h 1290"/>
                  <a:gd name="T44" fmla="*/ 3363 w 3519"/>
                  <a:gd name="T45" fmla="*/ 1247 h 1290"/>
                  <a:gd name="T46" fmla="*/ 3327 w 3519"/>
                  <a:gd name="T47" fmla="*/ 1265 h 1290"/>
                  <a:gd name="T48" fmla="*/ 3289 w 3519"/>
                  <a:gd name="T49" fmla="*/ 1278 h 1290"/>
                  <a:gd name="T50" fmla="*/ 3248 w 3519"/>
                  <a:gd name="T51" fmla="*/ 1287 h 1290"/>
                  <a:gd name="T52" fmla="*/ 3205 w 3519"/>
                  <a:gd name="T53" fmla="*/ 1290 h 1290"/>
                  <a:gd name="T54" fmla="*/ 314 w 3519"/>
                  <a:gd name="T55" fmla="*/ 1290 h 1290"/>
                  <a:gd name="T56" fmla="*/ 271 w 3519"/>
                  <a:gd name="T57" fmla="*/ 1287 h 1290"/>
                  <a:gd name="T58" fmla="*/ 230 w 3519"/>
                  <a:gd name="T59" fmla="*/ 1278 h 1290"/>
                  <a:gd name="T60" fmla="*/ 192 w 3519"/>
                  <a:gd name="T61" fmla="*/ 1265 h 1290"/>
                  <a:gd name="T62" fmla="*/ 156 w 3519"/>
                  <a:gd name="T63" fmla="*/ 1247 h 1290"/>
                  <a:gd name="T64" fmla="*/ 123 w 3519"/>
                  <a:gd name="T65" fmla="*/ 1224 h 1290"/>
                  <a:gd name="T66" fmla="*/ 92 w 3519"/>
                  <a:gd name="T67" fmla="*/ 1197 h 1290"/>
                  <a:gd name="T68" fmla="*/ 65 w 3519"/>
                  <a:gd name="T69" fmla="*/ 1167 h 1290"/>
                  <a:gd name="T70" fmla="*/ 43 w 3519"/>
                  <a:gd name="T71" fmla="*/ 1134 h 1290"/>
                  <a:gd name="T72" fmla="*/ 25 w 3519"/>
                  <a:gd name="T73" fmla="*/ 1098 h 1290"/>
                  <a:gd name="T74" fmla="*/ 12 w 3519"/>
                  <a:gd name="T75" fmla="*/ 1060 h 1290"/>
                  <a:gd name="T76" fmla="*/ 3 w 3519"/>
                  <a:gd name="T77" fmla="*/ 1019 h 1290"/>
                  <a:gd name="T78" fmla="*/ 0 w 3519"/>
                  <a:gd name="T79" fmla="*/ 976 h 1290"/>
                  <a:gd name="T80" fmla="*/ 0 w 3519"/>
                  <a:gd name="T81" fmla="*/ 479 h 1290"/>
                  <a:gd name="T82" fmla="*/ 944 w 3519"/>
                  <a:gd name="T83" fmla="*/ 0 h 1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9"/>
                  <a:gd name="T127" fmla="*/ 0 h 1290"/>
                  <a:gd name="T128" fmla="*/ 3519 w 3519"/>
                  <a:gd name="T129" fmla="*/ 1290 h 12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9" h="1290">
                    <a:moveTo>
                      <a:pt x="944" y="0"/>
                    </a:moveTo>
                    <a:lnTo>
                      <a:pt x="3205" y="0"/>
                    </a:lnTo>
                    <a:lnTo>
                      <a:pt x="3248" y="3"/>
                    </a:lnTo>
                    <a:lnTo>
                      <a:pt x="3289" y="12"/>
                    </a:lnTo>
                    <a:lnTo>
                      <a:pt x="3327" y="25"/>
                    </a:lnTo>
                    <a:lnTo>
                      <a:pt x="3363" y="43"/>
                    </a:lnTo>
                    <a:lnTo>
                      <a:pt x="3396" y="66"/>
                    </a:lnTo>
                    <a:lnTo>
                      <a:pt x="3427" y="93"/>
                    </a:lnTo>
                    <a:lnTo>
                      <a:pt x="3454" y="123"/>
                    </a:lnTo>
                    <a:lnTo>
                      <a:pt x="3476" y="156"/>
                    </a:lnTo>
                    <a:lnTo>
                      <a:pt x="3494" y="192"/>
                    </a:lnTo>
                    <a:lnTo>
                      <a:pt x="3507" y="231"/>
                    </a:lnTo>
                    <a:lnTo>
                      <a:pt x="3516" y="271"/>
                    </a:lnTo>
                    <a:lnTo>
                      <a:pt x="3519" y="314"/>
                    </a:lnTo>
                    <a:lnTo>
                      <a:pt x="3519" y="976"/>
                    </a:lnTo>
                    <a:lnTo>
                      <a:pt x="3516" y="1019"/>
                    </a:lnTo>
                    <a:lnTo>
                      <a:pt x="3507" y="1060"/>
                    </a:lnTo>
                    <a:lnTo>
                      <a:pt x="3494" y="1098"/>
                    </a:lnTo>
                    <a:lnTo>
                      <a:pt x="3476" y="1134"/>
                    </a:lnTo>
                    <a:lnTo>
                      <a:pt x="3454" y="1167"/>
                    </a:lnTo>
                    <a:lnTo>
                      <a:pt x="3427" y="1197"/>
                    </a:lnTo>
                    <a:lnTo>
                      <a:pt x="3396" y="1224"/>
                    </a:lnTo>
                    <a:lnTo>
                      <a:pt x="3363" y="1247"/>
                    </a:lnTo>
                    <a:lnTo>
                      <a:pt x="3327" y="1265"/>
                    </a:lnTo>
                    <a:lnTo>
                      <a:pt x="3289" y="1278"/>
                    </a:lnTo>
                    <a:lnTo>
                      <a:pt x="3248" y="1287"/>
                    </a:lnTo>
                    <a:lnTo>
                      <a:pt x="3205" y="1290"/>
                    </a:lnTo>
                    <a:lnTo>
                      <a:pt x="314" y="1290"/>
                    </a:lnTo>
                    <a:lnTo>
                      <a:pt x="271" y="1287"/>
                    </a:lnTo>
                    <a:lnTo>
                      <a:pt x="230" y="1278"/>
                    </a:lnTo>
                    <a:lnTo>
                      <a:pt x="192" y="1265"/>
                    </a:lnTo>
                    <a:lnTo>
                      <a:pt x="156" y="1247"/>
                    </a:lnTo>
                    <a:lnTo>
                      <a:pt x="123" y="1224"/>
                    </a:lnTo>
                    <a:lnTo>
                      <a:pt x="92" y="1197"/>
                    </a:lnTo>
                    <a:lnTo>
                      <a:pt x="65" y="1167"/>
                    </a:lnTo>
                    <a:lnTo>
                      <a:pt x="43" y="1134"/>
                    </a:lnTo>
                    <a:lnTo>
                      <a:pt x="25" y="1098"/>
                    </a:lnTo>
                    <a:lnTo>
                      <a:pt x="12" y="1060"/>
                    </a:lnTo>
                    <a:lnTo>
                      <a:pt x="3" y="1019"/>
                    </a:lnTo>
                    <a:lnTo>
                      <a:pt x="0" y="976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2015" y="94"/>
                <a:ext cx="3348" cy="1118"/>
              </a:xfrm>
              <a:custGeom>
                <a:avLst/>
                <a:gdLst>
                  <a:gd name="T0" fmla="*/ 690 w 3348"/>
                  <a:gd name="T1" fmla="*/ 0 h 1118"/>
                  <a:gd name="T2" fmla="*/ 3120 w 3348"/>
                  <a:gd name="T3" fmla="*/ 0 h 1118"/>
                  <a:gd name="T4" fmla="*/ 3157 w 3348"/>
                  <a:gd name="T5" fmla="*/ 4 h 1118"/>
                  <a:gd name="T6" fmla="*/ 3192 w 3348"/>
                  <a:gd name="T7" fmla="*/ 12 h 1118"/>
                  <a:gd name="T8" fmla="*/ 3225 w 3348"/>
                  <a:gd name="T9" fmla="*/ 26 h 1118"/>
                  <a:gd name="T10" fmla="*/ 3255 w 3348"/>
                  <a:gd name="T11" fmla="*/ 44 h 1118"/>
                  <a:gd name="T12" fmla="*/ 3280 w 3348"/>
                  <a:gd name="T13" fmla="*/ 68 h 1118"/>
                  <a:gd name="T14" fmla="*/ 3304 w 3348"/>
                  <a:gd name="T15" fmla="*/ 93 h 1118"/>
                  <a:gd name="T16" fmla="*/ 3322 w 3348"/>
                  <a:gd name="T17" fmla="*/ 123 h 1118"/>
                  <a:gd name="T18" fmla="*/ 3336 w 3348"/>
                  <a:gd name="T19" fmla="*/ 156 h 1118"/>
                  <a:gd name="T20" fmla="*/ 3344 w 3348"/>
                  <a:gd name="T21" fmla="*/ 191 h 1118"/>
                  <a:gd name="T22" fmla="*/ 3348 w 3348"/>
                  <a:gd name="T23" fmla="*/ 228 h 1118"/>
                  <a:gd name="T24" fmla="*/ 3348 w 3348"/>
                  <a:gd name="T25" fmla="*/ 890 h 1118"/>
                  <a:gd name="T26" fmla="*/ 3344 w 3348"/>
                  <a:gd name="T27" fmla="*/ 927 h 1118"/>
                  <a:gd name="T28" fmla="*/ 3336 w 3348"/>
                  <a:gd name="T29" fmla="*/ 962 h 1118"/>
                  <a:gd name="T30" fmla="*/ 3322 w 3348"/>
                  <a:gd name="T31" fmla="*/ 995 h 1118"/>
                  <a:gd name="T32" fmla="*/ 3304 w 3348"/>
                  <a:gd name="T33" fmla="*/ 1025 h 1118"/>
                  <a:gd name="T34" fmla="*/ 3280 w 3348"/>
                  <a:gd name="T35" fmla="*/ 1050 h 1118"/>
                  <a:gd name="T36" fmla="*/ 3255 w 3348"/>
                  <a:gd name="T37" fmla="*/ 1074 h 1118"/>
                  <a:gd name="T38" fmla="*/ 3225 w 3348"/>
                  <a:gd name="T39" fmla="*/ 1092 h 1118"/>
                  <a:gd name="T40" fmla="*/ 3192 w 3348"/>
                  <a:gd name="T41" fmla="*/ 1106 h 1118"/>
                  <a:gd name="T42" fmla="*/ 3157 w 3348"/>
                  <a:gd name="T43" fmla="*/ 1114 h 1118"/>
                  <a:gd name="T44" fmla="*/ 3120 w 3348"/>
                  <a:gd name="T45" fmla="*/ 1118 h 1118"/>
                  <a:gd name="T46" fmla="*/ 229 w 3348"/>
                  <a:gd name="T47" fmla="*/ 1118 h 1118"/>
                  <a:gd name="T48" fmla="*/ 191 w 3348"/>
                  <a:gd name="T49" fmla="*/ 1114 h 1118"/>
                  <a:gd name="T50" fmla="*/ 156 w 3348"/>
                  <a:gd name="T51" fmla="*/ 1106 h 1118"/>
                  <a:gd name="T52" fmla="*/ 124 w 3348"/>
                  <a:gd name="T53" fmla="*/ 1092 h 1118"/>
                  <a:gd name="T54" fmla="*/ 94 w 3348"/>
                  <a:gd name="T55" fmla="*/ 1074 h 1118"/>
                  <a:gd name="T56" fmla="*/ 68 w 3348"/>
                  <a:gd name="T57" fmla="*/ 1050 h 1118"/>
                  <a:gd name="T58" fmla="*/ 44 w 3348"/>
                  <a:gd name="T59" fmla="*/ 1025 h 1118"/>
                  <a:gd name="T60" fmla="*/ 26 w 3348"/>
                  <a:gd name="T61" fmla="*/ 995 h 1118"/>
                  <a:gd name="T62" fmla="*/ 12 w 3348"/>
                  <a:gd name="T63" fmla="*/ 962 h 1118"/>
                  <a:gd name="T64" fmla="*/ 4 w 3348"/>
                  <a:gd name="T65" fmla="*/ 927 h 1118"/>
                  <a:gd name="T66" fmla="*/ 0 w 3348"/>
                  <a:gd name="T67" fmla="*/ 890 h 1118"/>
                  <a:gd name="T68" fmla="*/ 0 w 3348"/>
                  <a:gd name="T69" fmla="*/ 350 h 1118"/>
                  <a:gd name="T70" fmla="*/ 690 w 3348"/>
                  <a:gd name="T71" fmla="*/ 0 h 11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48"/>
                  <a:gd name="T109" fmla="*/ 0 h 1118"/>
                  <a:gd name="T110" fmla="*/ 3348 w 3348"/>
                  <a:gd name="T111" fmla="*/ 1118 h 11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48" h="1118">
                    <a:moveTo>
                      <a:pt x="690" y="0"/>
                    </a:moveTo>
                    <a:lnTo>
                      <a:pt x="3120" y="0"/>
                    </a:lnTo>
                    <a:lnTo>
                      <a:pt x="3157" y="4"/>
                    </a:lnTo>
                    <a:lnTo>
                      <a:pt x="3192" y="12"/>
                    </a:lnTo>
                    <a:lnTo>
                      <a:pt x="3225" y="26"/>
                    </a:lnTo>
                    <a:lnTo>
                      <a:pt x="3255" y="44"/>
                    </a:lnTo>
                    <a:lnTo>
                      <a:pt x="3280" y="68"/>
                    </a:lnTo>
                    <a:lnTo>
                      <a:pt x="3304" y="93"/>
                    </a:lnTo>
                    <a:lnTo>
                      <a:pt x="3322" y="123"/>
                    </a:lnTo>
                    <a:lnTo>
                      <a:pt x="3336" y="156"/>
                    </a:lnTo>
                    <a:lnTo>
                      <a:pt x="3344" y="191"/>
                    </a:lnTo>
                    <a:lnTo>
                      <a:pt x="3348" y="228"/>
                    </a:lnTo>
                    <a:lnTo>
                      <a:pt x="3348" y="890"/>
                    </a:lnTo>
                    <a:lnTo>
                      <a:pt x="3344" y="927"/>
                    </a:lnTo>
                    <a:lnTo>
                      <a:pt x="3336" y="962"/>
                    </a:lnTo>
                    <a:lnTo>
                      <a:pt x="3322" y="995"/>
                    </a:lnTo>
                    <a:lnTo>
                      <a:pt x="3304" y="1025"/>
                    </a:lnTo>
                    <a:lnTo>
                      <a:pt x="3280" y="1050"/>
                    </a:lnTo>
                    <a:lnTo>
                      <a:pt x="3255" y="1074"/>
                    </a:lnTo>
                    <a:lnTo>
                      <a:pt x="3225" y="1092"/>
                    </a:lnTo>
                    <a:lnTo>
                      <a:pt x="3192" y="1106"/>
                    </a:lnTo>
                    <a:lnTo>
                      <a:pt x="3157" y="1114"/>
                    </a:lnTo>
                    <a:lnTo>
                      <a:pt x="3120" y="1118"/>
                    </a:lnTo>
                    <a:lnTo>
                      <a:pt x="229" y="1118"/>
                    </a:lnTo>
                    <a:lnTo>
                      <a:pt x="191" y="1114"/>
                    </a:lnTo>
                    <a:lnTo>
                      <a:pt x="156" y="1106"/>
                    </a:lnTo>
                    <a:lnTo>
                      <a:pt x="124" y="1092"/>
                    </a:lnTo>
                    <a:lnTo>
                      <a:pt x="94" y="1074"/>
                    </a:lnTo>
                    <a:lnTo>
                      <a:pt x="68" y="1050"/>
                    </a:lnTo>
                    <a:lnTo>
                      <a:pt x="44" y="1025"/>
                    </a:lnTo>
                    <a:lnTo>
                      <a:pt x="26" y="995"/>
                    </a:lnTo>
                    <a:lnTo>
                      <a:pt x="12" y="962"/>
                    </a:lnTo>
                    <a:lnTo>
                      <a:pt x="4" y="927"/>
                    </a:lnTo>
                    <a:lnTo>
                      <a:pt x="0" y="890"/>
                    </a:lnTo>
                    <a:lnTo>
                      <a:pt x="0" y="350"/>
                    </a:lnTo>
                    <a:lnTo>
                      <a:pt x="69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C9C19"/>
                  </a:gs>
                  <a:gs pos="100000">
                    <a:srgbClr val="92C02A"/>
                  </a:gs>
                </a:gsLst>
                <a:lin ang="2700000" scaled="1"/>
              </a:gradFill>
              <a:ln w="127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grpSp>
          <p:nvGrpSpPr>
            <p:cNvPr id="52" name="Group 61"/>
            <p:cNvGrpSpPr>
              <a:grpSpLocks/>
            </p:cNvGrpSpPr>
            <p:nvPr/>
          </p:nvGrpSpPr>
          <p:grpSpPr bwMode="auto">
            <a:xfrm>
              <a:off x="232108" y="2811243"/>
              <a:ext cx="551914" cy="335749"/>
              <a:chOff x="1930" y="-753"/>
              <a:chExt cx="944" cy="637"/>
            </a:xfrm>
          </p:grpSpPr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1930" y="-753"/>
                <a:ext cx="944" cy="637"/>
              </a:xfrm>
              <a:custGeom>
                <a:avLst/>
                <a:gdLst>
                  <a:gd name="T0" fmla="*/ 944 w 944"/>
                  <a:gd name="T1" fmla="*/ 0 h 637"/>
                  <a:gd name="T2" fmla="*/ 942 w 944"/>
                  <a:gd name="T3" fmla="*/ 4 h 637"/>
                  <a:gd name="T4" fmla="*/ 572 w 944"/>
                  <a:gd name="T5" fmla="*/ 509 h 637"/>
                  <a:gd name="T6" fmla="*/ 544 w 944"/>
                  <a:gd name="T7" fmla="*/ 541 h 637"/>
                  <a:gd name="T8" fmla="*/ 513 w 944"/>
                  <a:gd name="T9" fmla="*/ 569 h 637"/>
                  <a:gd name="T10" fmla="*/ 480 w 944"/>
                  <a:gd name="T11" fmla="*/ 592 h 637"/>
                  <a:gd name="T12" fmla="*/ 444 w 944"/>
                  <a:gd name="T13" fmla="*/ 611 h 637"/>
                  <a:gd name="T14" fmla="*/ 405 w 944"/>
                  <a:gd name="T15" fmla="*/ 624 h 637"/>
                  <a:gd name="T16" fmla="*/ 367 w 944"/>
                  <a:gd name="T17" fmla="*/ 633 h 637"/>
                  <a:gd name="T18" fmla="*/ 326 w 944"/>
                  <a:gd name="T19" fmla="*/ 637 h 637"/>
                  <a:gd name="T20" fmla="*/ 286 w 944"/>
                  <a:gd name="T21" fmla="*/ 636 h 637"/>
                  <a:gd name="T22" fmla="*/ 246 w 944"/>
                  <a:gd name="T23" fmla="*/ 629 h 637"/>
                  <a:gd name="T24" fmla="*/ 207 w 944"/>
                  <a:gd name="T25" fmla="*/ 617 h 637"/>
                  <a:gd name="T26" fmla="*/ 170 w 944"/>
                  <a:gd name="T27" fmla="*/ 600 h 637"/>
                  <a:gd name="T28" fmla="*/ 133 w 944"/>
                  <a:gd name="T29" fmla="*/ 578 h 637"/>
                  <a:gd name="T30" fmla="*/ 2 w 944"/>
                  <a:gd name="T31" fmla="*/ 480 h 637"/>
                  <a:gd name="T32" fmla="*/ 0 w 944"/>
                  <a:gd name="T33" fmla="*/ 479 h 637"/>
                  <a:gd name="T34" fmla="*/ 944 w 944"/>
                  <a:gd name="T35" fmla="*/ 0 h 6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4"/>
                  <a:gd name="T55" fmla="*/ 0 h 637"/>
                  <a:gd name="T56" fmla="*/ 944 w 944"/>
                  <a:gd name="T57" fmla="*/ 637 h 6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4" h="637">
                    <a:moveTo>
                      <a:pt x="944" y="0"/>
                    </a:moveTo>
                    <a:lnTo>
                      <a:pt x="942" y="4"/>
                    </a:lnTo>
                    <a:lnTo>
                      <a:pt x="572" y="509"/>
                    </a:lnTo>
                    <a:lnTo>
                      <a:pt x="544" y="541"/>
                    </a:lnTo>
                    <a:lnTo>
                      <a:pt x="513" y="569"/>
                    </a:lnTo>
                    <a:lnTo>
                      <a:pt x="480" y="592"/>
                    </a:lnTo>
                    <a:lnTo>
                      <a:pt x="444" y="611"/>
                    </a:lnTo>
                    <a:lnTo>
                      <a:pt x="405" y="624"/>
                    </a:lnTo>
                    <a:lnTo>
                      <a:pt x="367" y="633"/>
                    </a:lnTo>
                    <a:lnTo>
                      <a:pt x="326" y="637"/>
                    </a:lnTo>
                    <a:lnTo>
                      <a:pt x="286" y="636"/>
                    </a:lnTo>
                    <a:lnTo>
                      <a:pt x="246" y="629"/>
                    </a:lnTo>
                    <a:lnTo>
                      <a:pt x="207" y="617"/>
                    </a:lnTo>
                    <a:lnTo>
                      <a:pt x="170" y="600"/>
                    </a:lnTo>
                    <a:lnTo>
                      <a:pt x="133" y="578"/>
                    </a:lnTo>
                    <a:lnTo>
                      <a:pt x="2" y="480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1993" y="-678"/>
                <a:ext cx="734" cy="489"/>
              </a:xfrm>
              <a:custGeom>
                <a:avLst/>
                <a:gdLst>
                  <a:gd name="T0" fmla="*/ 734 w 734"/>
                  <a:gd name="T1" fmla="*/ 0 h 489"/>
                  <a:gd name="T2" fmla="*/ 485 w 734"/>
                  <a:gd name="T3" fmla="*/ 339 h 489"/>
                  <a:gd name="T4" fmla="*/ 451 w 734"/>
                  <a:gd name="T5" fmla="*/ 381 h 489"/>
                  <a:gd name="T6" fmla="*/ 417 w 734"/>
                  <a:gd name="T7" fmla="*/ 416 h 489"/>
                  <a:gd name="T8" fmla="*/ 384 w 734"/>
                  <a:gd name="T9" fmla="*/ 444 h 489"/>
                  <a:gd name="T10" fmla="*/ 349 w 734"/>
                  <a:gd name="T11" fmla="*/ 464 h 489"/>
                  <a:gd name="T12" fmla="*/ 315 w 734"/>
                  <a:gd name="T13" fmla="*/ 479 h 489"/>
                  <a:gd name="T14" fmla="*/ 278 w 734"/>
                  <a:gd name="T15" fmla="*/ 487 h 489"/>
                  <a:gd name="T16" fmla="*/ 243 w 734"/>
                  <a:gd name="T17" fmla="*/ 489 h 489"/>
                  <a:gd name="T18" fmla="*/ 206 w 734"/>
                  <a:gd name="T19" fmla="*/ 483 h 489"/>
                  <a:gd name="T20" fmla="*/ 167 w 734"/>
                  <a:gd name="T21" fmla="*/ 473 h 489"/>
                  <a:gd name="T22" fmla="*/ 129 w 734"/>
                  <a:gd name="T23" fmla="*/ 457 h 489"/>
                  <a:gd name="T24" fmla="*/ 88 w 734"/>
                  <a:gd name="T25" fmla="*/ 435 h 489"/>
                  <a:gd name="T26" fmla="*/ 47 w 734"/>
                  <a:gd name="T27" fmla="*/ 408 h 489"/>
                  <a:gd name="T28" fmla="*/ 0 w 734"/>
                  <a:gd name="T29" fmla="*/ 372 h 489"/>
                  <a:gd name="T30" fmla="*/ 734 w 734"/>
                  <a:gd name="T31" fmla="*/ 0 h 4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4"/>
                  <a:gd name="T49" fmla="*/ 0 h 489"/>
                  <a:gd name="T50" fmla="*/ 734 w 734"/>
                  <a:gd name="T51" fmla="*/ 489 h 4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4" h="489">
                    <a:moveTo>
                      <a:pt x="734" y="0"/>
                    </a:moveTo>
                    <a:lnTo>
                      <a:pt x="485" y="339"/>
                    </a:lnTo>
                    <a:lnTo>
                      <a:pt x="451" y="381"/>
                    </a:lnTo>
                    <a:lnTo>
                      <a:pt x="417" y="416"/>
                    </a:lnTo>
                    <a:lnTo>
                      <a:pt x="384" y="444"/>
                    </a:lnTo>
                    <a:lnTo>
                      <a:pt x="349" y="464"/>
                    </a:lnTo>
                    <a:lnTo>
                      <a:pt x="315" y="479"/>
                    </a:lnTo>
                    <a:lnTo>
                      <a:pt x="278" y="487"/>
                    </a:lnTo>
                    <a:lnTo>
                      <a:pt x="243" y="489"/>
                    </a:lnTo>
                    <a:lnTo>
                      <a:pt x="206" y="483"/>
                    </a:lnTo>
                    <a:lnTo>
                      <a:pt x="167" y="473"/>
                    </a:lnTo>
                    <a:lnTo>
                      <a:pt x="129" y="457"/>
                    </a:lnTo>
                    <a:lnTo>
                      <a:pt x="88" y="435"/>
                    </a:lnTo>
                    <a:lnTo>
                      <a:pt x="47" y="408"/>
                    </a:lnTo>
                    <a:lnTo>
                      <a:pt x="0" y="372"/>
                    </a:lnTo>
                    <a:lnTo>
                      <a:pt x="73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9F5CF"/>
                  </a:gs>
                  <a:gs pos="100000">
                    <a:srgbClr val="92C02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sp>
          <p:nvSpPr>
            <p:cNvPr id="59" name="TextBox 172"/>
            <p:cNvSpPr txBox="1">
              <a:spLocks noChangeArrowheads="1"/>
            </p:cNvSpPr>
            <p:nvPr/>
          </p:nvSpPr>
          <p:spPr bwMode="auto">
            <a:xfrm>
              <a:off x="420805" y="2909051"/>
              <a:ext cx="1838276" cy="29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안건제안</a:t>
              </a:r>
            </a:p>
          </p:txBody>
        </p:sp>
      </p:grpSp>
      <p:grpSp>
        <p:nvGrpSpPr>
          <p:cNvPr id="79" name="그룹 107"/>
          <p:cNvGrpSpPr>
            <a:grpSpLocks/>
          </p:cNvGrpSpPr>
          <p:nvPr/>
        </p:nvGrpSpPr>
        <p:grpSpPr bwMode="auto">
          <a:xfrm>
            <a:off x="570384" y="4344491"/>
            <a:ext cx="2057400" cy="576262"/>
            <a:chOff x="228600" y="2811243"/>
            <a:chExt cx="2057400" cy="684147"/>
          </a:xfrm>
        </p:grpSpPr>
        <p:grpSp>
          <p:nvGrpSpPr>
            <p:cNvPr id="80" name="Group 62"/>
            <p:cNvGrpSpPr>
              <a:grpSpLocks/>
            </p:cNvGrpSpPr>
            <p:nvPr/>
          </p:nvGrpSpPr>
          <p:grpSpPr bwMode="auto">
            <a:xfrm>
              <a:off x="228600" y="2815460"/>
              <a:ext cx="2057400" cy="679930"/>
              <a:chOff x="1930" y="8"/>
              <a:chExt cx="3519" cy="1290"/>
            </a:xfrm>
          </p:grpSpPr>
          <p:sp>
            <p:nvSpPr>
              <p:cNvPr id="85" name="Freeform 48"/>
              <p:cNvSpPr>
                <a:spLocks/>
              </p:cNvSpPr>
              <p:nvPr/>
            </p:nvSpPr>
            <p:spPr bwMode="auto">
              <a:xfrm>
                <a:off x="1930" y="8"/>
                <a:ext cx="3519" cy="1290"/>
              </a:xfrm>
              <a:custGeom>
                <a:avLst/>
                <a:gdLst>
                  <a:gd name="T0" fmla="*/ 944 w 3519"/>
                  <a:gd name="T1" fmla="*/ 0 h 1290"/>
                  <a:gd name="T2" fmla="*/ 3205 w 3519"/>
                  <a:gd name="T3" fmla="*/ 0 h 1290"/>
                  <a:gd name="T4" fmla="*/ 3248 w 3519"/>
                  <a:gd name="T5" fmla="*/ 3 h 1290"/>
                  <a:gd name="T6" fmla="*/ 3289 w 3519"/>
                  <a:gd name="T7" fmla="*/ 12 h 1290"/>
                  <a:gd name="T8" fmla="*/ 3327 w 3519"/>
                  <a:gd name="T9" fmla="*/ 25 h 1290"/>
                  <a:gd name="T10" fmla="*/ 3363 w 3519"/>
                  <a:gd name="T11" fmla="*/ 43 h 1290"/>
                  <a:gd name="T12" fmla="*/ 3396 w 3519"/>
                  <a:gd name="T13" fmla="*/ 66 h 1290"/>
                  <a:gd name="T14" fmla="*/ 3427 w 3519"/>
                  <a:gd name="T15" fmla="*/ 93 h 1290"/>
                  <a:gd name="T16" fmla="*/ 3454 w 3519"/>
                  <a:gd name="T17" fmla="*/ 123 h 1290"/>
                  <a:gd name="T18" fmla="*/ 3476 w 3519"/>
                  <a:gd name="T19" fmla="*/ 156 h 1290"/>
                  <a:gd name="T20" fmla="*/ 3494 w 3519"/>
                  <a:gd name="T21" fmla="*/ 192 h 1290"/>
                  <a:gd name="T22" fmla="*/ 3507 w 3519"/>
                  <a:gd name="T23" fmla="*/ 231 h 1290"/>
                  <a:gd name="T24" fmla="*/ 3516 w 3519"/>
                  <a:gd name="T25" fmla="*/ 271 h 1290"/>
                  <a:gd name="T26" fmla="*/ 3519 w 3519"/>
                  <a:gd name="T27" fmla="*/ 314 h 1290"/>
                  <a:gd name="T28" fmla="*/ 3519 w 3519"/>
                  <a:gd name="T29" fmla="*/ 976 h 1290"/>
                  <a:gd name="T30" fmla="*/ 3516 w 3519"/>
                  <a:gd name="T31" fmla="*/ 1019 h 1290"/>
                  <a:gd name="T32" fmla="*/ 3507 w 3519"/>
                  <a:gd name="T33" fmla="*/ 1060 h 1290"/>
                  <a:gd name="T34" fmla="*/ 3494 w 3519"/>
                  <a:gd name="T35" fmla="*/ 1098 h 1290"/>
                  <a:gd name="T36" fmla="*/ 3476 w 3519"/>
                  <a:gd name="T37" fmla="*/ 1134 h 1290"/>
                  <a:gd name="T38" fmla="*/ 3454 w 3519"/>
                  <a:gd name="T39" fmla="*/ 1167 h 1290"/>
                  <a:gd name="T40" fmla="*/ 3427 w 3519"/>
                  <a:gd name="T41" fmla="*/ 1197 h 1290"/>
                  <a:gd name="T42" fmla="*/ 3396 w 3519"/>
                  <a:gd name="T43" fmla="*/ 1224 h 1290"/>
                  <a:gd name="T44" fmla="*/ 3363 w 3519"/>
                  <a:gd name="T45" fmla="*/ 1247 h 1290"/>
                  <a:gd name="T46" fmla="*/ 3327 w 3519"/>
                  <a:gd name="T47" fmla="*/ 1265 h 1290"/>
                  <a:gd name="T48" fmla="*/ 3289 w 3519"/>
                  <a:gd name="T49" fmla="*/ 1278 h 1290"/>
                  <a:gd name="T50" fmla="*/ 3248 w 3519"/>
                  <a:gd name="T51" fmla="*/ 1287 h 1290"/>
                  <a:gd name="T52" fmla="*/ 3205 w 3519"/>
                  <a:gd name="T53" fmla="*/ 1290 h 1290"/>
                  <a:gd name="T54" fmla="*/ 314 w 3519"/>
                  <a:gd name="T55" fmla="*/ 1290 h 1290"/>
                  <a:gd name="T56" fmla="*/ 271 w 3519"/>
                  <a:gd name="T57" fmla="*/ 1287 h 1290"/>
                  <a:gd name="T58" fmla="*/ 230 w 3519"/>
                  <a:gd name="T59" fmla="*/ 1278 h 1290"/>
                  <a:gd name="T60" fmla="*/ 192 w 3519"/>
                  <a:gd name="T61" fmla="*/ 1265 h 1290"/>
                  <a:gd name="T62" fmla="*/ 156 w 3519"/>
                  <a:gd name="T63" fmla="*/ 1247 h 1290"/>
                  <a:gd name="T64" fmla="*/ 123 w 3519"/>
                  <a:gd name="T65" fmla="*/ 1224 h 1290"/>
                  <a:gd name="T66" fmla="*/ 92 w 3519"/>
                  <a:gd name="T67" fmla="*/ 1197 h 1290"/>
                  <a:gd name="T68" fmla="*/ 65 w 3519"/>
                  <a:gd name="T69" fmla="*/ 1167 h 1290"/>
                  <a:gd name="T70" fmla="*/ 43 w 3519"/>
                  <a:gd name="T71" fmla="*/ 1134 h 1290"/>
                  <a:gd name="T72" fmla="*/ 25 w 3519"/>
                  <a:gd name="T73" fmla="*/ 1098 h 1290"/>
                  <a:gd name="T74" fmla="*/ 12 w 3519"/>
                  <a:gd name="T75" fmla="*/ 1060 h 1290"/>
                  <a:gd name="T76" fmla="*/ 3 w 3519"/>
                  <a:gd name="T77" fmla="*/ 1019 h 1290"/>
                  <a:gd name="T78" fmla="*/ 0 w 3519"/>
                  <a:gd name="T79" fmla="*/ 976 h 1290"/>
                  <a:gd name="T80" fmla="*/ 0 w 3519"/>
                  <a:gd name="T81" fmla="*/ 479 h 1290"/>
                  <a:gd name="T82" fmla="*/ 944 w 3519"/>
                  <a:gd name="T83" fmla="*/ 0 h 1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9"/>
                  <a:gd name="T127" fmla="*/ 0 h 1290"/>
                  <a:gd name="T128" fmla="*/ 3519 w 3519"/>
                  <a:gd name="T129" fmla="*/ 1290 h 12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9" h="1290">
                    <a:moveTo>
                      <a:pt x="944" y="0"/>
                    </a:moveTo>
                    <a:lnTo>
                      <a:pt x="3205" y="0"/>
                    </a:lnTo>
                    <a:lnTo>
                      <a:pt x="3248" y="3"/>
                    </a:lnTo>
                    <a:lnTo>
                      <a:pt x="3289" y="12"/>
                    </a:lnTo>
                    <a:lnTo>
                      <a:pt x="3327" y="25"/>
                    </a:lnTo>
                    <a:lnTo>
                      <a:pt x="3363" y="43"/>
                    </a:lnTo>
                    <a:lnTo>
                      <a:pt x="3396" y="66"/>
                    </a:lnTo>
                    <a:lnTo>
                      <a:pt x="3427" y="93"/>
                    </a:lnTo>
                    <a:lnTo>
                      <a:pt x="3454" y="123"/>
                    </a:lnTo>
                    <a:lnTo>
                      <a:pt x="3476" y="156"/>
                    </a:lnTo>
                    <a:lnTo>
                      <a:pt x="3494" y="192"/>
                    </a:lnTo>
                    <a:lnTo>
                      <a:pt x="3507" y="231"/>
                    </a:lnTo>
                    <a:lnTo>
                      <a:pt x="3516" y="271"/>
                    </a:lnTo>
                    <a:lnTo>
                      <a:pt x="3519" y="314"/>
                    </a:lnTo>
                    <a:lnTo>
                      <a:pt x="3519" y="976"/>
                    </a:lnTo>
                    <a:lnTo>
                      <a:pt x="3516" y="1019"/>
                    </a:lnTo>
                    <a:lnTo>
                      <a:pt x="3507" y="1060"/>
                    </a:lnTo>
                    <a:lnTo>
                      <a:pt x="3494" y="1098"/>
                    </a:lnTo>
                    <a:lnTo>
                      <a:pt x="3476" y="1134"/>
                    </a:lnTo>
                    <a:lnTo>
                      <a:pt x="3454" y="1167"/>
                    </a:lnTo>
                    <a:lnTo>
                      <a:pt x="3427" y="1197"/>
                    </a:lnTo>
                    <a:lnTo>
                      <a:pt x="3396" y="1224"/>
                    </a:lnTo>
                    <a:lnTo>
                      <a:pt x="3363" y="1247"/>
                    </a:lnTo>
                    <a:lnTo>
                      <a:pt x="3327" y="1265"/>
                    </a:lnTo>
                    <a:lnTo>
                      <a:pt x="3289" y="1278"/>
                    </a:lnTo>
                    <a:lnTo>
                      <a:pt x="3248" y="1287"/>
                    </a:lnTo>
                    <a:lnTo>
                      <a:pt x="3205" y="1290"/>
                    </a:lnTo>
                    <a:lnTo>
                      <a:pt x="314" y="1290"/>
                    </a:lnTo>
                    <a:lnTo>
                      <a:pt x="271" y="1287"/>
                    </a:lnTo>
                    <a:lnTo>
                      <a:pt x="230" y="1278"/>
                    </a:lnTo>
                    <a:lnTo>
                      <a:pt x="192" y="1265"/>
                    </a:lnTo>
                    <a:lnTo>
                      <a:pt x="156" y="1247"/>
                    </a:lnTo>
                    <a:lnTo>
                      <a:pt x="123" y="1224"/>
                    </a:lnTo>
                    <a:lnTo>
                      <a:pt x="92" y="1197"/>
                    </a:lnTo>
                    <a:lnTo>
                      <a:pt x="65" y="1167"/>
                    </a:lnTo>
                    <a:lnTo>
                      <a:pt x="43" y="1134"/>
                    </a:lnTo>
                    <a:lnTo>
                      <a:pt x="25" y="1098"/>
                    </a:lnTo>
                    <a:lnTo>
                      <a:pt x="12" y="1060"/>
                    </a:lnTo>
                    <a:lnTo>
                      <a:pt x="3" y="1019"/>
                    </a:lnTo>
                    <a:lnTo>
                      <a:pt x="0" y="976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86" name="Freeform 49"/>
              <p:cNvSpPr>
                <a:spLocks/>
              </p:cNvSpPr>
              <p:nvPr/>
            </p:nvSpPr>
            <p:spPr bwMode="auto">
              <a:xfrm>
                <a:off x="2015" y="94"/>
                <a:ext cx="3348" cy="1118"/>
              </a:xfrm>
              <a:custGeom>
                <a:avLst/>
                <a:gdLst>
                  <a:gd name="T0" fmla="*/ 690 w 3348"/>
                  <a:gd name="T1" fmla="*/ 0 h 1118"/>
                  <a:gd name="T2" fmla="*/ 3120 w 3348"/>
                  <a:gd name="T3" fmla="*/ 0 h 1118"/>
                  <a:gd name="T4" fmla="*/ 3157 w 3348"/>
                  <a:gd name="T5" fmla="*/ 4 h 1118"/>
                  <a:gd name="T6" fmla="*/ 3192 w 3348"/>
                  <a:gd name="T7" fmla="*/ 12 h 1118"/>
                  <a:gd name="T8" fmla="*/ 3225 w 3348"/>
                  <a:gd name="T9" fmla="*/ 26 h 1118"/>
                  <a:gd name="T10" fmla="*/ 3255 w 3348"/>
                  <a:gd name="T11" fmla="*/ 44 h 1118"/>
                  <a:gd name="T12" fmla="*/ 3280 w 3348"/>
                  <a:gd name="T13" fmla="*/ 68 h 1118"/>
                  <a:gd name="T14" fmla="*/ 3304 w 3348"/>
                  <a:gd name="T15" fmla="*/ 93 h 1118"/>
                  <a:gd name="T16" fmla="*/ 3322 w 3348"/>
                  <a:gd name="T17" fmla="*/ 123 h 1118"/>
                  <a:gd name="T18" fmla="*/ 3336 w 3348"/>
                  <a:gd name="T19" fmla="*/ 156 h 1118"/>
                  <a:gd name="T20" fmla="*/ 3344 w 3348"/>
                  <a:gd name="T21" fmla="*/ 191 h 1118"/>
                  <a:gd name="T22" fmla="*/ 3348 w 3348"/>
                  <a:gd name="T23" fmla="*/ 228 h 1118"/>
                  <a:gd name="T24" fmla="*/ 3348 w 3348"/>
                  <a:gd name="T25" fmla="*/ 890 h 1118"/>
                  <a:gd name="T26" fmla="*/ 3344 w 3348"/>
                  <a:gd name="T27" fmla="*/ 927 h 1118"/>
                  <a:gd name="T28" fmla="*/ 3336 w 3348"/>
                  <a:gd name="T29" fmla="*/ 962 h 1118"/>
                  <a:gd name="T30" fmla="*/ 3322 w 3348"/>
                  <a:gd name="T31" fmla="*/ 995 h 1118"/>
                  <a:gd name="T32" fmla="*/ 3304 w 3348"/>
                  <a:gd name="T33" fmla="*/ 1025 h 1118"/>
                  <a:gd name="T34" fmla="*/ 3280 w 3348"/>
                  <a:gd name="T35" fmla="*/ 1050 h 1118"/>
                  <a:gd name="T36" fmla="*/ 3255 w 3348"/>
                  <a:gd name="T37" fmla="*/ 1074 h 1118"/>
                  <a:gd name="T38" fmla="*/ 3225 w 3348"/>
                  <a:gd name="T39" fmla="*/ 1092 h 1118"/>
                  <a:gd name="T40" fmla="*/ 3192 w 3348"/>
                  <a:gd name="T41" fmla="*/ 1106 h 1118"/>
                  <a:gd name="T42" fmla="*/ 3157 w 3348"/>
                  <a:gd name="T43" fmla="*/ 1114 h 1118"/>
                  <a:gd name="T44" fmla="*/ 3120 w 3348"/>
                  <a:gd name="T45" fmla="*/ 1118 h 1118"/>
                  <a:gd name="T46" fmla="*/ 229 w 3348"/>
                  <a:gd name="T47" fmla="*/ 1118 h 1118"/>
                  <a:gd name="T48" fmla="*/ 191 w 3348"/>
                  <a:gd name="T49" fmla="*/ 1114 h 1118"/>
                  <a:gd name="T50" fmla="*/ 156 w 3348"/>
                  <a:gd name="T51" fmla="*/ 1106 h 1118"/>
                  <a:gd name="T52" fmla="*/ 124 w 3348"/>
                  <a:gd name="T53" fmla="*/ 1092 h 1118"/>
                  <a:gd name="T54" fmla="*/ 94 w 3348"/>
                  <a:gd name="T55" fmla="*/ 1074 h 1118"/>
                  <a:gd name="T56" fmla="*/ 68 w 3348"/>
                  <a:gd name="T57" fmla="*/ 1050 h 1118"/>
                  <a:gd name="T58" fmla="*/ 44 w 3348"/>
                  <a:gd name="T59" fmla="*/ 1025 h 1118"/>
                  <a:gd name="T60" fmla="*/ 26 w 3348"/>
                  <a:gd name="T61" fmla="*/ 995 h 1118"/>
                  <a:gd name="T62" fmla="*/ 12 w 3348"/>
                  <a:gd name="T63" fmla="*/ 962 h 1118"/>
                  <a:gd name="T64" fmla="*/ 4 w 3348"/>
                  <a:gd name="T65" fmla="*/ 927 h 1118"/>
                  <a:gd name="T66" fmla="*/ 0 w 3348"/>
                  <a:gd name="T67" fmla="*/ 890 h 1118"/>
                  <a:gd name="T68" fmla="*/ 0 w 3348"/>
                  <a:gd name="T69" fmla="*/ 350 h 1118"/>
                  <a:gd name="T70" fmla="*/ 690 w 3348"/>
                  <a:gd name="T71" fmla="*/ 0 h 11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48"/>
                  <a:gd name="T109" fmla="*/ 0 h 1118"/>
                  <a:gd name="T110" fmla="*/ 3348 w 3348"/>
                  <a:gd name="T111" fmla="*/ 1118 h 11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48" h="1118">
                    <a:moveTo>
                      <a:pt x="690" y="0"/>
                    </a:moveTo>
                    <a:lnTo>
                      <a:pt x="3120" y="0"/>
                    </a:lnTo>
                    <a:lnTo>
                      <a:pt x="3157" y="4"/>
                    </a:lnTo>
                    <a:lnTo>
                      <a:pt x="3192" y="12"/>
                    </a:lnTo>
                    <a:lnTo>
                      <a:pt x="3225" y="26"/>
                    </a:lnTo>
                    <a:lnTo>
                      <a:pt x="3255" y="44"/>
                    </a:lnTo>
                    <a:lnTo>
                      <a:pt x="3280" y="68"/>
                    </a:lnTo>
                    <a:lnTo>
                      <a:pt x="3304" y="93"/>
                    </a:lnTo>
                    <a:lnTo>
                      <a:pt x="3322" y="123"/>
                    </a:lnTo>
                    <a:lnTo>
                      <a:pt x="3336" y="156"/>
                    </a:lnTo>
                    <a:lnTo>
                      <a:pt x="3344" y="191"/>
                    </a:lnTo>
                    <a:lnTo>
                      <a:pt x="3348" y="228"/>
                    </a:lnTo>
                    <a:lnTo>
                      <a:pt x="3348" y="890"/>
                    </a:lnTo>
                    <a:lnTo>
                      <a:pt x="3344" y="927"/>
                    </a:lnTo>
                    <a:lnTo>
                      <a:pt x="3336" y="962"/>
                    </a:lnTo>
                    <a:lnTo>
                      <a:pt x="3322" y="995"/>
                    </a:lnTo>
                    <a:lnTo>
                      <a:pt x="3304" y="1025"/>
                    </a:lnTo>
                    <a:lnTo>
                      <a:pt x="3280" y="1050"/>
                    </a:lnTo>
                    <a:lnTo>
                      <a:pt x="3255" y="1074"/>
                    </a:lnTo>
                    <a:lnTo>
                      <a:pt x="3225" y="1092"/>
                    </a:lnTo>
                    <a:lnTo>
                      <a:pt x="3192" y="1106"/>
                    </a:lnTo>
                    <a:lnTo>
                      <a:pt x="3157" y="1114"/>
                    </a:lnTo>
                    <a:lnTo>
                      <a:pt x="3120" y="1118"/>
                    </a:lnTo>
                    <a:lnTo>
                      <a:pt x="229" y="1118"/>
                    </a:lnTo>
                    <a:lnTo>
                      <a:pt x="191" y="1114"/>
                    </a:lnTo>
                    <a:lnTo>
                      <a:pt x="156" y="1106"/>
                    </a:lnTo>
                    <a:lnTo>
                      <a:pt x="124" y="1092"/>
                    </a:lnTo>
                    <a:lnTo>
                      <a:pt x="94" y="1074"/>
                    </a:lnTo>
                    <a:lnTo>
                      <a:pt x="68" y="1050"/>
                    </a:lnTo>
                    <a:lnTo>
                      <a:pt x="44" y="1025"/>
                    </a:lnTo>
                    <a:lnTo>
                      <a:pt x="26" y="995"/>
                    </a:lnTo>
                    <a:lnTo>
                      <a:pt x="12" y="962"/>
                    </a:lnTo>
                    <a:lnTo>
                      <a:pt x="4" y="927"/>
                    </a:lnTo>
                    <a:lnTo>
                      <a:pt x="0" y="890"/>
                    </a:lnTo>
                    <a:lnTo>
                      <a:pt x="0" y="350"/>
                    </a:lnTo>
                    <a:lnTo>
                      <a:pt x="69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C9C19"/>
                  </a:gs>
                  <a:gs pos="100000">
                    <a:srgbClr val="92C02A"/>
                  </a:gs>
                </a:gsLst>
                <a:lin ang="2700000" scaled="1"/>
              </a:gradFill>
              <a:ln w="127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grpSp>
          <p:nvGrpSpPr>
            <p:cNvPr id="81" name="Group 61"/>
            <p:cNvGrpSpPr>
              <a:grpSpLocks/>
            </p:cNvGrpSpPr>
            <p:nvPr/>
          </p:nvGrpSpPr>
          <p:grpSpPr bwMode="auto">
            <a:xfrm>
              <a:off x="232108" y="2811243"/>
              <a:ext cx="551914" cy="335749"/>
              <a:chOff x="1930" y="-753"/>
              <a:chExt cx="944" cy="637"/>
            </a:xfrm>
          </p:grpSpPr>
          <p:sp>
            <p:nvSpPr>
              <p:cNvPr id="83" name="Freeform 50"/>
              <p:cNvSpPr>
                <a:spLocks/>
              </p:cNvSpPr>
              <p:nvPr/>
            </p:nvSpPr>
            <p:spPr bwMode="auto">
              <a:xfrm>
                <a:off x="1930" y="-753"/>
                <a:ext cx="944" cy="637"/>
              </a:xfrm>
              <a:custGeom>
                <a:avLst/>
                <a:gdLst>
                  <a:gd name="T0" fmla="*/ 944 w 944"/>
                  <a:gd name="T1" fmla="*/ 0 h 637"/>
                  <a:gd name="T2" fmla="*/ 942 w 944"/>
                  <a:gd name="T3" fmla="*/ 4 h 637"/>
                  <a:gd name="T4" fmla="*/ 572 w 944"/>
                  <a:gd name="T5" fmla="*/ 509 h 637"/>
                  <a:gd name="T6" fmla="*/ 544 w 944"/>
                  <a:gd name="T7" fmla="*/ 541 h 637"/>
                  <a:gd name="T8" fmla="*/ 513 w 944"/>
                  <a:gd name="T9" fmla="*/ 569 h 637"/>
                  <a:gd name="T10" fmla="*/ 480 w 944"/>
                  <a:gd name="T11" fmla="*/ 592 h 637"/>
                  <a:gd name="T12" fmla="*/ 444 w 944"/>
                  <a:gd name="T13" fmla="*/ 611 h 637"/>
                  <a:gd name="T14" fmla="*/ 405 w 944"/>
                  <a:gd name="T15" fmla="*/ 624 h 637"/>
                  <a:gd name="T16" fmla="*/ 367 w 944"/>
                  <a:gd name="T17" fmla="*/ 633 h 637"/>
                  <a:gd name="T18" fmla="*/ 326 w 944"/>
                  <a:gd name="T19" fmla="*/ 637 h 637"/>
                  <a:gd name="T20" fmla="*/ 286 w 944"/>
                  <a:gd name="T21" fmla="*/ 636 h 637"/>
                  <a:gd name="T22" fmla="*/ 246 w 944"/>
                  <a:gd name="T23" fmla="*/ 629 h 637"/>
                  <a:gd name="T24" fmla="*/ 207 w 944"/>
                  <a:gd name="T25" fmla="*/ 617 h 637"/>
                  <a:gd name="T26" fmla="*/ 170 w 944"/>
                  <a:gd name="T27" fmla="*/ 600 h 637"/>
                  <a:gd name="T28" fmla="*/ 133 w 944"/>
                  <a:gd name="T29" fmla="*/ 578 h 637"/>
                  <a:gd name="T30" fmla="*/ 2 w 944"/>
                  <a:gd name="T31" fmla="*/ 480 h 637"/>
                  <a:gd name="T32" fmla="*/ 0 w 944"/>
                  <a:gd name="T33" fmla="*/ 479 h 637"/>
                  <a:gd name="T34" fmla="*/ 944 w 944"/>
                  <a:gd name="T35" fmla="*/ 0 h 6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4"/>
                  <a:gd name="T55" fmla="*/ 0 h 637"/>
                  <a:gd name="T56" fmla="*/ 944 w 944"/>
                  <a:gd name="T57" fmla="*/ 637 h 6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4" h="637">
                    <a:moveTo>
                      <a:pt x="944" y="0"/>
                    </a:moveTo>
                    <a:lnTo>
                      <a:pt x="942" y="4"/>
                    </a:lnTo>
                    <a:lnTo>
                      <a:pt x="572" y="509"/>
                    </a:lnTo>
                    <a:lnTo>
                      <a:pt x="544" y="541"/>
                    </a:lnTo>
                    <a:lnTo>
                      <a:pt x="513" y="569"/>
                    </a:lnTo>
                    <a:lnTo>
                      <a:pt x="480" y="592"/>
                    </a:lnTo>
                    <a:lnTo>
                      <a:pt x="444" y="611"/>
                    </a:lnTo>
                    <a:lnTo>
                      <a:pt x="405" y="624"/>
                    </a:lnTo>
                    <a:lnTo>
                      <a:pt x="367" y="633"/>
                    </a:lnTo>
                    <a:lnTo>
                      <a:pt x="326" y="637"/>
                    </a:lnTo>
                    <a:lnTo>
                      <a:pt x="286" y="636"/>
                    </a:lnTo>
                    <a:lnTo>
                      <a:pt x="246" y="629"/>
                    </a:lnTo>
                    <a:lnTo>
                      <a:pt x="207" y="617"/>
                    </a:lnTo>
                    <a:lnTo>
                      <a:pt x="170" y="600"/>
                    </a:lnTo>
                    <a:lnTo>
                      <a:pt x="133" y="578"/>
                    </a:lnTo>
                    <a:lnTo>
                      <a:pt x="2" y="480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84" name="Freeform 51"/>
              <p:cNvSpPr>
                <a:spLocks/>
              </p:cNvSpPr>
              <p:nvPr/>
            </p:nvSpPr>
            <p:spPr bwMode="auto">
              <a:xfrm>
                <a:off x="1993" y="-678"/>
                <a:ext cx="734" cy="489"/>
              </a:xfrm>
              <a:custGeom>
                <a:avLst/>
                <a:gdLst>
                  <a:gd name="T0" fmla="*/ 734 w 734"/>
                  <a:gd name="T1" fmla="*/ 0 h 489"/>
                  <a:gd name="T2" fmla="*/ 485 w 734"/>
                  <a:gd name="T3" fmla="*/ 339 h 489"/>
                  <a:gd name="T4" fmla="*/ 451 w 734"/>
                  <a:gd name="T5" fmla="*/ 381 h 489"/>
                  <a:gd name="T6" fmla="*/ 417 w 734"/>
                  <a:gd name="T7" fmla="*/ 416 h 489"/>
                  <a:gd name="T8" fmla="*/ 384 w 734"/>
                  <a:gd name="T9" fmla="*/ 444 h 489"/>
                  <a:gd name="T10" fmla="*/ 349 w 734"/>
                  <a:gd name="T11" fmla="*/ 464 h 489"/>
                  <a:gd name="T12" fmla="*/ 315 w 734"/>
                  <a:gd name="T13" fmla="*/ 479 h 489"/>
                  <a:gd name="T14" fmla="*/ 278 w 734"/>
                  <a:gd name="T15" fmla="*/ 487 h 489"/>
                  <a:gd name="T16" fmla="*/ 243 w 734"/>
                  <a:gd name="T17" fmla="*/ 489 h 489"/>
                  <a:gd name="T18" fmla="*/ 206 w 734"/>
                  <a:gd name="T19" fmla="*/ 483 h 489"/>
                  <a:gd name="T20" fmla="*/ 167 w 734"/>
                  <a:gd name="T21" fmla="*/ 473 h 489"/>
                  <a:gd name="T22" fmla="*/ 129 w 734"/>
                  <a:gd name="T23" fmla="*/ 457 h 489"/>
                  <a:gd name="T24" fmla="*/ 88 w 734"/>
                  <a:gd name="T25" fmla="*/ 435 h 489"/>
                  <a:gd name="T26" fmla="*/ 47 w 734"/>
                  <a:gd name="T27" fmla="*/ 408 h 489"/>
                  <a:gd name="T28" fmla="*/ 0 w 734"/>
                  <a:gd name="T29" fmla="*/ 372 h 489"/>
                  <a:gd name="T30" fmla="*/ 734 w 734"/>
                  <a:gd name="T31" fmla="*/ 0 h 4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4"/>
                  <a:gd name="T49" fmla="*/ 0 h 489"/>
                  <a:gd name="T50" fmla="*/ 734 w 734"/>
                  <a:gd name="T51" fmla="*/ 489 h 4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4" h="489">
                    <a:moveTo>
                      <a:pt x="734" y="0"/>
                    </a:moveTo>
                    <a:lnTo>
                      <a:pt x="485" y="339"/>
                    </a:lnTo>
                    <a:lnTo>
                      <a:pt x="451" y="381"/>
                    </a:lnTo>
                    <a:lnTo>
                      <a:pt x="417" y="416"/>
                    </a:lnTo>
                    <a:lnTo>
                      <a:pt x="384" y="444"/>
                    </a:lnTo>
                    <a:lnTo>
                      <a:pt x="349" y="464"/>
                    </a:lnTo>
                    <a:lnTo>
                      <a:pt x="315" y="479"/>
                    </a:lnTo>
                    <a:lnTo>
                      <a:pt x="278" y="487"/>
                    </a:lnTo>
                    <a:lnTo>
                      <a:pt x="243" y="489"/>
                    </a:lnTo>
                    <a:lnTo>
                      <a:pt x="206" y="483"/>
                    </a:lnTo>
                    <a:lnTo>
                      <a:pt x="167" y="473"/>
                    </a:lnTo>
                    <a:lnTo>
                      <a:pt x="129" y="457"/>
                    </a:lnTo>
                    <a:lnTo>
                      <a:pt x="88" y="435"/>
                    </a:lnTo>
                    <a:lnTo>
                      <a:pt x="47" y="408"/>
                    </a:lnTo>
                    <a:lnTo>
                      <a:pt x="0" y="372"/>
                    </a:lnTo>
                    <a:lnTo>
                      <a:pt x="73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9F5CF"/>
                  </a:gs>
                  <a:gs pos="100000">
                    <a:srgbClr val="92C02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sp>
          <p:nvSpPr>
            <p:cNvPr id="82" name="TextBox 172"/>
            <p:cNvSpPr txBox="1">
              <a:spLocks noChangeArrowheads="1"/>
            </p:cNvSpPr>
            <p:nvPr/>
          </p:nvSpPr>
          <p:spPr bwMode="auto">
            <a:xfrm>
              <a:off x="420805" y="2909051"/>
              <a:ext cx="1838276" cy="29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안건접수</a:t>
              </a:r>
            </a:p>
          </p:txBody>
        </p:sp>
      </p:grpSp>
      <p:grpSp>
        <p:nvGrpSpPr>
          <p:cNvPr id="87" name="그룹 124"/>
          <p:cNvGrpSpPr>
            <a:grpSpLocks/>
          </p:cNvGrpSpPr>
          <p:nvPr/>
        </p:nvGrpSpPr>
        <p:grpSpPr bwMode="auto">
          <a:xfrm>
            <a:off x="570384" y="5555753"/>
            <a:ext cx="2057400" cy="576263"/>
            <a:chOff x="228600" y="2811243"/>
            <a:chExt cx="2057400" cy="684147"/>
          </a:xfrm>
        </p:grpSpPr>
        <p:grpSp>
          <p:nvGrpSpPr>
            <p:cNvPr id="88" name="Group 62"/>
            <p:cNvGrpSpPr>
              <a:grpSpLocks/>
            </p:cNvGrpSpPr>
            <p:nvPr/>
          </p:nvGrpSpPr>
          <p:grpSpPr bwMode="auto">
            <a:xfrm>
              <a:off x="228600" y="2815460"/>
              <a:ext cx="2057400" cy="679930"/>
              <a:chOff x="1930" y="8"/>
              <a:chExt cx="3519" cy="1290"/>
            </a:xfrm>
          </p:grpSpPr>
          <p:sp>
            <p:nvSpPr>
              <p:cNvPr id="93" name="Freeform 48"/>
              <p:cNvSpPr>
                <a:spLocks/>
              </p:cNvSpPr>
              <p:nvPr/>
            </p:nvSpPr>
            <p:spPr bwMode="auto">
              <a:xfrm>
                <a:off x="1930" y="8"/>
                <a:ext cx="3519" cy="1290"/>
              </a:xfrm>
              <a:custGeom>
                <a:avLst/>
                <a:gdLst>
                  <a:gd name="T0" fmla="*/ 944 w 3519"/>
                  <a:gd name="T1" fmla="*/ 0 h 1290"/>
                  <a:gd name="T2" fmla="*/ 3205 w 3519"/>
                  <a:gd name="T3" fmla="*/ 0 h 1290"/>
                  <a:gd name="T4" fmla="*/ 3248 w 3519"/>
                  <a:gd name="T5" fmla="*/ 3 h 1290"/>
                  <a:gd name="T6" fmla="*/ 3289 w 3519"/>
                  <a:gd name="T7" fmla="*/ 12 h 1290"/>
                  <a:gd name="T8" fmla="*/ 3327 w 3519"/>
                  <a:gd name="T9" fmla="*/ 25 h 1290"/>
                  <a:gd name="T10" fmla="*/ 3363 w 3519"/>
                  <a:gd name="T11" fmla="*/ 43 h 1290"/>
                  <a:gd name="T12" fmla="*/ 3396 w 3519"/>
                  <a:gd name="T13" fmla="*/ 66 h 1290"/>
                  <a:gd name="T14" fmla="*/ 3427 w 3519"/>
                  <a:gd name="T15" fmla="*/ 93 h 1290"/>
                  <a:gd name="T16" fmla="*/ 3454 w 3519"/>
                  <a:gd name="T17" fmla="*/ 123 h 1290"/>
                  <a:gd name="T18" fmla="*/ 3476 w 3519"/>
                  <a:gd name="T19" fmla="*/ 156 h 1290"/>
                  <a:gd name="T20" fmla="*/ 3494 w 3519"/>
                  <a:gd name="T21" fmla="*/ 192 h 1290"/>
                  <a:gd name="T22" fmla="*/ 3507 w 3519"/>
                  <a:gd name="T23" fmla="*/ 231 h 1290"/>
                  <a:gd name="T24" fmla="*/ 3516 w 3519"/>
                  <a:gd name="T25" fmla="*/ 271 h 1290"/>
                  <a:gd name="T26" fmla="*/ 3519 w 3519"/>
                  <a:gd name="T27" fmla="*/ 314 h 1290"/>
                  <a:gd name="T28" fmla="*/ 3519 w 3519"/>
                  <a:gd name="T29" fmla="*/ 976 h 1290"/>
                  <a:gd name="T30" fmla="*/ 3516 w 3519"/>
                  <a:gd name="T31" fmla="*/ 1019 h 1290"/>
                  <a:gd name="T32" fmla="*/ 3507 w 3519"/>
                  <a:gd name="T33" fmla="*/ 1060 h 1290"/>
                  <a:gd name="T34" fmla="*/ 3494 w 3519"/>
                  <a:gd name="T35" fmla="*/ 1098 h 1290"/>
                  <a:gd name="T36" fmla="*/ 3476 w 3519"/>
                  <a:gd name="T37" fmla="*/ 1134 h 1290"/>
                  <a:gd name="T38" fmla="*/ 3454 w 3519"/>
                  <a:gd name="T39" fmla="*/ 1167 h 1290"/>
                  <a:gd name="T40" fmla="*/ 3427 w 3519"/>
                  <a:gd name="T41" fmla="*/ 1197 h 1290"/>
                  <a:gd name="T42" fmla="*/ 3396 w 3519"/>
                  <a:gd name="T43" fmla="*/ 1224 h 1290"/>
                  <a:gd name="T44" fmla="*/ 3363 w 3519"/>
                  <a:gd name="T45" fmla="*/ 1247 h 1290"/>
                  <a:gd name="T46" fmla="*/ 3327 w 3519"/>
                  <a:gd name="T47" fmla="*/ 1265 h 1290"/>
                  <a:gd name="T48" fmla="*/ 3289 w 3519"/>
                  <a:gd name="T49" fmla="*/ 1278 h 1290"/>
                  <a:gd name="T50" fmla="*/ 3248 w 3519"/>
                  <a:gd name="T51" fmla="*/ 1287 h 1290"/>
                  <a:gd name="T52" fmla="*/ 3205 w 3519"/>
                  <a:gd name="T53" fmla="*/ 1290 h 1290"/>
                  <a:gd name="T54" fmla="*/ 314 w 3519"/>
                  <a:gd name="T55" fmla="*/ 1290 h 1290"/>
                  <a:gd name="T56" fmla="*/ 271 w 3519"/>
                  <a:gd name="T57" fmla="*/ 1287 h 1290"/>
                  <a:gd name="T58" fmla="*/ 230 w 3519"/>
                  <a:gd name="T59" fmla="*/ 1278 h 1290"/>
                  <a:gd name="T60" fmla="*/ 192 w 3519"/>
                  <a:gd name="T61" fmla="*/ 1265 h 1290"/>
                  <a:gd name="T62" fmla="*/ 156 w 3519"/>
                  <a:gd name="T63" fmla="*/ 1247 h 1290"/>
                  <a:gd name="T64" fmla="*/ 123 w 3519"/>
                  <a:gd name="T65" fmla="*/ 1224 h 1290"/>
                  <a:gd name="T66" fmla="*/ 92 w 3519"/>
                  <a:gd name="T67" fmla="*/ 1197 h 1290"/>
                  <a:gd name="T68" fmla="*/ 65 w 3519"/>
                  <a:gd name="T69" fmla="*/ 1167 h 1290"/>
                  <a:gd name="T70" fmla="*/ 43 w 3519"/>
                  <a:gd name="T71" fmla="*/ 1134 h 1290"/>
                  <a:gd name="T72" fmla="*/ 25 w 3519"/>
                  <a:gd name="T73" fmla="*/ 1098 h 1290"/>
                  <a:gd name="T74" fmla="*/ 12 w 3519"/>
                  <a:gd name="T75" fmla="*/ 1060 h 1290"/>
                  <a:gd name="T76" fmla="*/ 3 w 3519"/>
                  <a:gd name="T77" fmla="*/ 1019 h 1290"/>
                  <a:gd name="T78" fmla="*/ 0 w 3519"/>
                  <a:gd name="T79" fmla="*/ 976 h 1290"/>
                  <a:gd name="T80" fmla="*/ 0 w 3519"/>
                  <a:gd name="T81" fmla="*/ 479 h 1290"/>
                  <a:gd name="T82" fmla="*/ 944 w 3519"/>
                  <a:gd name="T83" fmla="*/ 0 h 1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9"/>
                  <a:gd name="T127" fmla="*/ 0 h 1290"/>
                  <a:gd name="T128" fmla="*/ 3519 w 3519"/>
                  <a:gd name="T129" fmla="*/ 1290 h 12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9" h="1290">
                    <a:moveTo>
                      <a:pt x="944" y="0"/>
                    </a:moveTo>
                    <a:lnTo>
                      <a:pt x="3205" y="0"/>
                    </a:lnTo>
                    <a:lnTo>
                      <a:pt x="3248" y="3"/>
                    </a:lnTo>
                    <a:lnTo>
                      <a:pt x="3289" y="12"/>
                    </a:lnTo>
                    <a:lnTo>
                      <a:pt x="3327" y="25"/>
                    </a:lnTo>
                    <a:lnTo>
                      <a:pt x="3363" y="43"/>
                    </a:lnTo>
                    <a:lnTo>
                      <a:pt x="3396" y="66"/>
                    </a:lnTo>
                    <a:lnTo>
                      <a:pt x="3427" y="93"/>
                    </a:lnTo>
                    <a:lnTo>
                      <a:pt x="3454" y="123"/>
                    </a:lnTo>
                    <a:lnTo>
                      <a:pt x="3476" y="156"/>
                    </a:lnTo>
                    <a:lnTo>
                      <a:pt x="3494" y="192"/>
                    </a:lnTo>
                    <a:lnTo>
                      <a:pt x="3507" y="231"/>
                    </a:lnTo>
                    <a:lnTo>
                      <a:pt x="3516" y="271"/>
                    </a:lnTo>
                    <a:lnTo>
                      <a:pt x="3519" y="314"/>
                    </a:lnTo>
                    <a:lnTo>
                      <a:pt x="3519" y="976"/>
                    </a:lnTo>
                    <a:lnTo>
                      <a:pt x="3516" y="1019"/>
                    </a:lnTo>
                    <a:lnTo>
                      <a:pt x="3507" y="1060"/>
                    </a:lnTo>
                    <a:lnTo>
                      <a:pt x="3494" y="1098"/>
                    </a:lnTo>
                    <a:lnTo>
                      <a:pt x="3476" y="1134"/>
                    </a:lnTo>
                    <a:lnTo>
                      <a:pt x="3454" y="1167"/>
                    </a:lnTo>
                    <a:lnTo>
                      <a:pt x="3427" y="1197"/>
                    </a:lnTo>
                    <a:lnTo>
                      <a:pt x="3396" y="1224"/>
                    </a:lnTo>
                    <a:lnTo>
                      <a:pt x="3363" y="1247"/>
                    </a:lnTo>
                    <a:lnTo>
                      <a:pt x="3327" y="1265"/>
                    </a:lnTo>
                    <a:lnTo>
                      <a:pt x="3289" y="1278"/>
                    </a:lnTo>
                    <a:lnTo>
                      <a:pt x="3248" y="1287"/>
                    </a:lnTo>
                    <a:lnTo>
                      <a:pt x="3205" y="1290"/>
                    </a:lnTo>
                    <a:lnTo>
                      <a:pt x="314" y="1290"/>
                    </a:lnTo>
                    <a:lnTo>
                      <a:pt x="271" y="1287"/>
                    </a:lnTo>
                    <a:lnTo>
                      <a:pt x="230" y="1278"/>
                    </a:lnTo>
                    <a:lnTo>
                      <a:pt x="192" y="1265"/>
                    </a:lnTo>
                    <a:lnTo>
                      <a:pt x="156" y="1247"/>
                    </a:lnTo>
                    <a:lnTo>
                      <a:pt x="123" y="1224"/>
                    </a:lnTo>
                    <a:lnTo>
                      <a:pt x="92" y="1197"/>
                    </a:lnTo>
                    <a:lnTo>
                      <a:pt x="65" y="1167"/>
                    </a:lnTo>
                    <a:lnTo>
                      <a:pt x="43" y="1134"/>
                    </a:lnTo>
                    <a:lnTo>
                      <a:pt x="25" y="1098"/>
                    </a:lnTo>
                    <a:lnTo>
                      <a:pt x="12" y="1060"/>
                    </a:lnTo>
                    <a:lnTo>
                      <a:pt x="3" y="1019"/>
                    </a:lnTo>
                    <a:lnTo>
                      <a:pt x="0" y="976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94" name="Freeform 49"/>
              <p:cNvSpPr>
                <a:spLocks/>
              </p:cNvSpPr>
              <p:nvPr/>
            </p:nvSpPr>
            <p:spPr bwMode="auto">
              <a:xfrm>
                <a:off x="2015" y="94"/>
                <a:ext cx="3348" cy="1118"/>
              </a:xfrm>
              <a:custGeom>
                <a:avLst/>
                <a:gdLst>
                  <a:gd name="T0" fmla="*/ 690 w 3348"/>
                  <a:gd name="T1" fmla="*/ 0 h 1118"/>
                  <a:gd name="T2" fmla="*/ 3120 w 3348"/>
                  <a:gd name="T3" fmla="*/ 0 h 1118"/>
                  <a:gd name="T4" fmla="*/ 3157 w 3348"/>
                  <a:gd name="T5" fmla="*/ 4 h 1118"/>
                  <a:gd name="T6" fmla="*/ 3192 w 3348"/>
                  <a:gd name="T7" fmla="*/ 12 h 1118"/>
                  <a:gd name="T8" fmla="*/ 3225 w 3348"/>
                  <a:gd name="T9" fmla="*/ 26 h 1118"/>
                  <a:gd name="T10" fmla="*/ 3255 w 3348"/>
                  <a:gd name="T11" fmla="*/ 44 h 1118"/>
                  <a:gd name="T12" fmla="*/ 3280 w 3348"/>
                  <a:gd name="T13" fmla="*/ 68 h 1118"/>
                  <a:gd name="T14" fmla="*/ 3304 w 3348"/>
                  <a:gd name="T15" fmla="*/ 93 h 1118"/>
                  <a:gd name="T16" fmla="*/ 3322 w 3348"/>
                  <a:gd name="T17" fmla="*/ 123 h 1118"/>
                  <a:gd name="T18" fmla="*/ 3336 w 3348"/>
                  <a:gd name="T19" fmla="*/ 156 h 1118"/>
                  <a:gd name="T20" fmla="*/ 3344 w 3348"/>
                  <a:gd name="T21" fmla="*/ 191 h 1118"/>
                  <a:gd name="T22" fmla="*/ 3348 w 3348"/>
                  <a:gd name="T23" fmla="*/ 228 h 1118"/>
                  <a:gd name="T24" fmla="*/ 3348 w 3348"/>
                  <a:gd name="T25" fmla="*/ 890 h 1118"/>
                  <a:gd name="T26" fmla="*/ 3344 w 3348"/>
                  <a:gd name="T27" fmla="*/ 927 h 1118"/>
                  <a:gd name="T28" fmla="*/ 3336 w 3348"/>
                  <a:gd name="T29" fmla="*/ 962 h 1118"/>
                  <a:gd name="T30" fmla="*/ 3322 w 3348"/>
                  <a:gd name="T31" fmla="*/ 995 h 1118"/>
                  <a:gd name="T32" fmla="*/ 3304 w 3348"/>
                  <a:gd name="T33" fmla="*/ 1025 h 1118"/>
                  <a:gd name="T34" fmla="*/ 3280 w 3348"/>
                  <a:gd name="T35" fmla="*/ 1050 h 1118"/>
                  <a:gd name="T36" fmla="*/ 3255 w 3348"/>
                  <a:gd name="T37" fmla="*/ 1074 h 1118"/>
                  <a:gd name="T38" fmla="*/ 3225 w 3348"/>
                  <a:gd name="T39" fmla="*/ 1092 h 1118"/>
                  <a:gd name="T40" fmla="*/ 3192 w 3348"/>
                  <a:gd name="T41" fmla="*/ 1106 h 1118"/>
                  <a:gd name="T42" fmla="*/ 3157 w 3348"/>
                  <a:gd name="T43" fmla="*/ 1114 h 1118"/>
                  <a:gd name="T44" fmla="*/ 3120 w 3348"/>
                  <a:gd name="T45" fmla="*/ 1118 h 1118"/>
                  <a:gd name="T46" fmla="*/ 229 w 3348"/>
                  <a:gd name="T47" fmla="*/ 1118 h 1118"/>
                  <a:gd name="T48" fmla="*/ 191 w 3348"/>
                  <a:gd name="T49" fmla="*/ 1114 h 1118"/>
                  <a:gd name="T50" fmla="*/ 156 w 3348"/>
                  <a:gd name="T51" fmla="*/ 1106 h 1118"/>
                  <a:gd name="T52" fmla="*/ 124 w 3348"/>
                  <a:gd name="T53" fmla="*/ 1092 h 1118"/>
                  <a:gd name="T54" fmla="*/ 94 w 3348"/>
                  <a:gd name="T55" fmla="*/ 1074 h 1118"/>
                  <a:gd name="T56" fmla="*/ 68 w 3348"/>
                  <a:gd name="T57" fmla="*/ 1050 h 1118"/>
                  <a:gd name="T58" fmla="*/ 44 w 3348"/>
                  <a:gd name="T59" fmla="*/ 1025 h 1118"/>
                  <a:gd name="T60" fmla="*/ 26 w 3348"/>
                  <a:gd name="T61" fmla="*/ 995 h 1118"/>
                  <a:gd name="T62" fmla="*/ 12 w 3348"/>
                  <a:gd name="T63" fmla="*/ 962 h 1118"/>
                  <a:gd name="T64" fmla="*/ 4 w 3348"/>
                  <a:gd name="T65" fmla="*/ 927 h 1118"/>
                  <a:gd name="T66" fmla="*/ 0 w 3348"/>
                  <a:gd name="T67" fmla="*/ 890 h 1118"/>
                  <a:gd name="T68" fmla="*/ 0 w 3348"/>
                  <a:gd name="T69" fmla="*/ 350 h 1118"/>
                  <a:gd name="T70" fmla="*/ 690 w 3348"/>
                  <a:gd name="T71" fmla="*/ 0 h 11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48"/>
                  <a:gd name="T109" fmla="*/ 0 h 1118"/>
                  <a:gd name="T110" fmla="*/ 3348 w 3348"/>
                  <a:gd name="T111" fmla="*/ 1118 h 11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48" h="1118">
                    <a:moveTo>
                      <a:pt x="690" y="0"/>
                    </a:moveTo>
                    <a:lnTo>
                      <a:pt x="3120" y="0"/>
                    </a:lnTo>
                    <a:lnTo>
                      <a:pt x="3157" y="4"/>
                    </a:lnTo>
                    <a:lnTo>
                      <a:pt x="3192" y="12"/>
                    </a:lnTo>
                    <a:lnTo>
                      <a:pt x="3225" y="26"/>
                    </a:lnTo>
                    <a:lnTo>
                      <a:pt x="3255" y="44"/>
                    </a:lnTo>
                    <a:lnTo>
                      <a:pt x="3280" y="68"/>
                    </a:lnTo>
                    <a:lnTo>
                      <a:pt x="3304" y="93"/>
                    </a:lnTo>
                    <a:lnTo>
                      <a:pt x="3322" y="123"/>
                    </a:lnTo>
                    <a:lnTo>
                      <a:pt x="3336" y="156"/>
                    </a:lnTo>
                    <a:lnTo>
                      <a:pt x="3344" y="191"/>
                    </a:lnTo>
                    <a:lnTo>
                      <a:pt x="3348" y="228"/>
                    </a:lnTo>
                    <a:lnTo>
                      <a:pt x="3348" y="890"/>
                    </a:lnTo>
                    <a:lnTo>
                      <a:pt x="3344" y="927"/>
                    </a:lnTo>
                    <a:lnTo>
                      <a:pt x="3336" y="962"/>
                    </a:lnTo>
                    <a:lnTo>
                      <a:pt x="3322" y="995"/>
                    </a:lnTo>
                    <a:lnTo>
                      <a:pt x="3304" y="1025"/>
                    </a:lnTo>
                    <a:lnTo>
                      <a:pt x="3280" y="1050"/>
                    </a:lnTo>
                    <a:lnTo>
                      <a:pt x="3255" y="1074"/>
                    </a:lnTo>
                    <a:lnTo>
                      <a:pt x="3225" y="1092"/>
                    </a:lnTo>
                    <a:lnTo>
                      <a:pt x="3192" y="1106"/>
                    </a:lnTo>
                    <a:lnTo>
                      <a:pt x="3157" y="1114"/>
                    </a:lnTo>
                    <a:lnTo>
                      <a:pt x="3120" y="1118"/>
                    </a:lnTo>
                    <a:lnTo>
                      <a:pt x="229" y="1118"/>
                    </a:lnTo>
                    <a:lnTo>
                      <a:pt x="191" y="1114"/>
                    </a:lnTo>
                    <a:lnTo>
                      <a:pt x="156" y="1106"/>
                    </a:lnTo>
                    <a:lnTo>
                      <a:pt x="124" y="1092"/>
                    </a:lnTo>
                    <a:lnTo>
                      <a:pt x="94" y="1074"/>
                    </a:lnTo>
                    <a:lnTo>
                      <a:pt x="68" y="1050"/>
                    </a:lnTo>
                    <a:lnTo>
                      <a:pt x="44" y="1025"/>
                    </a:lnTo>
                    <a:lnTo>
                      <a:pt x="26" y="995"/>
                    </a:lnTo>
                    <a:lnTo>
                      <a:pt x="12" y="962"/>
                    </a:lnTo>
                    <a:lnTo>
                      <a:pt x="4" y="927"/>
                    </a:lnTo>
                    <a:lnTo>
                      <a:pt x="0" y="890"/>
                    </a:lnTo>
                    <a:lnTo>
                      <a:pt x="0" y="350"/>
                    </a:lnTo>
                    <a:lnTo>
                      <a:pt x="69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C9C19"/>
                  </a:gs>
                  <a:gs pos="100000">
                    <a:srgbClr val="92C02A"/>
                  </a:gs>
                </a:gsLst>
                <a:lin ang="2700000" scaled="1"/>
              </a:gradFill>
              <a:ln w="127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grpSp>
          <p:nvGrpSpPr>
            <p:cNvPr id="89" name="Group 61"/>
            <p:cNvGrpSpPr>
              <a:grpSpLocks/>
            </p:cNvGrpSpPr>
            <p:nvPr/>
          </p:nvGrpSpPr>
          <p:grpSpPr bwMode="auto">
            <a:xfrm>
              <a:off x="232108" y="2811243"/>
              <a:ext cx="551914" cy="335749"/>
              <a:chOff x="1930" y="-753"/>
              <a:chExt cx="944" cy="637"/>
            </a:xfrm>
          </p:grpSpPr>
          <p:sp>
            <p:nvSpPr>
              <p:cNvPr id="91" name="Freeform 50"/>
              <p:cNvSpPr>
                <a:spLocks/>
              </p:cNvSpPr>
              <p:nvPr/>
            </p:nvSpPr>
            <p:spPr bwMode="auto">
              <a:xfrm>
                <a:off x="1930" y="-753"/>
                <a:ext cx="944" cy="637"/>
              </a:xfrm>
              <a:custGeom>
                <a:avLst/>
                <a:gdLst>
                  <a:gd name="T0" fmla="*/ 944 w 944"/>
                  <a:gd name="T1" fmla="*/ 0 h 637"/>
                  <a:gd name="T2" fmla="*/ 942 w 944"/>
                  <a:gd name="T3" fmla="*/ 4 h 637"/>
                  <a:gd name="T4" fmla="*/ 572 w 944"/>
                  <a:gd name="T5" fmla="*/ 509 h 637"/>
                  <a:gd name="T6" fmla="*/ 544 w 944"/>
                  <a:gd name="T7" fmla="*/ 541 h 637"/>
                  <a:gd name="T8" fmla="*/ 513 w 944"/>
                  <a:gd name="T9" fmla="*/ 569 h 637"/>
                  <a:gd name="T10" fmla="*/ 480 w 944"/>
                  <a:gd name="T11" fmla="*/ 592 h 637"/>
                  <a:gd name="T12" fmla="*/ 444 w 944"/>
                  <a:gd name="T13" fmla="*/ 611 h 637"/>
                  <a:gd name="T14" fmla="*/ 405 w 944"/>
                  <a:gd name="T15" fmla="*/ 624 h 637"/>
                  <a:gd name="T16" fmla="*/ 367 w 944"/>
                  <a:gd name="T17" fmla="*/ 633 h 637"/>
                  <a:gd name="T18" fmla="*/ 326 w 944"/>
                  <a:gd name="T19" fmla="*/ 637 h 637"/>
                  <a:gd name="T20" fmla="*/ 286 w 944"/>
                  <a:gd name="T21" fmla="*/ 636 h 637"/>
                  <a:gd name="T22" fmla="*/ 246 w 944"/>
                  <a:gd name="T23" fmla="*/ 629 h 637"/>
                  <a:gd name="T24" fmla="*/ 207 w 944"/>
                  <a:gd name="T25" fmla="*/ 617 h 637"/>
                  <a:gd name="T26" fmla="*/ 170 w 944"/>
                  <a:gd name="T27" fmla="*/ 600 h 637"/>
                  <a:gd name="T28" fmla="*/ 133 w 944"/>
                  <a:gd name="T29" fmla="*/ 578 h 637"/>
                  <a:gd name="T30" fmla="*/ 2 w 944"/>
                  <a:gd name="T31" fmla="*/ 480 h 637"/>
                  <a:gd name="T32" fmla="*/ 0 w 944"/>
                  <a:gd name="T33" fmla="*/ 479 h 637"/>
                  <a:gd name="T34" fmla="*/ 944 w 944"/>
                  <a:gd name="T35" fmla="*/ 0 h 6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4"/>
                  <a:gd name="T55" fmla="*/ 0 h 637"/>
                  <a:gd name="T56" fmla="*/ 944 w 944"/>
                  <a:gd name="T57" fmla="*/ 637 h 6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4" h="637">
                    <a:moveTo>
                      <a:pt x="944" y="0"/>
                    </a:moveTo>
                    <a:lnTo>
                      <a:pt x="942" y="4"/>
                    </a:lnTo>
                    <a:lnTo>
                      <a:pt x="572" y="509"/>
                    </a:lnTo>
                    <a:lnTo>
                      <a:pt x="544" y="541"/>
                    </a:lnTo>
                    <a:lnTo>
                      <a:pt x="513" y="569"/>
                    </a:lnTo>
                    <a:lnTo>
                      <a:pt x="480" y="592"/>
                    </a:lnTo>
                    <a:lnTo>
                      <a:pt x="444" y="611"/>
                    </a:lnTo>
                    <a:lnTo>
                      <a:pt x="405" y="624"/>
                    </a:lnTo>
                    <a:lnTo>
                      <a:pt x="367" y="633"/>
                    </a:lnTo>
                    <a:lnTo>
                      <a:pt x="326" y="637"/>
                    </a:lnTo>
                    <a:lnTo>
                      <a:pt x="286" y="636"/>
                    </a:lnTo>
                    <a:lnTo>
                      <a:pt x="246" y="629"/>
                    </a:lnTo>
                    <a:lnTo>
                      <a:pt x="207" y="617"/>
                    </a:lnTo>
                    <a:lnTo>
                      <a:pt x="170" y="600"/>
                    </a:lnTo>
                    <a:lnTo>
                      <a:pt x="133" y="578"/>
                    </a:lnTo>
                    <a:lnTo>
                      <a:pt x="2" y="480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92" name="Freeform 51"/>
              <p:cNvSpPr>
                <a:spLocks/>
              </p:cNvSpPr>
              <p:nvPr/>
            </p:nvSpPr>
            <p:spPr bwMode="auto">
              <a:xfrm>
                <a:off x="1993" y="-678"/>
                <a:ext cx="734" cy="489"/>
              </a:xfrm>
              <a:custGeom>
                <a:avLst/>
                <a:gdLst>
                  <a:gd name="T0" fmla="*/ 734 w 734"/>
                  <a:gd name="T1" fmla="*/ 0 h 489"/>
                  <a:gd name="T2" fmla="*/ 485 w 734"/>
                  <a:gd name="T3" fmla="*/ 339 h 489"/>
                  <a:gd name="T4" fmla="*/ 451 w 734"/>
                  <a:gd name="T5" fmla="*/ 381 h 489"/>
                  <a:gd name="T6" fmla="*/ 417 w 734"/>
                  <a:gd name="T7" fmla="*/ 416 h 489"/>
                  <a:gd name="T8" fmla="*/ 384 w 734"/>
                  <a:gd name="T9" fmla="*/ 444 h 489"/>
                  <a:gd name="T10" fmla="*/ 349 w 734"/>
                  <a:gd name="T11" fmla="*/ 464 h 489"/>
                  <a:gd name="T12" fmla="*/ 315 w 734"/>
                  <a:gd name="T13" fmla="*/ 479 h 489"/>
                  <a:gd name="T14" fmla="*/ 278 w 734"/>
                  <a:gd name="T15" fmla="*/ 487 h 489"/>
                  <a:gd name="T16" fmla="*/ 243 w 734"/>
                  <a:gd name="T17" fmla="*/ 489 h 489"/>
                  <a:gd name="T18" fmla="*/ 206 w 734"/>
                  <a:gd name="T19" fmla="*/ 483 h 489"/>
                  <a:gd name="T20" fmla="*/ 167 w 734"/>
                  <a:gd name="T21" fmla="*/ 473 h 489"/>
                  <a:gd name="T22" fmla="*/ 129 w 734"/>
                  <a:gd name="T23" fmla="*/ 457 h 489"/>
                  <a:gd name="T24" fmla="*/ 88 w 734"/>
                  <a:gd name="T25" fmla="*/ 435 h 489"/>
                  <a:gd name="T26" fmla="*/ 47 w 734"/>
                  <a:gd name="T27" fmla="*/ 408 h 489"/>
                  <a:gd name="T28" fmla="*/ 0 w 734"/>
                  <a:gd name="T29" fmla="*/ 372 h 489"/>
                  <a:gd name="T30" fmla="*/ 734 w 734"/>
                  <a:gd name="T31" fmla="*/ 0 h 4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4"/>
                  <a:gd name="T49" fmla="*/ 0 h 489"/>
                  <a:gd name="T50" fmla="*/ 734 w 734"/>
                  <a:gd name="T51" fmla="*/ 489 h 4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4" h="489">
                    <a:moveTo>
                      <a:pt x="734" y="0"/>
                    </a:moveTo>
                    <a:lnTo>
                      <a:pt x="485" y="339"/>
                    </a:lnTo>
                    <a:lnTo>
                      <a:pt x="451" y="381"/>
                    </a:lnTo>
                    <a:lnTo>
                      <a:pt x="417" y="416"/>
                    </a:lnTo>
                    <a:lnTo>
                      <a:pt x="384" y="444"/>
                    </a:lnTo>
                    <a:lnTo>
                      <a:pt x="349" y="464"/>
                    </a:lnTo>
                    <a:lnTo>
                      <a:pt x="315" y="479"/>
                    </a:lnTo>
                    <a:lnTo>
                      <a:pt x="278" y="487"/>
                    </a:lnTo>
                    <a:lnTo>
                      <a:pt x="243" y="489"/>
                    </a:lnTo>
                    <a:lnTo>
                      <a:pt x="206" y="483"/>
                    </a:lnTo>
                    <a:lnTo>
                      <a:pt x="167" y="473"/>
                    </a:lnTo>
                    <a:lnTo>
                      <a:pt x="129" y="457"/>
                    </a:lnTo>
                    <a:lnTo>
                      <a:pt x="88" y="435"/>
                    </a:lnTo>
                    <a:lnTo>
                      <a:pt x="47" y="408"/>
                    </a:lnTo>
                    <a:lnTo>
                      <a:pt x="0" y="372"/>
                    </a:lnTo>
                    <a:lnTo>
                      <a:pt x="73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9F5CF"/>
                  </a:gs>
                  <a:gs pos="100000">
                    <a:srgbClr val="92C02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sp>
          <p:nvSpPr>
            <p:cNvPr id="90" name="TextBox 172"/>
            <p:cNvSpPr txBox="1">
              <a:spLocks noChangeArrowheads="1"/>
            </p:cNvSpPr>
            <p:nvPr/>
          </p:nvSpPr>
          <p:spPr bwMode="auto">
            <a:xfrm>
              <a:off x="420805" y="2909051"/>
              <a:ext cx="1838276" cy="29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회의소집 및 공고</a:t>
              </a:r>
            </a:p>
          </p:txBody>
        </p:sp>
      </p:grpSp>
      <p:grpSp>
        <p:nvGrpSpPr>
          <p:cNvPr id="95" name="그룹 223"/>
          <p:cNvGrpSpPr>
            <a:grpSpLocks/>
          </p:cNvGrpSpPr>
          <p:nvPr/>
        </p:nvGrpSpPr>
        <p:grpSpPr bwMode="auto">
          <a:xfrm>
            <a:off x="537046" y="2042616"/>
            <a:ext cx="2025650" cy="461962"/>
            <a:chOff x="755576" y="4143454"/>
            <a:chExt cx="1065868" cy="461665"/>
          </a:xfrm>
        </p:grpSpPr>
        <p:sp>
          <p:nvSpPr>
            <p:cNvPr id="96" name="모서리가 둥근 직사각형 95"/>
            <p:cNvSpPr/>
            <p:nvPr/>
          </p:nvSpPr>
          <p:spPr bwMode="ltGray">
            <a:xfrm>
              <a:off x="755576" y="4143454"/>
              <a:ext cx="1065868" cy="431522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21567" y="4143454"/>
              <a:ext cx="968971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latinLnBrk="0">
                <a:defRPr/>
              </a:pPr>
              <a:r>
                <a:rPr kumimoji="0" lang="ko-KR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전</a:t>
              </a:r>
            </a:p>
          </p:txBody>
        </p:sp>
      </p:grpSp>
      <p:grpSp>
        <p:nvGrpSpPr>
          <p:cNvPr id="103" name="그룹 7"/>
          <p:cNvGrpSpPr>
            <a:grpSpLocks/>
          </p:cNvGrpSpPr>
          <p:nvPr/>
        </p:nvGrpSpPr>
        <p:grpSpPr bwMode="auto">
          <a:xfrm>
            <a:off x="3680494" y="1340768"/>
            <a:ext cx="2152650" cy="5129213"/>
            <a:chOff x="3804267" y="1323976"/>
            <a:chExt cx="2152366" cy="5129226"/>
          </a:xfrm>
        </p:grpSpPr>
        <p:grpSp>
          <p:nvGrpSpPr>
            <p:cNvPr id="104" name="그룹 223"/>
            <p:cNvGrpSpPr>
              <a:grpSpLocks/>
            </p:cNvGrpSpPr>
            <p:nvPr/>
          </p:nvGrpSpPr>
          <p:grpSpPr bwMode="auto">
            <a:xfrm>
              <a:off x="3804267" y="1323976"/>
              <a:ext cx="2025650" cy="461962"/>
              <a:chOff x="755576" y="4143454"/>
              <a:chExt cx="1065868" cy="461665"/>
            </a:xfrm>
          </p:grpSpPr>
          <p:sp>
            <p:nvSpPr>
              <p:cNvPr id="179" name="모서리가 둥근 직사각형 178"/>
              <p:cNvSpPr/>
              <p:nvPr/>
            </p:nvSpPr>
            <p:spPr bwMode="ltGray">
              <a:xfrm>
                <a:off x="755576" y="4143454"/>
                <a:ext cx="1065728" cy="431523"/>
              </a:xfrm>
              <a:prstGeom prst="roundRect">
                <a:avLst/>
              </a:pr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821558" y="4143454"/>
                <a:ext cx="968843" cy="46166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휴먼아미체" pitchFamily="18" charset="-127"/>
                    <a:ea typeface="휴먼아미체" pitchFamily="18" charset="-127"/>
                  </a:rPr>
                  <a:t>회의 진행</a:t>
                </a:r>
              </a:p>
            </p:txBody>
          </p:sp>
        </p:grpSp>
        <p:grpSp>
          <p:nvGrpSpPr>
            <p:cNvPr id="105" name="그룹 4"/>
            <p:cNvGrpSpPr>
              <a:grpSpLocks/>
            </p:cNvGrpSpPr>
            <p:nvPr/>
          </p:nvGrpSpPr>
          <p:grpSpPr bwMode="auto">
            <a:xfrm>
              <a:off x="3821729" y="1905277"/>
              <a:ext cx="2134904" cy="4547925"/>
              <a:chOff x="3821729" y="1848127"/>
              <a:chExt cx="2134904" cy="4547925"/>
            </a:xfrm>
          </p:grpSpPr>
          <p:grpSp>
            <p:nvGrpSpPr>
              <p:cNvPr id="106" name="그룹 2"/>
              <p:cNvGrpSpPr>
                <a:grpSpLocks/>
              </p:cNvGrpSpPr>
              <p:nvPr/>
            </p:nvGrpSpPr>
            <p:grpSpPr bwMode="auto">
              <a:xfrm>
                <a:off x="3821729" y="1848127"/>
                <a:ext cx="2057400" cy="576000"/>
                <a:chOff x="3821729" y="2038627"/>
                <a:chExt cx="2057400" cy="684147"/>
              </a:xfrm>
            </p:grpSpPr>
            <p:grpSp>
              <p:nvGrpSpPr>
                <p:cNvPr id="171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7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7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78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7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75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76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72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991641" y="2152856"/>
                  <a:ext cx="1838276" cy="2975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20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개회</a:t>
                  </a:r>
                </a:p>
              </p:txBody>
            </p:sp>
          </p:grpSp>
          <p:grpSp>
            <p:nvGrpSpPr>
              <p:cNvPr id="107" name="그룹 205"/>
              <p:cNvGrpSpPr>
                <a:grpSpLocks/>
              </p:cNvGrpSpPr>
              <p:nvPr/>
            </p:nvGrpSpPr>
            <p:grpSpPr bwMode="auto">
              <a:xfrm>
                <a:off x="3825237" y="2524402"/>
                <a:ext cx="2127888" cy="576000"/>
                <a:chOff x="3821729" y="2038627"/>
                <a:chExt cx="2127888" cy="684147"/>
              </a:xfrm>
            </p:grpSpPr>
            <p:grpSp>
              <p:nvGrpSpPr>
                <p:cNvPr id="163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65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69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70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66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6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6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64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870601" y="2153323"/>
                  <a:ext cx="2079350" cy="2960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1pPr>
                  <a:lvl2pPr marL="742950" indent="-28575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2pPr>
                  <a:lvl3pPr marL="11430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3pPr>
                  <a:lvl4pPr marL="16002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4pPr>
                  <a:lvl5pPr marL="20574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보고사항 및 회의록 승인</a:t>
                  </a:r>
                </a:p>
              </p:txBody>
            </p:sp>
          </p:grpSp>
          <p:grpSp>
            <p:nvGrpSpPr>
              <p:cNvPr id="114" name="그룹 214"/>
              <p:cNvGrpSpPr>
                <a:grpSpLocks/>
              </p:cNvGrpSpPr>
              <p:nvPr/>
            </p:nvGrpSpPr>
            <p:grpSpPr bwMode="auto">
              <a:xfrm>
                <a:off x="3825237" y="3200677"/>
                <a:ext cx="2127888" cy="576000"/>
                <a:chOff x="3821729" y="2038627"/>
                <a:chExt cx="2127888" cy="684147"/>
              </a:xfrm>
            </p:grpSpPr>
            <p:grpSp>
              <p:nvGrpSpPr>
                <p:cNvPr id="155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5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6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6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5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59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6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56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870601" y="2130699"/>
                  <a:ext cx="2079350" cy="2960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1pPr>
                  <a:lvl2pPr marL="742950" indent="-28575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2pPr>
                  <a:lvl3pPr marL="11430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3pPr>
                  <a:lvl4pPr marL="16002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4pPr>
                  <a:lvl5pPr marL="20574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안건상정</a:t>
                  </a:r>
                </a:p>
              </p:txBody>
            </p:sp>
          </p:grpSp>
          <p:grpSp>
            <p:nvGrpSpPr>
              <p:cNvPr id="116" name="그룹 223"/>
              <p:cNvGrpSpPr>
                <a:grpSpLocks/>
              </p:cNvGrpSpPr>
              <p:nvPr/>
            </p:nvGrpSpPr>
            <p:grpSpPr bwMode="auto">
              <a:xfrm>
                <a:off x="3825237" y="3867427"/>
                <a:ext cx="2127888" cy="576000"/>
                <a:chOff x="3821729" y="2038627"/>
                <a:chExt cx="2127888" cy="684147"/>
              </a:xfrm>
            </p:grpSpPr>
            <p:grpSp>
              <p:nvGrpSpPr>
                <p:cNvPr id="147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49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53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54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5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51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52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48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870601" y="2153327"/>
                  <a:ext cx="2079350" cy="2960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1pPr>
                  <a:lvl2pPr marL="742950" indent="-28575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2pPr>
                  <a:lvl3pPr marL="11430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3pPr>
                  <a:lvl4pPr marL="16002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4pPr>
                  <a:lvl5pPr marL="20574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제안설명</a:t>
                  </a:r>
                </a:p>
              </p:txBody>
            </p:sp>
          </p:grpSp>
          <p:grpSp>
            <p:nvGrpSpPr>
              <p:cNvPr id="119" name="그룹 232"/>
              <p:cNvGrpSpPr>
                <a:grpSpLocks/>
              </p:cNvGrpSpPr>
              <p:nvPr/>
            </p:nvGrpSpPr>
            <p:grpSpPr bwMode="auto">
              <a:xfrm>
                <a:off x="3828745" y="4513811"/>
                <a:ext cx="2127888" cy="586109"/>
                <a:chOff x="3821729" y="2026620"/>
                <a:chExt cx="2127888" cy="696154"/>
              </a:xfrm>
            </p:grpSpPr>
            <p:grpSp>
              <p:nvGrpSpPr>
                <p:cNvPr id="138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40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44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4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41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4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4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39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870267" y="2025980"/>
                  <a:ext cx="2079350" cy="5015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1pPr>
                  <a:lvl2pPr marL="742950" indent="-28575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2pPr>
                  <a:lvl3pPr marL="11430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3pPr>
                  <a:lvl4pPr marL="16002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4pPr>
                  <a:lvl5pPr marL="20574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질의답변</a:t>
                  </a:r>
                  <a:endParaRPr kumimoji="1" lang="en-US" altLang="ko-KR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토론</a:t>
                  </a:r>
                </a:p>
              </p:txBody>
            </p:sp>
          </p:grpSp>
          <p:grpSp>
            <p:nvGrpSpPr>
              <p:cNvPr id="120" name="그룹 250"/>
              <p:cNvGrpSpPr>
                <a:grpSpLocks/>
              </p:cNvGrpSpPr>
              <p:nvPr/>
            </p:nvGrpSpPr>
            <p:grpSpPr bwMode="auto">
              <a:xfrm>
                <a:off x="3821729" y="5154339"/>
                <a:ext cx="2127888" cy="595050"/>
                <a:chOff x="3821729" y="2009286"/>
                <a:chExt cx="2127888" cy="713488"/>
              </a:xfrm>
            </p:grpSpPr>
            <p:grpSp>
              <p:nvGrpSpPr>
                <p:cNvPr id="130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32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3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3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33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3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3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31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870934" y="2009628"/>
                  <a:ext cx="2079350" cy="5386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1pPr>
                  <a:lvl2pPr marL="742950" indent="-28575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2pPr>
                  <a:lvl3pPr marL="11430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3pPr>
                  <a:lvl4pPr marL="16002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4pPr>
                  <a:lvl5pPr marL="20574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표결</a:t>
                  </a:r>
                  <a:endParaRPr kumimoji="1" lang="en-US" altLang="ko-KR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(</a:t>
                  </a:r>
                  <a:r>
                    <a:rPr kumimoji="1" lang="ko-KR" altLang="en-US" sz="2000" b="1" i="0" u="none" strike="noStrike" kern="0" cap="none" spc="-10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워안</a:t>
                  </a:r>
                  <a:r>
                    <a:rPr kumimoji="1" lang="en-US" altLang="ko-KR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/</a:t>
                  </a: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수정</a:t>
                  </a:r>
                  <a:r>
                    <a:rPr kumimoji="1" lang="en-US" altLang="ko-KR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/</a:t>
                  </a: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부결</a:t>
                  </a:r>
                  <a:r>
                    <a:rPr kumimoji="1" lang="en-US" altLang="ko-KR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)</a:t>
                  </a:r>
                  <a:endParaRPr kumimoji="1" lang="ko-KR" altLang="en-US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</p:grpSp>
          <p:grpSp>
            <p:nvGrpSpPr>
              <p:cNvPr id="121" name="그룹 274"/>
              <p:cNvGrpSpPr>
                <a:grpSpLocks/>
              </p:cNvGrpSpPr>
              <p:nvPr/>
            </p:nvGrpSpPr>
            <p:grpSpPr bwMode="auto">
              <a:xfrm>
                <a:off x="3825237" y="5820052"/>
                <a:ext cx="2127888" cy="576000"/>
                <a:chOff x="3821729" y="2038627"/>
                <a:chExt cx="2127888" cy="684147"/>
              </a:xfrm>
            </p:grpSpPr>
            <p:grpSp>
              <p:nvGrpSpPr>
                <p:cNvPr id="122" name="Group 63"/>
                <p:cNvGrpSpPr>
                  <a:grpSpLocks/>
                </p:cNvGrpSpPr>
                <p:nvPr/>
              </p:nvGrpSpPr>
              <p:grpSpPr bwMode="auto">
                <a:xfrm>
                  <a:off x="3821729" y="2038627"/>
                  <a:ext cx="2057400" cy="684147"/>
                  <a:chOff x="502" y="2544"/>
                  <a:chExt cx="3519" cy="1298"/>
                </a:xfrm>
              </p:grpSpPr>
              <p:grpSp>
                <p:nvGrpSpPr>
                  <p:cNvPr id="124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02" y="2552"/>
                    <a:ext cx="3519" cy="1290"/>
                    <a:chOff x="1930" y="8"/>
                    <a:chExt cx="3519" cy="1290"/>
                  </a:xfrm>
                </p:grpSpPr>
                <p:sp>
                  <p:nvSpPr>
                    <p:cNvPr id="128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930" y="8"/>
                      <a:ext cx="3519" cy="1290"/>
                    </a:xfrm>
                    <a:custGeom>
                      <a:avLst/>
                      <a:gdLst>
                        <a:gd name="T0" fmla="*/ 944 w 3519"/>
                        <a:gd name="T1" fmla="*/ 0 h 1290"/>
                        <a:gd name="T2" fmla="*/ 3205 w 3519"/>
                        <a:gd name="T3" fmla="*/ 0 h 1290"/>
                        <a:gd name="T4" fmla="*/ 3248 w 3519"/>
                        <a:gd name="T5" fmla="*/ 3 h 1290"/>
                        <a:gd name="T6" fmla="*/ 3289 w 3519"/>
                        <a:gd name="T7" fmla="*/ 12 h 1290"/>
                        <a:gd name="T8" fmla="*/ 3327 w 3519"/>
                        <a:gd name="T9" fmla="*/ 25 h 1290"/>
                        <a:gd name="T10" fmla="*/ 3363 w 3519"/>
                        <a:gd name="T11" fmla="*/ 43 h 1290"/>
                        <a:gd name="T12" fmla="*/ 3396 w 3519"/>
                        <a:gd name="T13" fmla="*/ 66 h 1290"/>
                        <a:gd name="T14" fmla="*/ 3427 w 3519"/>
                        <a:gd name="T15" fmla="*/ 93 h 1290"/>
                        <a:gd name="T16" fmla="*/ 3454 w 3519"/>
                        <a:gd name="T17" fmla="*/ 123 h 1290"/>
                        <a:gd name="T18" fmla="*/ 3476 w 3519"/>
                        <a:gd name="T19" fmla="*/ 156 h 1290"/>
                        <a:gd name="T20" fmla="*/ 3494 w 3519"/>
                        <a:gd name="T21" fmla="*/ 192 h 1290"/>
                        <a:gd name="T22" fmla="*/ 3507 w 3519"/>
                        <a:gd name="T23" fmla="*/ 231 h 1290"/>
                        <a:gd name="T24" fmla="*/ 3516 w 3519"/>
                        <a:gd name="T25" fmla="*/ 271 h 1290"/>
                        <a:gd name="T26" fmla="*/ 3519 w 3519"/>
                        <a:gd name="T27" fmla="*/ 314 h 1290"/>
                        <a:gd name="T28" fmla="*/ 3519 w 3519"/>
                        <a:gd name="T29" fmla="*/ 976 h 1290"/>
                        <a:gd name="T30" fmla="*/ 3516 w 3519"/>
                        <a:gd name="T31" fmla="*/ 1019 h 1290"/>
                        <a:gd name="T32" fmla="*/ 3507 w 3519"/>
                        <a:gd name="T33" fmla="*/ 1060 h 1290"/>
                        <a:gd name="T34" fmla="*/ 3494 w 3519"/>
                        <a:gd name="T35" fmla="*/ 1098 h 1290"/>
                        <a:gd name="T36" fmla="*/ 3476 w 3519"/>
                        <a:gd name="T37" fmla="*/ 1134 h 1290"/>
                        <a:gd name="T38" fmla="*/ 3454 w 3519"/>
                        <a:gd name="T39" fmla="*/ 1167 h 1290"/>
                        <a:gd name="T40" fmla="*/ 3427 w 3519"/>
                        <a:gd name="T41" fmla="*/ 1197 h 1290"/>
                        <a:gd name="T42" fmla="*/ 3396 w 3519"/>
                        <a:gd name="T43" fmla="*/ 1224 h 1290"/>
                        <a:gd name="T44" fmla="*/ 3363 w 3519"/>
                        <a:gd name="T45" fmla="*/ 1247 h 1290"/>
                        <a:gd name="T46" fmla="*/ 3327 w 3519"/>
                        <a:gd name="T47" fmla="*/ 1265 h 1290"/>
                        <a:gd name="T48" fmla="*/ 3289 w 3519"/>
                        <a:gd name="T49" fmla="*/ 1278 h 1290"/>
                        <a:gd name="T50" fmla="*/ 3248 w 3519"/>
                        <a:gd name="T51" fmla="*/ 1287 h 1290"/>
                        <a:gd name="T52" fmla="*/ 3205 w 3519"/>
                        <a:gd name="T53" fmla="*/ 1290 h 1290"/>
                        <a:gd name="T54" fmla="*/ 314 w 3519"/>
                        <a:gd name="T55" fmla="*/ 1290 h 1290"/>
                        <a:gd name="T56" fmla="*/ 271 w 3519"/>
                        <a:gd name="T57" fmla="*/ 1287 h 1290"/>
                        <a:gd name="T58" fmla="*/ 230 w 3519"/>
                        <a:gd name="T59" fmla="*/ 1278 h 1290"/>
                        <a:gd name="T60" fmla="*/ 192 w 3519"/>
                        <a:gd name="T61" fmla="*/ 1265 h 1290"/>
                        <a:gd name="T62" fmla="*/ 156 w 3519"/>
                        <a:gd name="T63" fmla="*/ 1247 h 1290"/>
                        <a:gd name="T64" fmla="*/ 123 w 3519"/>
                        <a:gd name="T65" fmla="*/ 1224 h 1290"/>
                        <a:gd name="T66" fmla="*/ 92 w 3519"/>
                        <a:gd name="T67" fmla="*/ 1197 h 1290"/>
                        <a:gd name="T68" fmla="*/ 65 w 3519"/>
                        <a:gd name="T69" fmla="*/ 1167 h 1290"/>
                        <a:gd name="T70" fmla="*/ 43 w 3519"/>
                        <a:gd name="T71" fmla="*/ 1134 h 1290"/>
                        <a:gd name="T72" fmla="*/ 25 w 3519"/>
                        <a:gd name="T73" fmla="*/ 1098 h 1290"/>
                        <a:gd name="T74" fmla="*/ 12 w 3519"/>
                        <a:gd name="T75" fmla="*/ 1060 h 1290"/>
                        <a:gd name="T76" fmla="*/ 3 w 3519"/>
                        <a:gd name="T77" fmla="*/ 1019 h 1290"/>
                        <a:gd name="T78" fmla="*/ 0 w 3519"/>
                        <a:gd name="T79" fmla="*/ 976 h 1290"/>
                        <a:gd name="T80" fmla="*/ 0 w 3519"/>
                        <a:gd name="T81" fmla="*/ 479 h 1290"/>
                        <a:gd name="T82" fmla="*/ 944 w 3519"/>
                        <a:gd name="T83" fmla="*/ 0 h 1290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3519"/>
                        <a:gd name="T127" fmla="*/ 0 h 1290"/>
                        <a:gd name="T128" fmla="*/ 3519 w 3519"/>
                        <a:gd name="T129" fmla="*/ 1290 h 1290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3519" h="1290">
                          <a:moveTo>
                            <a:pt x="944" y="0"/>
                          </a:moveTo>
                          <a:lnTo>
                            <a:pt x="3205" y="0"/>
                          </a:lnTo>
                          <a:lnTo>
                            <a:pt x="3248" y="3"/>
                          </a:lnTo>
                          <a:lnTo>
                            <a:pt x="3289" y="12"/>
                          </a:lnTo>
                          <a:lnTo>
                            <a:pt x="3327" y="25"/>
                          </a:lnTo>
                          <a:lnTo>
                            <a:pt x="3363" y="43"/>
                          </a:lnTo>
                          <a:lnTo>
                            <a:pt x="3396" y="66"/>
                          </a:lnTo>
                          <a:lnTo>
                            <a:pt x="3427" y="93"/>
                          </a:lnTo>
                          <a:lnTo>
                            <a:pt x="3454" y="123"/>
                          </a:lnTo>
                          <a:lnTo>
                            <a:pt x="3476" y="156"/>
                          </a:lnTo>
                          <a:lnTo>
                            <a:pt x="3494" y="192"/>
                          </a:lnTo>
                          <a:lnTo>
                            <a:pt x="3507" y="231"/>
                          </a:lnTo>
                          <a:lnTo>
                            <a:pt x="3516" y="271"/>
                          </a:lnTo>
                          <a:lnTo>
                            <a:pt x="3519" y="314"/>
                          </a:lnTo>
                          <a:lnTo>
                            <a:pt x="3519" y="976"/>
                          </a:lnTo>
                          <a:lnTo>
                            <a:pt x="3516" y="1019"/>
                          </a:lnTo>
                          <a:lnTo>
                            <a:pt x="3507" y="1060"/>
                          </a:lnTo>
                          <a:lnTo>
                            <a:pt x="3494" y="1098"/>
                          </a:lnTo>
                          <a:lnTo>
                            <a:pt x="3476" y="1134"/>
                          </a:lnTo>
                          <a:lnTo>
                            <a:pt x="3454" y="1167"/>
                          </a:lnTo>
                          <a:lnTo>
                            <a:pt x="3427" y="1197"/>
                          </a:lnTo>
                          <a:lnTo>
                            <a:pt x="3396" y="1224"/>
                          </a:lnTo>
                          <a:lnTo>
                            <a:pt x="3363" y="1247"/>
                          </a:lnTo>
                          <a:lnTo>
                            <a:pt x="3327" y="1265"/>
                          </a:lnTo>
                          <a:lnTo>
                            <a:pt x="3289" y="1278"/>
                          </a:lnTo>
                          <a:lnTo>
                            <a:pt x="3248" y="1287"/>
                          </a:lnTo>
                          <a:lnTo>
                            <a:pt x="3205" y="1290"/>
                          </a:lnTo>
                          <a:lnTo>
                            <a:pt x="314" y="1290"/>
                          </a:lnTo>
                          <a:lnTo>
                            <a:pt x="271" y="1287"/>
                          </a:lnTo>
                          <a:lnTo>
                            <a:pt x="230" y="1278"/>
                          </a:lnTo>
                          <a:lnTo>
                            <a:pt x="192" y="1265"/>
                          </a:lnTo>
                          <a:lnTo>
                            <a:pt x="156" y="1247"/>
                          </a:lnTo>
                          <a:lnTo>
                            <a:pt x="123" y="1224"/>
                          </a:lnTo>
                          <a:lnTo>
                            <a:pt x="92" y="1197"/>
                          </a:lnTo>
                          <a:lnTo>
                            <a:pt x="65" y="1167"/>
                          </a:lnTo>
                          <a:lnTo>
                            <a:pt x="43" y="1134"/>
                          </a:lnTo>
                          <a:lnTo>
                            <a:pt x="25" y="1098"/>
                          </a:lnTo>
                          <a:lnTo>
                            <a:pt x="12" y="1060"/>
                          </a:lnTo>
                          <a:lnTo>
                            <a:pt x="3" y="1019"/>
                          </a:lnTo>
                          <a:lnTo>
                            <a:pt x="0" y="976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2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015" y="94"/>
                      <a:ext cx="3348" cy="1118"/>
                    </a:xfrm>
                    <a:custGeom>
                      <a:avLst/>
                      <a:gdLst>
                        <a:gd name="T0" fmla="*/ 690 w 3348"/>
                        <a:gd name="T1" fmla="*/ 0 h 1118"/>
                        <a:gd name="T2" fmla="*/ 3120 w 3348"/>
                        <a:gd name="T3" fmla="*/ 0 h 1118"/>
                        <a:gd name="T4" fmla="*/ 3157 w 3348"/>
                        <a:gd name="T5" fmla="*/ 4 h 1118"/>
                        <a:gd name="T6" fmla="*/ 3192 w 3348"/>
                        <a:gd name="T7" fmla="*/ 12 h 1118"/>
                        <a:gd name="T8" fmla="*/ 3225 w 3348"/>
                        <a:gd name="T9" fmla="*/ 26 h 1118"/>
                        <a:gd name="T10" fmla="*/ 3255 w 3348"/>
                        <a:gd name="T11" fmla="*/ 44 h 1118"/>
                        <a:gd name="T12" fmla="*/ 3280 w 3348"/>
                        <a:gd name="T13" fmla="*/ 68 h 1118"/>
                        <a:gd name="T14" fmla="*/ 3304 w 3348"/>
                        <a:gd name="T15" fmla="*/ 93 h 1118"/>
                        <a:gd name="T16" fmla="*/ 3322 w 3348"/>
                        <a:gd name="T17" fmla="*/ 123 h 1118"/>
                        <a:gd name="T18" fmla="*/ 3336 w 3348"/>
                        <a:gd name="T19" fmla="*/ 156 h 1118"/>
                        <a:gd name="T20" fmla="*/ 3344 w 3348"/>
                        <a:gd name="T21" fmla="*/ 191 h 1118"/>
                        <a:gd name="T22" fmla="*/ 3348 w 3348"/>
                        <a:gd name="T23" fmla="*/ 228 h 1118"/>
                        <a:gd name="T24" fmla="*/ 3348 w 3348"/>
                        <a:gd name="T25" fmla="*/ 890 h 1118"/>
                        <a:gd name="T26" fmla="*/ 3344 w 3348"/>
                        <a:gd name="T27" fmla="*/ 927 h 1118"/>
                        <a:gd name="T28" fmla="*/ 3336 w 3348"/>
                        <a:gd name="T29" fmla="*/ 962 h 1118"/>
                        <a:gd name="T30" fmla="*/ 3322 w 3348"/>
                        <a:gd name="T31" fmla="*/ 995 h 1118"/>
                        <a:gd name="T32" fmla="*/ 3304 w 3348"/>
                        <a:gd name="T33" fmla="*/ 1025 h 1118"/>
                        <a:gd name="T34" fmla="*/ 3280 w 3348"/>
                        <a:gd name="T35" fmla="*/ 1050 h 1118"/>
                        <a:gd name="T36" fmla="*/ 3255 w 3348"/>
                        <a:gd name="T37" fmla="*/ 1074 h 1118"/>
                        <a:gd name="T38" fmla="*/ 3225 w 3348"/>
                        <a:gd name="T39" fmla="*/ 1092 h 1118"/>
                        <a:gd name="T40" fmla="*/ 3192 w 3348"/>
                        <a:gd name="T41" fmla="*/ 1106 h 1118"/>
                        <a:gd name="T42" fmla="*/ 3157 w 3348"/>
                        <a:gd name="T43" fmla="*/ 1114 h 1118"/>
                        <a:gd name="T44" fmla="*/ 3120 w 3348"/>
                        <a:gd name="T45" fmla="*/ 1118 h 1118"/>
                        <a:gd name="T46" fmla="*/ 229 w 3348"/>
                        <a:gd name="T47" fmla="*/ 1118 h 1118"/>
                        <a:gd name="T48" fmla="*/ 191 w 3348"/>
                        <a:gd name="T49" fmla="*/ 1114 h 1118"/>
                        <a:gd name="T50" fmla="*/ 156 w 3348"/>
                        <a:gd name="T51" fmla="*/ 1106 h 1118"/>
                        <a:gd name="T52" fmla="*/ 124 w 3348"/>
                        <a:gd name="T53" fmla="*/ 1092 h 1118"/>
                        <a:gd name="T54" fmla="*/ 94 w 3348"/>
                        <a:gd name="T55" fmla="*/ 1074 h 1118"/>
                        <a:gd name="T56" fmla="*/ 68 w 3348"/>
                        <a:gd name="T57" fmla="*/ 1050 h 1118"/>
                        <a:gd name="T58" fmla="*/ 44 w 3348"/>
                        <a:gd name="T59" fmla="*/ 1025 h 1118"/>
                        <a:gd name="T60" fmla="*/ 26 w 3348"/>
                        <a:gd name="T61" fmla="*/ 995 h 1118"/>
                        <a:gd name="T62" fmla="*/ 12 w 3348"/>
                        <a:gd name="T63" fmla="*/ 962 h 1118"/>
                        <a:gd name="T64" fmla="*/ 4 w 3348"/>
                        <a:gd name="T65" fmla="*/ 927 h 1118"/>
                        <a:gd name="T66" fmla="*/ 0 w 3348"/>
                        <a:gd name="T67" fmla="*/ 890 h 1118"/>
                        <a:gd name="T68" fmla="*/ 0 w 3348"/>
                        <a:gd name="T69" fmla="*/ 350 h 1118"/>
                        <a:gd name="T70" fmla="*/ 690 w 3348"/>
                        <a:gd name="T71" fmla="*/ 0 h 1118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3348"/>
                        <a:gd name="T109" fmla="*/ 0 h 1118"/>
                        <a:gd name="T110" fmla="*/ 3348 w 3348"/>
                        <a:gd name="T111" fmla="*/ 1118 h 1118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3348" h="1118">
                          <a:moveTo>
                            <a:pt x="690" y="0"/>
                          </a:moveTo>
                          <a:lnTo>
                            <a:pt x="3120" y="0"/>
                          </a:lnTo>
                          <a:lnTo>
                            <a:pt x="3157" y="4"/>
                          </a:lnTo>
                          <a:lnTo>
                            <a:pt x="3192" y="12"/>
                          </a:lnTo>
                          <a:lnTo>
                            <a:pt x="3225" y="26"/>
                          </a:lnTo>
                          <a:lnTo>
                            <a:pt x="3255" y="44"/>
                          </a:lnTo>
                          <a:lnTo>
                            <a:pt x="3280" y="68"/>
                          </a:lnTo>
                          <a:lnTo>
                            <a:pt x="3304" y="93"/>
                          </a:lnTo>
                          <a:lnTo>
                            <a:pt x="3322" y="123"/>
                          </a:lnTo>
                          <a:lnTo>
                            <a:pt x="3336" y="156"/>
                          </a:lnTo>
                          <a:lnTo>
                            <a:pt x="3344" y="191"/>
                          </a:lnTo>
                          <a:lnTo>
                            <a:pt x="3348" y="228"/>
                          </a:lnTo>
                          <a:lnTo>
                            <a:pt x="3348" y="890"/>
                          </a:lnTo>
                          <a:lnTo>
                            <a:pt x="3344" y="927"/>
                          </a:lnTo>
                          <a:lnTo>
                            <a:pt x="3336" y="962"/>
                          </a:lnTo>
                          <a:lnTo>
                            <a:pt x="3322" y="995"/>
                          </a:lnTo>
                          <a:lnTo>
                            <a:pt x="3304" y="1025"/>
                          </a:lnTo>
                          <a:lnTo>
                            <a:pt x="3280" y="1050"/>
                          </a:lnTo>
                          <a:lnTo>
                            <a:pt x="3255" y="1074"/>
                          </a:lnTo>
                          <a:lnTo>
                            <a:pt x="3225" y="1092"/>
                          </a:lnTo>
                          <a:lnTo>
                            <a:pt x="3192" y="1106"/>
                          </a:lnTo>
                          <a:lnTo>
                            <a:pt x="3157" y="1114"/>
                          </a:lnTo>
                          <a:lnTo>
                            <a:pt x="3120" y="1118"/>
                          </a:lnTo>
                          <a:lnTo>
                            <a:pt x="229" y="1118"/>
                          </a:lnTo>
                          <a:lnTo>
                            <a:pt x="191" y="1114"/>
                          </a:lnTo>
                          <a:lnTo>
                            <a:pt x="156" y="1106"/>
                          </a:lnTo>
                          <a:lnTo>
                            <a:pt x="124" y="1092"/>
                          </a:lnTo>
                          <a:lnTo>
                            <a:pt x="94" y="1074"/>
                          </a:lnTo>
                          <a:lnTo>
                            <a:pt x="68" y="1050"/>
                          </a:lnTo>
                          <a:lnTo>
                            <a:pt x="44" y="1025"/>
                          </a:lnTo>
                          <a:lnTo>
                            <a:pt x="26" y="995"/>
                          </a:lnTo>
                          <a:lnTo>
                            <a:pt x="12" y="962"/>
                          </a:lnTo>
                          <a:lnTo>
                            <a:pt x="4" y="927"/>
                          </a:lnTo>
                          <a:lnTo>
                            <a:pt x="0" y="890"/>
                          </a:lnTo>
                          <a:lnTo>
                            <a:pt x="0" y="350"/>
                          </a:lnTo>
                          <a:lnTo>
                            <a:pt x="690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 w="12700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  <p:grpSp>
                <p:nvGrpSpPr>
                  <p:cNvPr id="125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508" y="2544"/>
                    <a:ext cx="944" cy="637"/>
                    <a:chOff x="1930" y="-753"/>
                    <a:chExt cx="944" cy="637"/>
                  </a:xfrm>
                </p:grpSpPr>
                <p:sp>
                  <p:nvSpPr>
                    <p:cNvPr id="126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930" y="-753"/>
                      <a:ext cx="944" cy="637"/>
                    </a:xfrm>
                    <a:custGeom>
                      <a:avLst/>
                      <a:gdLst>
                        <a:gd name="T0" fmla="*/ 944 w 944"/>
                        <a:gd name="T1" fmla="*/ 0 h 637"/>
                        <a:gd name="T2" fmla="*/ 942 w 944"/>
                        <a:gd name="T3" fmla="*/ 4 h 637"/>
                        <a:gd name="T4" fmla="*/ 572 w 944"/>
                        <a:gd name="T5" fmla="*/ 509 h 637"/>
                        <a:gd name="T6" fmla="*/ 544 w 944"/>
                        <a:gd name="T7" fmla="*/ 541 h 637"/>
                        <a:gd name="T8" fmla="*/ 513 w 944"/>
                        <a:gd name="T9" fmla="*/ 569 h 637"/>
                        <a:gd name="T10" fmla="*/ 480 w 944"/>
                        <a:gd name="T11" fmla="*/ 592 h 637"/>
                        <a:gd name="T12" fmla="*/ 444 w 944"/>
                        <a:gd name="T13" fmla="*/ 611 h 637"/>
                        <a:gd name="T14" fmla="*/ 405 w 944"/>
                        <a:gd name="T15" fmla="*/ 624 h 637"/>
                        <a:gd name="T16" fmla="*/ 367 w 944"/>
                        <a:gd name="T17" fmla="*/ 633 h 637"/>
                        <a:gd name="T18" fmla="*/ 326 w 944"/>
                        <a:gd name="T19" fmla="*/ 637 h 637"/>
                        <a:gd name="T20" fmla="*/ 286 w 944"/>
                        <a:gd name="T21" fmla="*/ 636 h 637"/>
                        <a:gd name="T22" fmla="*/ 246 w 944"/>
                        <a:gd name="T23" fmla="*/ 629 h 637"/>
                        <a:gd name="T24" fmla="*/ 207 w 944"/>
                        <a:gd name="T25" fmla="*/ 617 h 637"/>
                        <a:gd name="T26" fmla="*/ 170 w 944"/>
                        <a:gd name="T27" fmla="*/ 600 h 637"/>
                        <a:gd name="T28" fmla="*/ 133 w 944"/>
                        <a:gd name="T29" fmla="*/ 578 h 637"/>
                        <a:gd name="T30" fmla="*/ 2 w 944"/>
                        <a:gd name="T31" fmla="*/ 480 h 637"/>
                        <a:gd name="T32" fmla="*/ 0 w 944"/>
                        <a:gd name="T33" fmla="*/ 479 h 637"/>
                        <a:gd name="T34" fmla="*/ 944 w 944"/>
                        <a:gd name="T35" fmla="*/ 0 h 63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44"/>
                        <a:gd name="T55" fmla="*/ 0 h 637"/>
                        <a:gd name="T56" fmla="*/ 944 w 944"/>
                        <a:gd name="T57" fmla="*/ 637 h 63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44" h="637">
                          <a:moveTo>
                            <a:pt x="944" y="0"/>
                          </a:moveTo>
                          <a:lnTo>
                            <a:pt x="942" y="4"/>
                          </a:lnTo>
                          <a:lnTo>
                            <a:pt x="572" y="509"/>
                          </a:lnTo>
                          <a:lnTo>
                            <a:pt x="544" y="541"/>
                          </a:lnTo>
                          <a:lnTo>
                            <a:pt x="513" y="569"/>
                          </a:lnTo>
                          <a:lnTo>
                            <a:pt x="480" y="592"/>
                          </a:lnTo>
                          <a:lnTo>
                            <a:pt x="444" y="611"/>
                          </a:lnTo>
                          <a:lnTo>
                            <a:pt x="405" y="624"/>
                          </a:lnTo>
                          <a:lnTo>
                            <a:pt x="367" y="633"/>
                          </a:lnTo>
                          <a:lnTo>
                            <a:pt x="326" y="637"/>
                          </a:lnTo>
                          <a:lnTo>
                            <a:pt x="286" y="636"/>
                          </a:lnTo>
                          <a:lnTo>
                            <a:pt x="246" y="629"/>
                          </a:lnTo>
                          <a:lnTo>
                            <a:pt x="207" y="617"/>
                          </a:lnTo>
                          <a:lnTo>
                            <a:pt x="170" y="600"/>
                          </a:lnTo>
                          <a:lnTo>
                            <a:pt x="133" y="578"/>
                          </a:lnTo>
                          <a:lnTo>
                            <a:pt x="2" y="480"/>
                          </a:lnTo>
                          <a:lnTo>
                            <a:pt x="0" y="479"/>
                          </a:lnTo>
                          <a:lnTo>
                            <a:pt x="94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F7F7F"/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  <p:sp>
                  <p:nvSpPr>
                    <p:cNvPr id="127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993" y="-678"/>
                      <a:ext cx="734" cy="489"/>
                    </a:xfrm>
                    <a:custGeom>
                      <a:avLst/>
                      <a:gdLst>
                        <a:gd name="T0" fmla="*/ 734 w 734"/>
                        <a:gd name="T1" fmla="*/ 0 h 489"/>
                        <a:gd name="T2" fmla="*/ 485 w 734"/>
                        <a:gd name="T3" fmla="*/ 339 h 489"/>
                        <a:gd name="T4" fmla="*/ 451 w 734"/>
                        <a:gd name="T5" fmla="*/ 381 h 489"/>
                        <a:gd name="T6" fmla="*/ 417 w 734"/>
                        <a:gd name="T7" fmla="*/ 416 h 489"/>
                        <a:gd name="T8" fmla="*/ 384 w 734"/>
                        <a:gd name="T9" fmla="*/ 444 h 489"/>
                        <a:gd name="T10" fmla="*/ 349 w 734"/>
                        <a:gd name="T11" fmla="*/ 464 h 489"/>
                        <a:gd name="T12" fmla="*/ 315 w 734"/>
                        <a:gd name="T13" fmla="*/ 479 h 489"/>
                        <a:gd name="T14" fmla="*/ 278 w 734"/>
                        <a:gd name="T15" fmla="*/ 487 h 489"/>
                        <a:gd name="T16" fmla="*/ 243 w 734"/>
                        <a:gd name="T17" fmla="*/ 489 h 489"/>
                        <a:gd name="T18" fmla="*/ 206 w 734"/>
                        <a:gd name="T19" fmla="*/ 483 h 489"/>
                        <a:gd name="T20" fmla="*/ 167 w 734"/>
                        <a:gd name="T21" fmla="*/ 473 h 489"/>
                        <a:gd name="T22" fmla="*/ 129 w 734"/>
                        <a:gd name="T23" fmla="*/ 457 h 489"/>
                        <a:gd name="T24" fmla="*/ 88 w 734"/>
                        <a:gd name="T25" fmla="*/ 435 h 489"/>
                        <a:gd name="T26" fmla="*/ 47 w 734"/>
                        <a:gd name="T27" fmla="*/ 408 h 489"/>
                        <a:gd name="T28" fmla="*/ 0 w 734"/>
                        <a:gd name="T29" fmla="*/ 372 h 489"/>
                        <a:gd name="T30" fmla="*/ 734 w 734"/>
                        <a:gd name="T31" fmla="*/ 0 h 489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734"/>
                        <a:gd name="T49" fmla="*/ 0 h 489"/>
                        <a:gd name="T50" fmla="*/ 734 w 734"/>
                        <a:gd name="T51" fmla="*/ 489 h 489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734" h="489">
                          <a:moveTo>
                            <a:pt x="734" y="0"/>
                          </a:moveTo>
                          <a:lnTo>
                            <a:pt x="485" y="339"/>
                          </a:lnTo>
                          <a:lnTo>
                            <a:pt x="451" y="381"/>
                          </a:lnTo>
                          <a:lnTo>
                            <a:pt x="417" y="416"/>
                          </a:lnTo>
                          <a:lnTo>
                            <a:pt x="384" y="444"/>
                          </a:lnTo>
                          <a:lnTo>
                            <a:pt x="349" y="464"/>
                          </a:lnTo>
                          <a:lnTo>
                            <a:pt x="315" y="479"/>
                          </a:lnTo>
                          <a:lnTo>
                            <a:pt x="278" y="487"/>
                          </a:lnTo>
                          <a:lnTo>
                            <a:pt x="243" y="489"/>
                          </a:lnTo>
                          <a:lnTo>
                            <a:pt x="206" y="483"/>
                          </a:lnTo>
                          <a:lnTo>
                            <a:pt x="167" y="473"/>
                          </a:lnTo>
                          <a:lnTo>
                            <a:pt x="129" y="457"/>
                          </a:lnTo>
                          <a:lnTo>
                            <a:pt x="88" y="435"/>
                          </a:lnTo>
                          <a:lnTo>
                            <a:pt x="47" y="408"/>
                          </a:lnTo>
                          <a:lnTo>
                            <a:pt x="0" y="372"/>
                          </a:lnTo>
                          <a:lnTo>
                            <a:pt x="734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CCECFF"/>
                        </a:gs>
                        <a:gs pos="100000">
                          <a:srgbClr val="99CCFF"/>
                        </a:gs>
                      </a:gsLst>
                      <a:lin ang="27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i="0" u="none" strike="noStrike" kern="0" cap="none" spc="0" normalizeH="0" baseline="-2500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HY견고딕" pitchFamily="18" charset="-127"/>
                      </a:endParaRPr>
                    </a:p>
                  </p:txBody>
                </p:sp>
              </p:grpSp>
            </p:grpSp>
            <p:sp>
              <p:nvSpPr>
                <p:cNvPr id="123" name="TextBox 172"/>
                <p:cNvSpPr txBox="1">
                  <a:spLocks noChangeArrowheads="1"/>
                </p:cNvSpPr>
                <p:nvPr/>
              </p:nvSpPr>
              <p:spPr bwMode="auto">
                <a:xfrm>
                  <a:off x="3870601" y="2153332"/>
                  <a:ext cx="2079350" cy="3526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1pPr>
                  <a:lvl2pPr marL="742950" indent="-28575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2pPr>
                  <a:lvl3pPr marL="11430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3pPr>
                  <a:lvl4pPr marL="16002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4pPr>
                  <a:lvl5pPr marL="2057400" indent="-228600" eaLnBrk="0" hangingPunct="0"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 baseline="-25000">
                      <a:solidFill>
                        <a:schemeClr val="tx1"/>
                      </a:solidFill>
                      <a:latin typeface="Arial" pitchFamily="34" charset="0"/>
                      <a:ea typeface="HY견고딕" pitchFamily="18" charset="-127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ko-KR" altLang="en-US" sz="2000" b="1" i="0" u="none" strike="noStrike" kern="0" cap="none" spc="-10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맑은 고딕" pitchFamily="50" charset="-127"/>
                      <a:ea typeface="맑은 고딕" pitchFamily="50" charset="-127"/>
                    </a:rPr>
                    <a:t>산회 및 폐회</a:t>
                  </a:r>
                </a:p>
              </p:txBody>
            </p:sp>
          </p:grpSp>
        </p:grpSp>
      </p:grpSp>
      <p:grpSp>
        <p:nvGrpSpPr>
          <p:cNvPr id="181" name="그룹 223"/>
          <p:cNvGrpSpPr>
            <a:grpSpLocks/>
          </p:cNvGrpSpPr>
          <p:nvPr/>
        </p:nvGrpSpPr>
        <p:grpSpPr bwMode="auto">
          <a:xfrm>
            <a:off x="6532760" y="2014041"/>
            <a:ext cx="2025650" cy="461962"/>
            <a:chOff x="755576" y="4143454"/>
            <a:chExt cx="1065868" cy="461665"/>
          </a:xfrm>
        </p:grpSpPr>
        <p:sp>
          <p:nvSpPr>
            <p:cNvPr id="182" name="모서리가 둥근 직사각형 181"/>
            <p:cNvSpPr/>
            <p:nvPr/>
          </p:nvSpPr>
          <p:spPr bwMode="ltGray">
            <a:xfrm>
              <a:off x="755576" y="4143454"/>
              <a:ext cx="1065868" cy="431522"/>
            </a:xfrm>
            <a:prstGeom prst="roundRect">
              <a:avLst/>
            </a:prstGeom>
            <a:solidFill>
              <a:srgbClr val="A3A3A3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821567" y="4143454"/>
              <a:ext cx="968971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latinLnBrk="0">
                <a:defRPr/>
              </a:pPr>
              <a:r>
                <a:rPr kumimoji="0" lang="ko-KR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후</a:t>
              </a:r>
            </a:p>
          </p:txBody>
        </p:sp>
      </p:grpSp>
      <p:grpSp>
        <p:nvGrpSpPr>
          <p:cNvPr id="184" name="그룹 6"/>
          <p:cNvGrpSpPr>
            <a:grpSpLocks/>
          </p:cNvGrpSpPr>
          <p:nvPr/>
        </p:nvGrpSpPr>
        <p:grpSpPr bwMode="auto">
          <a:xfrm>
            <a:off x="6547048" y="2888753"/>
            <a:ext cx="2057400" cy="574675"/>
            <a:chOff x="6796507" y="2034410"/>
            <a:chExt cx="2057400" cy="576000"/>
          </a:xfrm>
        </p:grpSpPr>
        <p:grpSp>
          <p:nvGrpSpPr>
            <p:cNvPr id="185" name="Group 63"/>
            <p:cNvGrpSpPr>
              <a:grpSpLocks/>
            </p:cNvGrpSpPr>
            <p:nvPr/>
          </p:nvGrpSpPr>
          <p:grpSpPr bwMode="auto">
            <a:xfrm>
              <a:off x="6796507" y="2034410"/>
              <a:ext cx="2057400" cy="576000"/>
              <a:chOff x="502" y="2544"/>
              <a:chExt cx="3519" cy="1298"/>
            </a:xfrm>
          </p:grpSpPr>
          <p:grpSp>
            <p:nvGrpSpPr>
              <p:cNvPr id="187" name="Group 62"/>
              <p:cNvGrpSpPr>
                <a:grpSpLocks/>
              </p:cNvGrpSpPr>
              <p:nvPr/>
            </p:nvGrpSpPr>
            <p:grpSpPr bwMode="auto">
              <a:xfrm>
                <a:off x="502" y="2552"/>
                <a:ext cx="3519" cy="1290"/>
                <a:chOff x="1930" y="8"/>
                <a:chExt cx="3519" cy="1290"/>
              </a:xfrm>
            </p:grpSpPr>
            <p:sp>
              <p:nvSpPr>
                <p:cNvPr id="191" name="Freeform 48"/>
                <p:cNvSpPr>
                  <a:spLocks/>
                </p:cNvSpPr>
                <p:nvPr/>
              </p:nvSpPr>
              <p:spPr bwMode="auto">
                <a:xfrm>
                  <a:off x="1930" y="8"/>
                  <a:ext cx="3519" cy="1290"/>
                </a:xfrm>
                <a:custGeom>
                  <a:avLst/>
                  <a:gdLst>
                    <a:gd name="T0" fmla="*/ 944 w 3519"/>
                    <a:gd name="T1" fmla="*/ 0 h 1290"/>
                    <a:gd name="T2" fmla="*/ 3205 w 3519"/>
                    <a:gd name="T3" fmla="*/ 0 h 1290"/>
                    <a:gd name="T4" fmla="*/ 3248 w 3519"/>
                    <a:gd name="T5" fmla="*/ 3 h 1290"/>
                    <a:gd name="T6" fmla="*/ 3289 w 3519"/>
                    <a:gd name="T7" fmla="*/ 12 h 1290"/>
                    <a:gd name="T8" fmla="*/ 3327 w 3519"/>
                    <a:gd name="T9" fmla="*/ 25 h 1290"/>
                    <a:gd name="T10" fmla="*/ 3363 w 3519"/>
                    <a:gd name="T11" fmla="*/ 43 h 1290"/>
                    <a:gd name="T12" fmla="*/ 3396 w 3519"/>
                    <a:gd name="T13" fmla="*/ 66 h 1290"/>
                    <a:gd name="T14" fmla="*/ 3427 w 3519"/>
                    <a:gd name="T15" fmla="*/ 93 h 1290"/>
                    <a:gd name="T16" fmla="*/ 3454 w 3519"/>
                    <a:gd name="T17" fmla="*/ 123 h 1290"/>
                    <a:gd name="T18" fmla="*/ 3476 w 3519"/>
                    <a:gd name="T19" fmla="*/ 156 h 1290"/>
                    <a:gd name="T20" fmla="*/ 3494 w 3519"/>
                    <a:gd name="T21" fmla="*/ 192 h 1290"/>
                    <a:gd name="T22" fmla="*/ 3507 w 3519"/>
                    <a:gd name="T23" fmla="*/ 231 h 1290"/>
                    <a:gd name="T24" fmla="*/ 3516 w 3519"/>
                    <a:gd name="T25" fmla="*/ 271 h 1290"/>
                    <a:gd name="T26" fmla="*/ 3519 w 3519"/>
                    <a:gd name="T27" fmla="*/ 314 h 1290"/>
                    <a:gd name="T28" fmla="*/ 3519 w 3519"/>
                    <a:gd name="T29" fmla="*/ 976 h 1290"/>
                    <a:gd name="T30" fmla="*/ 3516 w 3519"/>
                    <a:gd name="T31" fmla="*/ 1019 h 1290"/>
                    <a:gd name="T32" fmla="*/ 3507 w 3519"/>
                    <a:gd name="T33" fmla="*/ 1060 h 1290"/>
                    <a:gd name="T34" fmla="*/ 3494 w 3519"/>
                    <a:gd name="T35" fmla="*/ 1098 h 1290"/>
                    <a:gd name="T36" fmla="*/ 3476 w 3519"/>
                    <a:gd name="T37" fmla="*/ 1134 h 1290"/>
                    <a:gd name="T38" fmla="*/ 3454 w 3519"/>
                    <a:gd name="T39" fmla="*/ 1167 h 1290"/>
                    <a:gd name="T40" fmla="*/ 3427 w 3519"/>
                    <a:gd name="T41" fmla="*/ 1197 h 1290"/>
                    <a:gd name="T42" fmla="*/ 3396 w 3519"/>
                    <a:gd name="T43" fmla="*/ 1224 h 1290"/>
                    <a:gd name="T44" fmla="*/ 3363 w 3519"/>
                    <a:gd name="T45" fmla="*/ 1247 h 1290"/>
                    <a:gd name="T46" fmla="*/ 3327 w 3519"/>
                    <a:gd name="T47" fmla="*/ 1265 h 1290"/>
                    <a:gd name="T48" fmla="*/ 3289 w 3519"/>
                    <a:gd name="T49" fmla="*/ 1278 h 1290"/>
                    <a:gd name="T50" fmla="*/ 3248 w 3519"/>
                    <a:gd name="T51" fmla="*/ 1287 h 1290"/>
                    <a:gd name="T52" fmla="*/ 3205 w 3519"/>
                    <a:gd name="T53" fmla="*/ 1290 h 1290"/>
                    <a:gd name="T54" fmla="*/ 314 w 3519"/>
                    <a:gd name="T55" fmla="*/ 1290 h 1290"/>
                    <a:gd name="T56" fmla="*/ 271 w 3519"/>
                    <a:gd name="T57" fmla="*/ 1287 h 1290"/>
                    <a:gd name="T58" fmla="*/ 230 w 3519"/>
                    <a:gd name="T59" fmla="*/ 1278 h 1290"/>
                    <a:gd name="T60" fmla="*/ 192 w 3519"/>
                    <a:gd name="T61" fmla="*/ 1265 h 1290"/>
                    <a:gd name="T62" fmla="*/ 156 w 3519"/>
                    <a:gd name="T63" fmla="*/ 1247 h 1290"/>
                    <a:gd name="T64" fmla="*/ 123 w 3519"/>
                    <a:gd name="T65" fmla="*/ 1224 h 1290"/>
                    <a:gd name="T66" fmla="*/ 92 w 3519"/>
                    <a:gd name="T67" fmla="*/ 1197 h 1290"/>
                    <a:gd name="T68" fmla="*/ 65 w 3519"/>
                    <a:gd name="T69" fmla="*/ 1167 h 1290"/>
                    <a:gd name="T70" fmla="*/ 43 w 3519"/>
                    <a:gd name="T71" fmla="*/ 1134 h 1290"/>
                    <a:gd name="T72" fmla="*/ 25 w 3519"/>
                    <a:gd name="T73" fmla="*/ 1098 h 1290"/>
                    <a:gd name="T74" fmla="*/ 12 w 3519"/>
                    <a:gd name="T75" fmla="*/ 1060 h 1290"/>
                    <a:gd name="T76" fmla="*/ 3 w 3519"/>
                    <a:gd name="T77" fmla="*/ 1019 h 1290"/>
                    <a:gd name="T78" fmla="*/ 0 w 3519"/>
                    <a:gd name="T79" fmla="*/ 976 h 1290"/>
                    <a:gd name="T80" fmla="*/ 0 w 3519"/>
                    <a:gd name="T81" fmla="*/ 479 h 1290"/>
                    <a:gd name="T82" fmla="*/ 944 w 3519"/>
                    <a:gd name="T83" fmla="*/ 0 h 12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19"/>
                    <a:gd name="T127" fmla="*/ 0 h 1290"/>
                    <a:gd name="T128" fmla="*/ 3519 w 3519"/>
                    <a:gd name="T129" fmla="*/ 1290 h 12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19" h="1290">
                      <a:moveTo>
                        <a:pt x="944" y="0"/>
                      </a:moveTo>
                      <a:lnTo>
                        <a:pt x="3205" y="0"/>
                      </a:lnTo>
                      <a:lnTo>
                        <a:pt x="3248" y="3"/>
                      </a:lnTo>
                      <a:lnTo>
                        <a:pt x="3289" y="12"/>
                      </a:lnTo>
                      <a:lnTo>
                        <a:pt x="3327" y="25"/>
                      </a:lnTo>
                      <a:lnTo>
                        <a:pt x="3363" y="43"/>
                      </a:lnTo>
                      <a:lnTo>
                        <a:pt x="3396" y="66"/>
                      </a:lnTo>
                      <a:lnTo>
                        <a:pt x="3427" y="93"/>
                      </a:lnTo>
                      <a:lnTo>
                        <a:pt x="3454" y="123"/>
                      </a:lnTo>
                      <a:lnTo>
                        <a:pt x="3476" y="156"/>
                      </a:lnTo>
                      <a:lnTo>
                        <a:pt x="3494" y="192"/>
                      </a:lnTo>
                      <a:lnTo>
                        <a:pt x="3507" y="231"/>
                      </a:lnTo>
                      <a:lnTo>
                        <a:pt x="3516" y="271"/>
                      </a:lnTo>
                      <a:lnTo>
                        <a:pt x="3519" y="314"/>
                      </a:lnTo>
                      <a:lnTo>
                        <a:pt x="3519" y="976"/>
                      </a:lnTo>
                      <a:lnTo>
                        <a:pt x="3516" y="1019"/>
                      </a:lnTo>
                      <a:lnTo>
                        <a:pt x="3507" y="1060"/>
                      </a:lnTo>
                      <a:lnTo>
                        <a:pt x="3494" y="1098"/>
                      </a:lnTo>
                      <a:lnTo>
                        <a:pt x="3476" y="1134"/>
                      </a:lnTo>
                      <a:lnTo>
                        <a:pt x="3454" y="1167"/>
                      </a:lnTo>
                      <a:lnTo>
                        <a:pt x="3427" y="1197"/>
                      </a:lnTo>
                      <a:lnTo>
                        <a:pt x="3396" y="1224"/>
                      </a:lnTo>
                      <a:lnTo>
                        <a:pt x="3363" y="1247"/>
                      </a:lnTo>
                      <a:lnTo>
                        <a:pt x="3327" y="1265"/>
                      </a:lnTo>
                      <a:lnTo>
                        <a:pt x="3289" y="1278"/>
                      </a:lnTo>
                      <a:lnTo>
                        <a:pt x="3248" y="1287"/>
                      </a:lnTo>
                      <a:lnTo>
                        <a:pt x="3205" y="1290"/>
                      </a:lnTo>
                      <a:lnTo>
                        <a:pt x="314" y="1290"/>
                      </a:lnTo>
                      <a:lnTo>
                        <a:pt x="271" y="1287"/>
                      </a:lnTo>
                      <a:lnTo>
                        <a:pt x="230" y="1278"/>
                      </a:lnTo>
                      <a:lnTo>
                        <a:pt x="192" y="1265"/>
                      </a:lnTo>
                      <a:lnTo>
                        <a:pt x="156" y="1247"/>
                      </a:lnTo>
                      <a:lnTo>
                        <a:pt x="123" y="1224"/>
                      </a:lnTo>
                      <a:lnTo>
                        <a:pt x="92" y="1197"/>
                      </a:lnTo>
                      <a:lnTo>
                        <a:pt x="65" y="1167"/>
                      </a:lnTo>
                      <a:lnTo>
                        <a:pt x="43" y="1134"/>
                      </a:lnTo>
                      <a:lnTo>
                        <a:pt x="25" y="1098"/>
                      </a:lnTo>
                      <a:lnTo>
                        <a:pt x="12" y="1060"/>
                      </a:lnTo>
                      <a:lnTo>
                        <a:pt x="3" y="1019"/>
                      </a:lnTo>
                      <a:lnTo>
                        <a:pt x="0" y="976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92" name="Freeform 49"/>
                <p:cNvSpPr>
                  <a:spLocks/>
                </p:cNvSpPr>
                <p:nvPr/>
              </p:nvSpPr>
              <p:spPr bwMode="auto">
                <a:xfrm>
                  <a:off x="2015" y="94"/>
                  <a:ext cx="3348" cy="1118"/>
                </a:xfrm>
                <a:custGeom>
                  <a:avLst/>
                  <a:gdLst>
                    <a:gd name="T0" fmla="*/ 690 w 3348"/>
                    <a:gd name="T1" fmla="*/ 0 h 1118"/>
                    <a:gd name="T2" fmla="*/ 3120 w 3348"/>
                    <a:gd name="T3" fmla="*/ 0 h 1118"/>
                    <a:gd name="T4" fmla="*/ 3157 w 3348"/>
                    <a:gd name="T5" fmla="*/ 4 h 1118"/>
                    <a:gd name="T6" fmla="*/ 3192 w 3348"/>
                    <a:gd name="T7" fmla="*/ 12 h 1118"/>
                    <a:gd name="T8" fmla="*/ 3225 w 3348"/>
                    <a:gd name="T9" fmla="*/ 26 h 1118"/>
                    <a:gd name="T10" fmla="*/ 3255 w 3348"/>
                    <a:gd name="T11" fmla="*/ 44 h 1118"/>
                    <a:gd name="T12" fmla="*/ 3280 w 3348"/>
                    <a:gd name="T13" fmla="*/ 68 h 1118"/>
                    <a:gd name="T14" fmla="*/ 3304 w 3348"/>
                    <a:gd name="T15" fmla="*/ 93 h 1118"/>
                    <a:gd name="T16" fmla="*/ 3322 w 3348"/>
                    <a:gd name="T17" fmla="*/ 123 h 1118"/>
                    <a:gd name="T18" fmla="*/ 3336 w 3348"/>
                    <a:gd name="T19" fmla="*/ 156 h 1118"/>
                    <a:gd name="T20" fmla="*/ 3344 w 3348"/>
                    <a:gd name="T21" fmla="*/ 191 h 1118"/>
                    <a:gd name="T22" fmla="*/ 3348 w 3348"/>
                    <a:gd name="T23" fmla="*/ 228 h 1118"/>
                    <a:gd name="T24" fmla="*/ 3348 w 3348"/>
                    <a:gd name="T25" fmla="*/ 890 h 1118"/>
                    <a:gd name="T26" fmla="*/ 3344 w 3348"/>
                    <a:gd name="T27" fmla="*/ 927 h 1118"/>
                    <a:gd name="T28" fmla="*/ 3336 w 3348"/>
                    <a:gd name="T29" fmla="*/ 962 h 1118"/>
                    <a:gd name="T30" fmla="*/ 3322 w 3348"/>
                    <a:gd name="T31" fmla="*/ 995 h 1118"/>
                    <a:gd name="T32" fmla="*/ 3304 w 3348"/>
                    <a:gd name="T33" fmla="*/ 1025 h 1118"/>
                    <a:gd name="T34" fmla="*/ 3280 w 3348"/>
                    <a:gd name="T35" fmla="*/ 1050 h 1118"/>
                    <a:gd name="T36" fmla="*/ 3255 w 3348"/>
                    <a:gd name="T37" fmla="*/ 1074 h 1118"/>
                    <a:gd name="T38" fmla="*/ 3225 w 3348"/>
                    <a:gd name="T39" fmla="*/ 1092 h 1118"/>
                    <a:gd name="T40" fmla="*/ 3192 w 3348"/>
                    <a:gd name="T41" fmla="*/ 1106 h 1118"/>
                    <a:gd name="T42" fmla="*/ 3157 w 3348"/>
                    <a:gd name="T43" fmla="*/ 1114 h 1118"/>
                    <a:gd name="T44" fmla="*/ 3120 w 3348"/>
                    <a:gd name="T45" fmla="*/ 1118 h 1118"/>
                    <a:gd name="T46" fmla="*/ 229 w 3348"/>
                    <a:gd name="T47" fmla="*/ 1118 h 1118"/>
                    <a:gd name="T48" fmla="*/ 191 w 3348"/>
                    <a:gd name="T49" fmla="*/ 1114 h 1118"/>
                    <a:gd name="T50" fmla="*/ 156 w 3348"/>
                    <a:gd name="T51" fmla="*/ 1106 h 1118"/>
                    <a:gd name="T52" fmla="*/ 124 w 3348"/>
                    <a:gd name="T53" fmla="*/ 1092 h 1118"/>
                    <a:gd name="T54" fmla="*/ 94 w 3348"/>
                    <a:gd name="T55" fmla="*/ 1074 h 1118"/>
                    <a:gd name="T56" fmla="*/ 68 w 3348"/>
                    <a:gd name="T57" fmla="*/ 1050 h 1118"/>
                    <a:gd name="T58" fmla="*/ 44 w 3348"/>
                    <a:gd name="T59" fmla="*/ 1025 h 1118"/>
                    <a:gd name="T60" fmla="*/ 26 w 3348"/>
                    <a:gd name="T61" fmla="*/ 995 h 1118"/>
                    <a:gd name="T62" fmla="*/ 12 w 3348"/>
                    <a:gd name="T63" fmla="*/ 962 h 1118"/>
                    <a:gd name="T64" fmla="*/ 4 w 3348"/>
                    <a:gd name="T65" fmla="*/ 927 h 1118"/>
                    <a:gd name="T66" fmla="*/ 0 w 3348"/>
                    <a:gd name="T67" fmla="*/ 890 h 1118"/>
                    <a:gd name="T68" fmla="*/ 0 w 3348"/>
                    <a:gd name="T69" fmla="*/ 350 h 1118"/>
                    <a:gd name="T70" fmla="*/ 690 w 3348"/>
                    <a:gd name="T71" fmla="*/ 0 h 11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48"/>
                    <a:gd name="T109" fmla="*/ 0 h 1118"/>
                    <a:gd name="T110" fmla="*/ 3348 w 3348"/>
                    <a:gd name="T111" fmla="*/ 1118 h 11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48" h="1118">
                      <a:moveTo>
                        <a:pt x="690" y="0"/>
                      </a:moveTo>
                      <a:lnTo>
                        <a:pt x="3120" y="0"/>
                      </a:lnTo>
                      <a:lnTo>
                        <a:pt x="3157" y="4"/>
                      </a:lnTo>
                      <a:lnTo>
                        <a:pt x="3192" y="12"/>
                      </a:lnTo>
                      <a:lnTo>
                        <a:pt x="3225" y="26"/>
                      </a:lnTo>
                      <a:lnTo>
                        <a:pt x="3255" y="44"/>
                      </a:lnTo>
                      <a:lnTo>
                        <a:pt x="3280" y="68"/>
                      </a:lnTo>
                      <a:lnTo>
                        <a:pt x="3304" y="93"/>
                      </a:lnTo>
                      <a:lnTo>
                        <a:pt x="3322" y="123"/>
                      </a:lnTo>
                      <a:lnTo>
                        <a:pt x="3336" y="156"/>
                      </a:lnTo>
                      <a:lnTo>
                        <a:pt x="3344" y="191"/>
                      </a:lnTo>
                      <a:lnTo>
                        <a:pt x="3348" y="228"/>
                      </a:lnTo>
                      <a:lnTo>
                        <a:pt x="3348" y="890"/>
                      </a:lnTo>
                      <a:lnTo>
                        <a:pt x="3344" y="927"/>
                      </a:lnTo>
                      <a:lnTo>
                        <a:pt x="3336" y="962"/>
                      </a:lnTo>
                      <a:lnTo>
                        <a:pt x="3322" y="995"/>
                      </a:lnTo>
                      <a:lnTo>
                        <a:pt x="3304" y="1025"/>
                      </a:lnTo>
                      <a:lnTo>
                        <a:pt x="3280" y="1050"/>
                      </a:lnTo>
                      <a:lnTo>
                        <a:pt x="3255" y="1074"/>
                      </a:lnTo>
                      <a:lnTo>
                        <a:pt x="3225" y="1092"/>
                      </a:lnTo>
                      <a:lnTo>
                        <a:pt x="3192" y="1106"/>
                      </a:lnTo>
                      <a:lnTo>
                        <a:pt x="3157" y="1114"/>
                      </a:lnTo>
                      <a:lnTo>
                        <a:pt x="3120" y="1118"/>
                      </a:lnTo>
                      <a:lnTo>
                        <a:pt x="229" y="1118"/>
                      </a:lnTo>
                      <a:lnTo>
                        <a:pt x="191" y="1114"/>
                      </a:lnTo>
                      <a:lnTo>
                        <a:pt x="156" y="1106"/>
                      </a:lnTo>
                      <a:lnTo>
                        <a:pt x="124" y="1092"/>
                      </a:lnTo>
                      <a:lnTo>
                        <a:pt x="94" y="1074"/>
                      </a:lnTo>
                      <a:lnTo>
                        <a:pt x="68" y="1050"/>
                      </a:lnTo>
                      <a:lnTo>
                        <a:pt x="44" y="1025"/>
                      </a:lnTo>
                      <a:lnTo>
                        <a:pt x="26" y="995"/>
                      </a:lnTo>
                      <a:lnTo>
                        <a:pt x="12" y="962"/>
                      </a:lnTo>
                      <a:lnTo>
                        <a:pt x="4" y="927"/>
                      </a:lnTo>
                      <a:lnTo>
                        <a:pt x="0" y="890"/>
                      </a:lnTo>
                      <a:lnTo>
                        <a:pt x="0" y="35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rgbClr val="FFD9B3"/>
                    </a:gs>
                  </a:gsLst>
                  <a:lin ang="2700000" scaled="1"/>
                </a:gradFill>
                <a:ln w="127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88" name="Group 61"/>
              <p:cNvGrpSpPr>
                <a:grpSpLocks/>
              </p:cNvGrpSpPr>
              <p:nvPr/>
            </p:nvGrpSpPr>
            <p:grpSpPr bwMode="auto">
              <a:xfrm>
                <a:off x="508" y="2544"/>
                <a:ext cx="944" cy="637"/>
                <a:chOff x="1930" y="-753"/>
                <a:chExt cx="944" cy="637"/>
              </a:xfrm>
            </p:grpSpPr>
            <p:sp>
              <p:nvSpPr>
                <p:cNvPr id="189" name="Freeform 50"/>
                <p:cNvSpPr>
                  <a:spLocks/>
                </p:cNvSpPr>
                <p:nvPr/>
              </p:nvSpPr>
              <p:spPr bwMode="auto">
                <a:xfrm>
                  <a:off x="1930" y="-753"/>
                  <a:ext cx="944" cy="637"/>
                </a:xfrm>
                <a:custGeom>
                  <a:avLst/>
                  <a:gdLst>
                    <a:gd name="T0" fmla="*/ 944 w 944"/>
                    <a:gd name="T1" fmla="*/ 0 h 637"/>
                    <a:gd name="T2" fmla="*/ 942 w 944"/>
                    <a:gd name="T3" fmla="*/ 4 h 637"/>
                    <a:gd name="T4" fmla="*/ 572 w 944"/>
                    <a:gd name="T5" fmla="*/ 509 h 637"/>
                    <a:gd name="T6" fmla="*/ 544 w 944"/>
                    <a:gd name="T7" fmla="*/ 541 h 637"/>
                    <a:gd name="T8" fmla="*/ 513 w 944"/>
                    <a:gd name="T9" fmla="*/ 569 h 637"/>
                    <a:gd name="T10" fmla="*/ 480 w 944"/>
                    <a:gd name="T11" fmla="*/ 592 h 637"/>
                    <a:gd name="T12" fmla="*/ 444 w 944"/>
                    <a:gd name="T13" fmla="*/ 611 h 637"/>
                    <a:gd name="T14" fmla="*/ 405 w 944"/>
                    <a:gd name="T15" fmla="*/ 624 h 637"/>
                    <a:gd name="T16" fmla="*/ 367 w 944"/>
                    <a:gd name="T17" fmla="*/ 633 h 637"/>
                    <a:gd name="T18" fmla="*/ 326 w 944"/>
                    <a:gd name="T19" fmla="*/ 637 h 637"/>
                    <a:gd name="T20" fmla="*/ 286 w 944"/>
                    <a:gd name="T21" fmla="*/ 636 h 637"/>
                    <a:gd name="T22" fmla="*/ 246 w 944"/>
                    <a:gd name="T23" fmla="*/ 629 h 637"/>
                    <a:gd name="T24" fmla="*/ 207 w 944"/>
                    <a:gd name="T25" fmla="*/ 617 h 637"/>
                    <a:gd name="T26" fmla="*/ 170 w 944"/>
                    <a:gd name="T27" fmla="*/ 600 h 637"/>
                    <a:gd name="T28" fmla="*/ 133 w 944"/>
                    <a:gd name="T29" fmla="*/ 578 h 637"/>
                    <a:gd name="T30" fmla="*/ 2 w 944"/>
                    <a:gd name="T31" fmla="*/ 480 h 637"/>
                    <a:gd name="T32" fmla="*/ 0 w 944"/>
                    <a:gd name="T33" fmla="*/ 479 h 637"/>
                    <a:gd name="T34" fmla="*/ 944 w 944"/>
                    <a:gd name="T35" fmla="*/ 0 h 6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4"/>
                    <a:gd name="T55" fmla="*/ 0 h 637"/>
                    <a:gd name="T56" fmla="*/ 944 w 944"/>
                    <a:gd name="T57" fmla="*/ 637 h 6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4" h="637">
                      <a:moveTo>
                        <a:pt x="944" y="0"/>
                      </a:moveTo>
                      <a:lnTo>
                        <a:pt x="942" y="4"/>
                      </a:lnTo>
                      <a:lnTo>
                        <a:pt x="572" y="509"/>
                      </a:lnTo>
                      <a:lnTo>
                        <a:pt x="544" y="541"/>
                      </a:lnTo>
                      <a:lnTo>
                        <a:pt x="513" y="569"/>
                      </a:lnTo>
                      <a:lnTo>
                        <a:pt x="480" y="592"/>
                      </a:lnTo>
                      <a:lnTo>
                        <a:pt x="444" y="611"/>
                      </a:lnTo>
                      <a:lnTo>
                        <a:pt x="405" y="624"/>
                      </a:lnTo>
                      <a:lnTo>
                        <a:pt x="367" y="633"/>
                      </a:lnTo>
                      <a:lnTo>
                        <a:pt x="326" y="637"/>
                      </a:lnTo>
                      <a:lnTo>
                        <a:pt x="286" y="636"/>
                      </a:lnTo>
                      <a:lnTo>
                        <a:pt x="246" y="629"/>
                      </a:lnTo>
                      <a:lnTo>
                        <a:pt x="207" y="617"/>
                      </a:lnTo>
                      <a:lnTo>
                        <a:pt x="170" y="600"/>
                      </a:lnTo>
                      <a:lnTo>
                        <a:pt x="133" y="578"/>
                      </a:lnTo>
                      <a:lnTo>
                        <a:pt x="2" y="480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90" name="Freeform 51"/>
                <p:cNvSpPr>
                  <a:spLocks/>
                </p:cNvSpPr>
                <p:nvPr/>
              </p:nvSpPr>
              <p:spPr bwMode="auto">
                <a:xfrm>
                  <a:off x="1993" y="-678"/>
                  <a:ext cx="734" cy="489"/>
                </a:xfrm>
                <a:custGeom>
                  <a:avLst/>
                  <a:gdLst>
                    <a:gd name="T0" fmla="*/ 734 w 734"/>
                    <a:gd name="T1" fmla="*/ 0 h 489"/>
                    <a:gd name="T2" fmla="*/ 485 w 734"/>
                    <a:gd name="T3" fmla="*/ 339 h 489"/>
                    <a:gd name="T4" fmla="*/ 451 w 734"/>
                    <a:gd name="T5" fmla="*/ 381 h 489"/>
                    <a:gd name="T6" fmla="*/ 417 w 734"/>
                    <a:gd name="T7" fmla="*/ 416 h 489"/>
                    <a:gd name="T8" fmla="*/ 384 w 734"/>
                    <a:gd name="T9" fmla="*/ 444 h 489"/>
                    <a:gd name="T10" fmla="*/ 349 w 734"/>
                    <a:gd name="T11" fmla="*/ 464 h 489"/>
                    <a:gd name="T12" fmla="*/ 315 w 734"/>
                    <a:gd name="T13" fmla="*/ 479 h 489"/>
                    <a:gd name="T14" fmla="*/ 278 w 734"/>
                    <a:gd name="T15" fmla="*/ 487 h 489"/>
                    <a:gd name="T16" fmla="*/ 243 w 734"/>
                    <a:gd name="T17" fmla="*/ 489 h 489"/>
                    <a:gd name="T18" fmla="*/ 206 w 734"/>
                    <a:gd name="T19" fmla="*/ 483 h 489"/>
                    <a:gd name="T20" fmla="*/ 167 w 734"/>
                    <a:gd name="T21" fmla="*/ 473 h 489"/>
                    <a:gd name="T22" fmla="*/ 129 w 734"/>
                    <a:gd name="T23" fmla="*/ 457 h 489"/>
                    <a:gd name="T24" fmla="*/ 88 w 734"/>
                    <a:gd name="T25" fmla="*/ 435 h 489"/>
                    <a:gd name="T26" fmla="*/ 47 w 734"/>
                    <a:gd name="T27" fmla="*/ 408 h 489"/>
                    <a:gd name="T28" fmla="*/ 0 w 734"/>
                    <a:gd name="T29" fmla="*/ 372 h 489"/>
                    <a:gd name="T30" fmla="*/ 734 w 734"/>
                    <a:gd name="T31" fmla="*/ 0 h 4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4"/>
                    <a:gd name="T49" fmla="*/ 0 h 489"/>
                    <a:gd name="T50" fmla="*/ 734 w 734"/>
                    <a:gd name="T51" fmla="*/ 489 h 4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4" h="489">
                      <a:moveTo>
                        <a:pt x="734" y="0"/>
                      </a:moveTo>
                      <a:lnTo>
                        <a:pt x="485" y="339"/>
                      </a:lnTo>
                      <a:lnTo>
                        <a:pt x="451" y="381"/>
                      </a:lnTo>
                      <a:lnTo>
                        <a:pt x="417" y="416"/>
                      </a:lnTo>
                      <a:lnTo>
                        <a:pt x="384" y="444"/>
                      </a:lnTo>
                      <a:lnTo>
                        <a:pt x="349" y="464"/>
                      </a:lnTo>
                      <a:lnTo>
                        <a:pt x="315" y="479"/>
                      </a:lnTo>
                      <a:lnTo>
                        <a:pt x="278" y="487"/>
                      </a:lnTo>
                      <a:lnTo>
                        <a:pt x="243" y="489"/>
                      </a:lnTo>
                      <a:lnTo>
                        <a:pt x="206" y="483"/>
                      </a:lnTo>
                      <a:lnTo>
                        <a:pt x="167" y="473"/>
                      </a:lnTo>
                      <a:lnTo>
                        <a:pt x="129" y="457"/>
                      </a:lnTo>
                      <a:lnTo>
                        <a:pt x="88" y="435"/>
                      </a:lnTo>
                      <a:lnTo>
                        <a:pt x="47" y="408"/>
                      </a:lnTo>
                      <a:lnTo>
                        <a:pt x="0" y="372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D1A3"/>
                    </a:gs>
                    <a:gs pos="100000">
                      <a:srgbClr val="FFEAD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86" name="TextBox 172"/>
            <p:cNvSpPr txBox="1">
              <a:spLocks noChangeArrowheads="1"/>
            </p:cNvSpPr>
            <p:nvPr/>
          </p:nvSpPr>
          <p:spPr bwMode="auto">
            <a:xfrm>
              <a:off x="6968590" y="2113592"/>
              <a:ext cx="1838276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심의결과 이송</a:t>
              </a:r>
            </a:p>
          </p:txBody>
        </p:sp>
      </p:grpSp>
      <p:grpSp>
        <p:nvGrpSpPr>
          <p:cNvPr id="193" name="그룹 5"/>
          <p:cNvGrpSpPr>
            <a:grpSpLocks/>
          </p:cNvGrpSpPr>
          <p:nvPr/>
        </p:nvGrpSpPr>
        <p:grpSpPr bwMode="auto">
          <a:xfrm>
            <a:off x="6547048" y="4328616"/>
            <a:ext cx="2057400" cy="585787"/>
            <a:chOff x="6796507" y="2980244"/>
            <a:chExt cx="2057400" cy="585555"/>
          </a:xfrm>
        </p:grpSpPr>
        <p:grpSp>
          <p:nvGrpSpPr>
            <p:cNvPr id="194" name="Group 63"/>
            <p:cNvGrpSpPr>
              <a:grpSpLocks/>
            </p:cNvGrpSpPr>
            <p:nvPr/>
          </p:nvGrpSpPr>
          <p:grpSpPr bwMode="auto">
            <a:xfrm>
              <a:off x="6796507" y="2989799"/>
              <a:ext cx="2057400" cy="576000"/>
              <a:chOff x="502" y="2544"/>
              <a:chExt cx="3519" cy="1298"/>
            </a:xfrm>
          </p:grpSpPr>
          <p:grpSp>
            <p:nvGrpSpPr>
              <p:cNvPr id="196" name="Group 62"/>
              <p:cNvGrpSpPr>
                <a:grpSpLocks/>
              </p:cNvGrpSpPr>
              <p:nvPr/>
            </p:nvGrpSpPr>
            <p:grpSpPr bwMode="auto">
              <a:xfrm>
                <a:off x="502" y="2552"/>
                <a:ext cx="3519" cy="1290"/>
                <a:chOff x="1930" y="8"/>
                <a:chExt cx="3519" cy="1290"/>
              </a:xfrm>
            </p:grpSpPr>
            <p:sp>
              <p:nvSpPr>
                <p:cNvPr id="200" name="Freeform 48"/>
                <p:cNvSpPr>
                  <a:spLocks/>
                </p:cNvSpPr>
                <p:nvPr/>
              </p:nvSpPr>
              <p:spPr bwMode="auto">
                <a:xfrm>
                  <a:off x="1930" y="8"/>
                  <a:ext cx="3519" cy="1290"/>
                </a:xfrm>
                <a:custGeom>
                  <a:avLst/>
                  <a:gdLst>
                    <a:gd name="T0" fmla="*/ 944 w 3519"/>
                    <a:gd name="T1" fmla="*/ 0 h 1290"/>
                    <a:gd name="T2" fmla="*/ 3205 w 3519"/>
                    <a:gd name="T3" fmla="*/ 0 h 1290"/>
                    <a:gd name="T4" fmla="*/ 3248 w 3519"/>
                    <a:gd name="T5" fmla="*/ 3 h 1290"/>
                    <a:gd name="T6" fmla="*/ 3289 w 3519"/>
                    <a:gd name="T7" fmla="*/ 12 h 1290"/>
                    <a:gd name="T8" fmla="*/ 3327 w 3519"/>
                    <a:gd name="T9" fmla="*/ 25 h 1290"/>
                    <a:gd name="T10" fmla="*/ 3363 w 3519"/>
                    <a:gd name="T11" fmla="*/ 43 h 1290"/>
                    <a:gd name="T12" fmla="*/ 3396 w 3519"/>
                    <a:gd name="T13" fmla="*/ 66 h 1290"/>
                    <a:gd name="T14" fmla="*/ 3427 w 3519"/>
                    <a:gd name="T15" fmla="*/ 93 h 1290"/>
                    <a:gd name="T16" fmla="*/ 3454 w 3519"/>
                    <a:gd name="T17" fmla="*/ 123 h 1290"/>
                    <a:gd name="T18" fmla="*/ 3476 w 3519"/>
                    <a:gd name="T19" fmla="*/ 156 h 1290"/>
                    <a:gd name="T20" fmla="*/ 3494 w 3519"/>
                    <a:gd name="T21" fmla="*/ 192 h 1290"/>
                    <a:gd name="T22" fmla="*/ 3507 w 3519"/>
                    <a:gd name="T23" fmla="*/ 231 h 1290"/>
                    <a:gd name="T24" fmla="*/ 3516 w 3519"/>
                    <a:gd name="T25" fmla="*/ 271 h 1290"/>
                    <a:gd name="T26" fmla="*/ 3519 w 3519"/>
                    <a:gd name="T27" fmla="*/ 314 h 1290"/>
                    <a:gd name="T28" fmla="*/ 3519 w 3519"/>
                    <a:gd name="T29" fmla="*/ 976 h 1290"/>
                    <a:gd name="T30" fmla="*/ 3516 w 3519"/>
                    <a:gd name="T31" fmla="*/ 1019 h 1290"/>
                    <a:gd name="T32" fmla="*/ 3507 w 3519"/>
                    <a:gd name="T33" fmla="*/ 1060 h 1290"/>
                    <a:gd name="T34" fmla="*/ 3494 w 3519"/>
                    <a:gd name="T35" fmla="*/ 1098 h 1290"/>
                    <a:gd name="T36" fmla="*/ 3476 w 3519"/>
                    <a:gd name="T37" fmla="*/ 1134 h 1290"/>
                    <a:gd name="T38" fmla="*/ 3454 w 3519"/>
                    <a:gd name="T39" fmla="*/ 1167 h 1290"/>
                    <a:gd name="T40" fmla="*/ 3427 w 3519"/>
                    <a:gd name="T41" fmla="*/ 1197 h 1290"/>
                    <a:gd name="T42" fmla="*/ 3396 w 3519"/>
                    <a:gd name="T43" fmla="*/ 1224 h 1290"/>
                    <a:gd name="T44" fmla="*/ 3363 w 3519"/>
                    <a:gd name="T45" fmla="*/ 1247 h 1290"/>
                    <a:gd name="T46" fmla="*/ 3327 w 3519"/>
                    <a:gd name="T47" fmla="*/ 1265 h 1290"/>
                    <a:gd name="T48" fmla="*/ 3289 w 3519"/>
                    <a:gd name="T49" fmla="*/ 1278 h 1290"/>
                    <a:gd name="T50" fmla="*/ 3248 w 3519"/>
                    <a:gd name="T51" fmla="*/ 1287 h 1290"/>
                    <a:gd name="T52" fmla="*/ 3205 w 3519"/>
                    <a:gd name="T53" fmla="*/ 1290 h 1290"/>
                    <a:gd name="T54" fmla="*/ 314 w 3519"/>
                    <a:gd name="T55" fmla="*/ 1290 h 1290"/>
                    <a:gd name="T56" fmla="*/ 271 w 3519"/>
                    <a:gd name="T57" fmla="*/ 1287 h 1290"/>
                    <a:gd name="T58" fmla="*/ 230 w 3519"/>
                    <a:gd name="T59" fmla="*/ 1278 h 1290"/>
                    <a:gd name="T60" fmla="*/ 192 w 3519"/>
                    <a:gd name="T61" fmla="*/ 1265 h 1290"/>
                    <a:gd name="T62" fmla="*/ 156 w 3519"/>
                    <a:gd name="T63" fmla="*/ 1247 h 1290"/>
                    <a:gd name="T64" fmla="*/ 123 w 3519"/>
                    <a:gd name="T65" fmla="*/ 1224 h 1290"/>
                    <a:gd name="T66" fmla="*/ 92 w 3519"/>
                    <a:gd name="T67" fmla="*/ 1197 h 1290"/>
                    <a:gd name="T68" fmla="*/ 65 w 3519"/>
                    <a:gd name="T69" fmla="*/ 1167 h 1290"/>
                    <a:gd name="T70" fmla="*/ 43 w 3519"/>
                    <a:gd name="T71" fmla="*/ 1134 h 1290"/>
                    <a:gd name="T72" fmla="*/ 25 w 3519"/>
                    <a:gd name="T73" fmla="*/ 1098 h 1290"/>
                    <a:gd name="T74" fmla="*/ 12 w 3519"/>
                    <a:gd name="T75" fmla="*/ 1060 h 1290"/>
                    <a:gd name="T76" fmla="*/ 3 w 3519"/>
                    <a:gd name="T77" fmla="*/ 1019 h 1290"/>
                    <a:gd name="T78" fmla="*/ 0 w 3519"/>
                    <a:gd name="T79" fmla="*/ 976 h 1290"/>
                    <a:gd name="T80" fmla="*/ 0 w 3519"/>
                    <a:gd name="T81" fmla="*/ 479 h 1290"/>
                    <a:gd name="T82" fmla="*/ 944 w 3519"/>
                    <a:gd name="T83" fmla="*/ 0 h 12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19"/>
                    <a:gd name="T127" fmla="*/ 0 h 1290"/>
                    <a:gd name="T128" fmla="*/ 3519 w 3519"/>
                    <a:gd name="T129" fmla="*/ 1290 h 12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19" h="1290">
                      <a:moveTo>
                        <a:pt x="944" y="0"/>
                      </a:moveTo>
                      <a:lnTo>
                        <a:pt x="3205" y="0"/>
                      </a:lnTo>
                      <a:lnTo>
                        <a:pt x="3248" y="3"/>
                      </a:lnTo>
                      <a:lnTo>
                        <a:pt x="3289" y="12"/>
                      </a:lnTo>
                      <a:lnTo>
                        <a:pt x="3327" y="25"/>
                      </a:lnTo>
                      <a:lnTo>
                        <a:pt x="3363" y="43"/>
                      </a:lnTo>
                      <a:lnTo>
                        <a:pt x="3396" y="66"/>
                      </a:lnTo>
                      <a:lnTo>
                        <a:pt x="3427" y="93"/>
                      </a:lnTo>
                      <a:lnTo>
                        <a:pt x="3454" y="123"/>
                      </a:lnTo>
                      <a:lnTo>
                        <a:pt x="3476" y="156"/>
                      </a:lnTo>
                      <a:lnTo>
                        <a:pt x="3494" y="192"/>
                      </a:lnTo>
                      <a:lnTo>
                        <a:pt x="3507" y="231"/>
                      </a:lnTo>
                      <a:lnTo>
                        <a:pt x="3516" y="271"/>
                      </a:lnTo>
                      <a:lnTo>
                        <a:pt x="3519" y="314"/>
                      </a:lnTo>
                      <a:lnTo>
                        <a:pt x="3519" y="976"/>
                      </a:lnTo>
                      <a:lnTo>
                        <a:pt x="3516" y="1019"/>
                      </a:lnTo>
                      <a:lnTo>
                        <a:pt x="3507" y="1060"/>
                      </a:lnTo>
                      <a:lnTo>
                        <a:pt x="3494" y="1098"/>
                      </a:lnTo>
                      <a:lnTo>
                        <a:pt x="3476" y="1134"/>
                      </a:lnTo>
                      <a:lnTo>
                        <a:pt x="3454" y="1167"/>
                      </a:lnTo>
                      <a:lnTo>
                        <a:pt x="3427" y="1197"/>
                      </a:lnTo>
                      <a:lnTo>
                        <a:pt x="3396" y="1224"/>
                      </a:lnTo>
                      <a:lnTo>
                        <a:pt x="3363" y="1247"/>
                      </a:lnTo>
                      <a:lnTo>
                        <a:pt x="3327" y="1265"/>
                      </a:lnTo>
                      <a:lnTo>
                        <a:pt x="3289" y="1278"/>
                      </a:lnTo>
                      <a:lnTo>
                        <a:pt x="3248" y="1287"/>
                      </a:lnTo>
                      <a:lnTo>
                        <a:pt x="3205" y="1290"/>
                      </a:lnTo>
                      <a:lnTo>
                        <a:pt x="314" y="1290"/>
                      </a:lnTo>
                      <a:lnTo>
                        <a:pt x="271" y="1287"/>
                      </a:lnTo>
                      <a:lnTo>
                        <a:pt x="230" y="1278"/>
                      </a:lnTo>
                      <a:lnTo>
                        <a:pt x="192" y="1265"/>
                      </a:lnTo>
                      <a:lnTo>
                        <a:pt x="156" y="1247"/>
                      </a:lnTo>
                      <a:lnTo>
                        <a:pt x="123" y="1224"/>
                      </a:lnTo>
                      <a:lnTo>
                        <a:pt x="92" y="1197"/>
                      </a:lnTo>
                      <a:lnTo>
                        <a:pt x="65" y="1167"/>
                      </a:lnTo>
                      <a:lnTo>
                        <a:pt x="43" y="1134"/>
                      </a:lnTo>
                      <a:lnTo>
                        <a:pt x="25" y="1098"/>
                      </a:lnTo>
                      <a:lnTo>
                        <a:pt x="12" y="1060"/>
                      </a:lnTo>
                      <a:lnTo>
                        <a:pt x="3" y="1019"/>
                      </a:lnTo>
                      <a:lnTo>
                        <a:pt x="0" y="976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201" name="Freeform 49"/>
                <p:cNvSpPr>
                  <a:spLocks/>
                </p:cNvSpPr>
                <p:nvPr/>
              </p:nvSpPr>
              <p:spPr bwMode="auto">
                <a:xfrm>
                  <a:off x="2015" y="94"/>
                  <a:ext cx="3348" cy="1118"/>
                </a:xfrm>
                <a:custGeom>
                  <a:avLst/>
                  <a:gdLst>
                    <a:gd name="T0" fmla="*/ 690 w 3348"/>
                    <a:gd name="T1" fmla="*/ 0 h 1118"/>
                    <a:gd name="T2" fmla="*/ 3120 w 3348"/>
                    <a:gd name="T3" fmla="*/ 0 h 1118"/>
                    <a:gd name="T4" fmla="*/ 3157 w 3348"/>
                    <a:gd name="T5" fmla="*/ 4 h 1118"/>
                    <a:gd name="T6" fmla="*/ 3192 w 3348"/>
                    <a:gd name="T7" fmla="*/ 12 h 1118"/>
                    <a:gd name="T8" fmla="*/ 3225 w 3348"/>
                    <a:gd name="T9" fmla="*/ 26 h 1118"/>
                    <a:gd name="T10" fmla="*/ 3255 w 3348"/>
                    <a:gd name="T11" fmla="*/ 44 h 1118"/>
                    <a:gd name="T12" fmla="*/ 3280 w 3348"/>
                    <a:gd name="T13" fmla="*/ 68 h 1118"/>
                    <a:gd name="T14" fmla="*/ 3304 w 3348"/>
                    <a:gd name="T15" fmla="*/ 93 h 1118"/>
                    <a:gd name="T16" fmla="*/ 3322 w 3348"/>
                    <a:gd name="T17" fmla="*/ 123 h 1118"/>
                    <a:gd name="T18" fmla="*/ 3336 w 3348"/>
                    <a:gd name="T19" fmla="*/ 156 h 1118"/>
                    <a:gd name="T20" fmla="*/ 3344 w 3348"/>
                    <a:gd name="T21" fmla="*/ 191 h 1118"/>
                    <a:gd name="T22" fmla="*/ 3348 w 3348"/>
                    <a:gd name="T23" fmla="*/ 228 h 1118"/>
                    <a:gd name="T24" fmla="*/ 3348 w 3348"/>
                    <a:gd name="T25" fmla="*/ 890 h 1118"/>
                    <a:gd name="T26" fmla="*/ 3344 w 3348"/>
                    <a:gd name="T27" fmla="*/ 927 h 1118"/>
                    <a:gd name="T28" fmla="*/ 3336 w 3348"/>
                    <a:gd name="T29" fmla="*/ 962 h 1118"/>
                    <a:gd name="T30" fmla="*/ 3322 w 3348"/>
                    <a:gd name="T31" fmla="*/ 995 h 1118"/>
                    <a:gd name="T32" fmla="*/ 3304 w 3348"/>
                    <a:gd name="T33" fmla="*/ 1025 h 1118"/>
                    <a:gd name="T34" fmla="*/ 3280 w 3348"/>
                    <a:gd name="T35" fmla="*/ 1050 h 1118"/>
                    <a:gd name="T36" fmla="*/ 3255 w 3348"/>
                    <a:gd name="T37" fmla="*/ 1074 h 1118"/>
                    <a:gd name="T38" fmla="*/ 3225 w 3348"/>
                    <a:gd name="T39" fmla="*/ 1092 h 1118"/>
                    <a:gd name="T40" fmla="*/ 3192 w 3348"/>
                    <a:gd name="T41" fmla="*/ 1106 h 1118"/>
                    <a:gd name="T42" fmla="*/ 3157 w 3348"/>
                    <a:gd name="T43" fmla="*/ 1114 h 1118"/>
                    <a:gd name="T44" fmla="*/ 3120 w 3348"/>
                    <a:gd name="T45" fmla="*/ 1118 h 1118"/>
                    <a:gd name="T46" fmla="*/ 229 w 3348"/>
                    <a:gd name="T47" fmla="*/ 1118 h 1118"/>
                    <a:gd name="T48" fmla="*/ 191 w 3348"/>
                    <a:gd name="T49" fmla="*/ 1114 h 1118"/>
                    <a:gd name="T50" fmla="*/ 156 w 3348"/>
                    <a:gd name="T51" fmla="*/ 1106 h 1118"/>
                    <a:gd name="T52" fmla="*/ 124 w 3348"/>
                    <a:gd name="T53" fmla="*/ 1092 h 1118"/>
                    <a:gd name="T54" fmla="*/ 94 w 3348"/>
                    <a:gd name="T55" fmla="*/ 1074 h 1118"/>
                    <a:gd name="T56" fmla="*/ 68 w 3348"/>
                    <a:gd name="T57" fmla="*/ 1050 h 1118"/>
                    <a:gd name="T58" fmla="*/ 44 w 3348"/>
                    <a:gd name="T59" fmla="*/ 1025 h 1118"/>
                    <a:gd name="T60" fmla="*/ 26 w 3348"/>
                    <a:gd name="T61" fmla="*/ 995 h 1118"/>
                    <a:gd name="T62" fmla="*/ 12 w 3348"/>
                    <a:gd name="T63" fmla="*/ 962 h 1118"/>
                    <a:gd name="T64" fmla="*/ 4 w 3348"/>
                    <a:gd name="T65" fmla="*/ 927 h 1118"/>
                    <a:gd name="T66" fmla="*/ 0 w 3348"/>
                    <a:gd name="T67" fmla="*/ 890 h 1118"/>
                    <a:gd name="T68" fmla="*/ 0 w 3348"/>
                    <a:gd name="T69" fmla="*/ 350 h 1118"/>
                    <a:gd name="T70" fmla="*/ 690 w 3348"/>
                    <a:gd name="T71" fmla="*/ 0 h 11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48"/>
                    <a:gd name="T109" fmla="*/ 0 h 1118"/>
                    <a:gd name="T110" fmla="*/ 3348 w 3348"/>
                    <a:gd name="T111" fmla="*/ 1118 h 11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48" h="1118">
                      <a:moveTo>
                        <a:pt x="690" y="0"/>
                      </a:moveTo>
                      <a:lnTo>
                        <a:pt x="3120" y="0"/>
                      </a:lnTo>
                      <a:lnTo>
                        <a:pt x="3157" y="4"/>
                      </a:lnTo>
                      <a:lnTo>
                        <a:pt x="3192" y="12"/>
                      </a:lnTo>
                      <a:lnTo>
                        <a:pt x="3225" y="26"/>
                      </a:lnTo>
                      <a:lnTo>
                        <a:pt x="3255" y="44"/>
                      </a:lnTo>
                      <a:lnTo>
                        <a:pt x="3280" y="68"/>
                      </a:lnTo>
                      <a:lnTo>
                        <a:pt x="3304" y="93"/>
                      </a:lnTo>
                      <a:lnTo>
                        <a:pt x="3322" y="123"/>
                      </a:lnTo>
                      <a:lnTo>
                        <a:pt x="3336" y="156"/>
                      </a:lnTo>
                      <a:lnTo>
                        <a:pt x="3344" y="191"/>
                      </a:lnTo>
                      <a:lnTo>
                        <a:pt x="3348" y="228"/>
                      </a:lnTo>
                      <a:lnTo>
                        <a:pt x="3348" y="890"/>
                      </a:lnTo>
                      <a:lnTo>
                        <a:pt x="3344" y="927"/>
                      </a:lnTo>
                      <a:lnTo>
                        <a:pt x="3336" y="962"/>
                      </a:lnTo>
                      <a:lnTo>
                        <a:pt x="3322" y="995"/>
                      </a:lnTo>
                      <a:lnTo>
                        <a:pt x="3304" y="1025"/>
                      </a:lnTo>
                      <a:lnTo>
                        <a:pt x="3280" y="1050"/>
                      </a:lnTo>
                      <a:lnTo>
                        <a:pt x="3255" y="1074"/>
                      </a:lnTo>
                      <a:lnTo>
                        <a:pt x="3225" y="1092"/>
                      </a:lnTo>
                      <a:lnTo>
                        <a:pt x="3192" y="1106"/>
                      </a:lnTo>
                      <a:lnTo>
                        <a:pt x="3157" y="1114"/>
                      </a:lnTo>
                      <a:lnTo>
                        <a:pt x="3120" y="1118"/>
                      </a:lnTo>
                      <a:lnTo>
                        <a:pt x="229" y="1118"/>
                      </a:lnTo>
                      <a:lnTo>
                        <a:pt x="191" y="1114"/>
                      </a:lnTo>
                      <a:lnTo>
                        <a:pt x="156" y="1106"/>
                      </a:lnTo>
                      <a:lnTo>
                        <a:pt x="124" y="1092"/>
                      </a:lnTo>
                      <a:lnTo>
                        <a:pt x="94" y="1074"/>
                      </a:lnTo>
                      <a:lnTo>
                        <a:pt x="68" y="1050"/>
                      </a:lnTo>
                      <a:lnTo>
                        <a:pt x="44" y="1025"/>
                      </a:lnTo>
                      <a:lnTo>
                        <a:pt x="26" y="995"/>
                      </a:lnTo>
                      <a:lnTo>
                        <a:pt x="12" y="962"/>
                      </a:lnTo>
                      <a:lnTo>
                        <a:pt x="4" y="927"/>
                      </a:lnTo>
                      <a:lnTo>
                        <a:pt x="0" y="890"/>
                      </a:lnTo>
                      <a:lnTo>
                        <a:pt x="0" y="35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rgbClr val="FFD9B3"/>
                    </a:gs>
                  </a:gsLst>
                  <a:lin ang="2700000" scaled="1"/>
                </a:gradFill>
                <a:ln w="127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97" name="Group 61"/>
              <p:cNvGrpSpPr>
                <a:grpSpLocks/>
              </p:cNvGrpSpPr>
              <p:nvPr/>
            </p:nvGrpSpPr>
            <p:grpSpPr bwMode="auto">
              <a:xfrm>
                <a:off x="508" y="2544"/>
                <a:ext cx="944" cy="637"/>
                <a:chOff x="1930" y="-753"/>
                <a:chExt cx="944" cy="637"/>
              </a:xfrm>
            </p:grpSpPr>
            <p:sp>
              <p:nvSpPr>
                <p:cNvPr id="198" name="Freeform 50"/>
                <p:cNvSpPr>
                  <a:spLocks/>
                </p:cNvSpPr>
                <p:nvPr/>
              </p:nvSpPr>
              <p:spPr bwMode="auto">
                <a:xfrm>
                  <a:off x="1930" y="-753"/>
                  <a:ext cx="944" cy="637"/>
                </a:xfrm>
                <a:custGeom>
                  <a:avLst/>
                  <a:gdLst>
                    <a:gd name="T0" fmla="*/ 944 w 944"/>
                    <a:gd name="T1" fmla="*/ 0 h 637"/>
                    <a:gd name="T2" fmla="*/ 942 w 944"/>
                    <a:gd name="T3" fmla="*/ 4 h 637"/>
                    <a:gd name="T4" fmla="*/ 572 w 944"/>
                    <a:gd name="T5" fmla="*/ 509 h 637"/>
                    <a:gd name="T6" fmla="*/ 544 w 944"/>
                    <a:gd name="T7" fmla="*/ 541 h 637"/>
                    <a:gd name="T8" fmla="*/ 513 w 944"/>
                    <a:gd name="T9" fmla="*/ 569 h 637"/>
                    <a:gd name="T10" fmla="*/ 480 w 944"/>
                    <a:gd name="T11" fmla="*/ 592 h 637"/>
                    <a:gd name="T12" fmla="*/ 444 w 944"/>
                    <a:gd name="T13" fmla="*/ 611 h 637"/>
                    <a:gd name="T14" fmla="*/ 405 w 944"/>
                    <a:gd name="T15" fmla="*/ 624 h 637"/>
                    <a:gd name="T16" fmla="*/ 367 w 944"/>
                    <a:gd name="T17" fmla="*/ 633 h 637"/>
                    <a:gd name="T18" fmla="*/ 326 w 944"/>
                    <a:gd name="T19" fmla="*/ 637 h 637"/>
                    <a:gd name="T20" fmla="*/ 286 w 944"/>
                    <a:gd name="T21" fmla="*/ 636 h 637"/>
                    <a:gd name="T22" fmla="*/ 246 w 944"/>
                    <a:gd name="T23" fmla="*/ 629 h 637"/>
                    <a:gd name="T24" fmla="*/ 207 w 944"/>
                    <a:gd name="T25" fmla="*/ 617 h 637"/>
                    <a:gd name="T26" fmla="*/ 170 w 944"/>
                    <a:gd name="T27" fmla="*/ 600 h 637"/>
                    <a:gd name="T28" fmla="*/ 133 w 944"/>
                    <a:gd name="T29" fmla="*/ 578 h 637"/>
                    <a:gd name="T30" fmla="*/ 2 w 944"/>
                    <a:gd name="T31" fmla="*/ 480 h 637"/>
                    <a:gd name="T32" fmla="*/ 0 w 944"/>
                    <a:gd name="T33" fmla="*/ 479 h 637"/>
                    <a:gd name="T34" fmla="*/ 944 w 944"/>
                    <a:gd name="T35" fmla="*/ 0 h 6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4"/>
                    <a:gd name="T55" fmla="*/ 0 h 637"/>
                    <a:gd name="T56" fmla="*/ 944 w 944"/>
                    <a:gd name="T57" fmla="*/ 637 h 6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4" h="637">
                      <a:moveTo>
                        <a:pt x="944" y="0"/>
                      </a:moveTo>
                      <a:lnTo>
                        <a:pt x="942" y="4"/>
                      </a:lnTo>
                      <a:lnTo>
                        <a:pt x="572" y="509"/>
                      </a:lnTo>
                      <a:lnTo>
                        <a:pt x="544" y="541"/>
                      </a:lnTo>
                      <a:lnTo>
                        <a:pt x="513" y="569"/>
                      </a:lnTo>
                      <a:lnTo>
                        <a:pt x="480" y="592"/>
                      </a:lnTo>
                      <a:lnTo>
                        <a:pt x="444" y="611"/>
                      </a:lnTo>
                      <a:lnTo>
                        <a:pt x="405" y="624"/>
                      </a:lnTo>
                      <a:lnTo>
                        <a:pt x="367" y="633"/>
                      </a:lnTo>
                      <a:lnTo>
                        <a:pt x="326" y="637"/>
                      </a:lnTo>
                      <a:lnTo>
                        <a:pt x="286" y="636"/>
                      </a:lnTo>
                      <a:lnTo>
                        <a:pt x="246" y="629"/>
                      </a:lnTo>
                      <a:lnTo>
                        <a:pt x="207" y="617"/>
                      </a:lnTo>
                      <a:lnTo>
                        <a:pt x="170" y="600"/>
                      </a:lnTo>
                      <a:lnTo>
                        <a:pt x="133" y="578"/>
                      </a:lnTo>
                      <a:lnTo>
                        <a:pt x="2" y="480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99" name="Freeform 51"/>
                <p:cNvSpPr>
                  <a:spLocks/>
                </p:cNvSpPr>
                <p:nvPr/>
              </p:nvSpPr>
              <p:spPr bwMode="auto">
                <a:xfrm>
                  <a:off x="1993" y="-678"/>
                  <a:ext cx="734" cy="489"/>
                </a:xfrm>
                <a:custGeom>
                  <a:avLst/>
                  <a:gdLst>
                    <a:gd name="T0" fmla="*/ 734 w 734"/>
                    <a:gd name="T1" fmla="*/ 0 h 489"/>
                    <a:gd name="T2" fmla="*/ 485 w 734"/>
                    <a:gd name="T3" fmla="*/ 339 h 489"/>
                    <a:gd name="T4" fmla="*/ 451 w 734"/>
                    <a:gd name="T5" fmla="*/ 381 h 489"/>
                    <a:gd name="T6" fmla="*/ 417 w 734"/>
                    <a:gd name="T7" fmla="*/ 416 h 489"/>
                    <a:gd name="T8" fmla="*/ 384 w 734"/>
                    <a:gd name="T9" fmla="*/ 444 h 489"/>
                    <a:gd name="T10" fmla="*/ 349 w 734"/>
                    <a:gd name="T11" fmla="*/ 464 h 489"/>
                    <a:gd name="T12" fmla="*/ 315 w 734"/>
                    <a:gd name="T13" fmla="*/ 479 h 489"/>
                    <a:gd name="T14" fmla="*/ 278 w 734"/>
                    <a:gd name="T15" fmla="*/ 487 h 489"/>
                    <a:gd name="T16" fmla="*/ 243 w 734"/>
                    <a:gd name="T17" fmla="*/ 489 h 489"/>
                    <a:gd name="T18" fmla="*/ 206 w 734"/>
                    <a:gd name="T19" fmla="*/ 483 h 489"/>
                    <a:gd name="T20" fmla="*/ 167 w 734"/>
                    <a:gd name="T21" fmla="*/ 473 h 489"/>
                    <a:gd name="T22" fmla="*/ 129 w 734"/>
                    <a:gd name="T23" fmla="*/ 457 h 489"/>
                    <a:gd name="T24" fmla="*/ 88 w 734"/>
                    <a:gd name="T25" fmla="*/ 435 h 489"/>
                    <a:gd name="T26" fmla="*/ 47 w 734"/>
                    <a:gd name="T27" fmla="*/ 408 h 489"/>
                    <a:gd name="T28" fmla="*/ 0 w 734"/>
                    <a:gd name="T29" fmla="*/ 372 h 489"/>
                    <a:gd name="T30" fmla="*/ 734 w 734"/>
                    <a:gd name="T31" fmla="*/ 0 h 4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4"/>
                    <a:gd name="T49" fmla="*/ 0 h 489"/>
                    <a:gd name="T50" fmla="*/ 734 w 734"/>
                    <a:gd name="T51" fmla="*/ 489 h 4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4" h="489">
                      <a:moveTo>
                        <a:pt x="734" y="0"/>
                      </a:moveTo>
                      <a:lnTo>
                        <a:pt x="485" y="339"/>
                      </a:lnTo>
                      <a:lnTo>
                        <a:pt x="451" y="381"/>
                      </a:lnTo>
                      <a:lnTo>
                        <a:pt x="417" y="416"/>
                      </a:lnTo>
                      <a:lnTo>
                        <a:pt x="384" y="444"/>
                      </a:lnTo>
                      <a:lnTo>
                        <a:pt x="349" y="464"/>
                      </a:lnTo>
                      <a:lnTo>
                        <a:pt x="315" y="479"/>
                      </a:lnTo>
                      <a:lnTo>
                        <a:pt x="278" y="487"/>
                      </a:lnTo>
                      <a:lnTo>
                        <a:pt x="243" y="489"/>
                      </a:lnTo>
                      <a:lnTo>
                        <a:pt x="206" y="483"/>
                      </a:lnTo>
                      <a:lnTo>
                        <a:pt x="167" y="473"/>
                      </a:lnTo>
                      <a:lnTo>
                        <a:pt x="129" y="457"/>
                      </a:lnTo>
                      <a:lnTo>
                        <a:pt x="88" y="435"/>
                      </a:lnTo>
                      <a:lnTo>
                        <a:pt x="47" y="408"/>
                      </a:lnTo>
                      <a:lnTo>
                        <a:pt x="0" y="372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D1A3"/>
                    </a:gs>
                    <a:gs pos="100000">
                      <a:srgbClr val="FFEAD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95" name="TextBox 172"/>
            <p:cNvSpPr txBox="1">
              <a:spLocks noChangeArrowheads="1"/>
            </p:cNvSpPr>
            <p:nvPr/>
          </p:nvSpPr>
          <p:spPr bwMode="auto">
            <a:xfrm>
              <a:off x="6968590" y="2980244"/>
              <a:ext cx="1838276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회의록 및 심의결과 공개</a:t>
              </a:r>
            </a:p>
          </p:txBody>
        </p:sp>
      </p:grpSp>
      <p:sp>
        <p:nvSpPr>
          <p:cNvPr id="202" name="Freeform 82"/>
          <p:cNvSpPr>
            <a:spLocks/>
          </p:cNvSpPr>
          <p:nvPr/>
        </p:nvSpPr>
        <p:spPr bwMode="gray">
          <a:xfrm rot="16200000" flipH="1">
            <a:off x="2423988" y="4500687"/>
            <a:ext cx="2141537" cy="307975"/>
          </a:xfrm>
          <a:custGeom>
            <a:avLst/>
            <a:gdLst>
              <a:gd name="T0" fmla="*/ 2147483647 w 2432"/>
              <a:gd name="T1" fmla="*/ 2147483647 h 687"/>
              <a:gd name="T2" fmla="*/ 2147483647 w 2432"/>
              <a:gd name="T3" fmla="*/ 2147483647 h 687"/>
              <a:gd name="T4" fmla="*/ 0 w 2432"/>
              <a:gd name="T5" fmla="*/ 2147483647 h 687"/>
              <a:gd name="T6" fmla="*/ 0 60000 65536"/>
              <a:gd name="T7" fmla="*/ 0 60000 65536"/>
              <a:gd name="T8" fmla="*/ 0 60000 65536"/>
              <a:gd name="T9" fmla="*/ 0 w 2432"/>
              <a:gd name="T10" fmla="*/ 0 h 687"/>
              <a:gd name="T11" fmla="*/ 2432 w 2432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687">
                <a:moveTo>
                  <a:pt x="2432" y="654"/>
                </a:moveTo>
                <a:cubicBezTo>
                  <a:pt x="2343" y="357"/>
                  <a:pt x="1993" y="42"/>
                  <a:pt x="1293" y="21"/>
                </a:cubicBezTo>
                <a:cubicBezTo>
                  <a:pt x="593" y="0"/>
                  <a:pt x="39" y="402"/>
                  <a:pt x="0" y="687"/>
                </a:cubicBezTo>
              </a:path>
            </a:pathLst>
          </a:custGeom>
          <a:noFill/>
          <a:ln w="57150" cmpd="sng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03" name="Freeform 82"/>
          <p:cNvSpPr>
            <a:spLocks/>
          </p:cNvSpPr>
          <p:nvPr/>
        </p:nvSpPr>
        <p:spPr bwMode="gray">
          <a:xfrm rot="5082137" flipH="1">
            <a:off x="5533901" y="5127749"/>
            <a:ext cx="744538" cy="219075"/>
          </a:xfrm>
          <a:custGeom>
            <a:avLst/>
            <a:gdLst>
              <a:gd name="T0" fmla="*/ 2147483647 w 2432"/>
              <a:gd name="T1" fmla="*/ 2147483647 h 687"/>
              <a:gd name="T2" fmla="*/ 2147483647 w 2432"/>
              <a:gd name="T3" fmla="*/ 2147483647 h 687"/>
              <a:gd name="T4" fmla="*/ 0 w 2432"/>
              <a:gd name="T5" fmla="*/ 2147483647 h 687"/>
              <a:gd name="T6" fmla="*/ 0 60000 65536"/>
              <a:gd name="T7" fmla="*/ 0 60000 65536"/>
              <a:gd name="T8" fmla="*/ 0 60000 65536"/>
              <a:gd name="T9" fmla="*/ 0 w 2432"/>
              <a:gd name="T10" fmla="*/ 0 h 687"/>
              <a:gd name="T11" fmla="*/ 2432 w 2432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687">
                <a:moveTo>
                  <a:pt x="2432" y="654"/>
                </a:moveTo>
                <a:cubicBezTo>
                  <a:pt x="2343" y="357"/>
                  <a:pt x="1993" y="42"/>
                  <a:pt x="1293" y="21"/>
                </a:cubicBezTo>
                <a:cubicBezTo>
                  <a:pt x="593" y="0"/>
                  <a:pt x="39" y="402"/>
                  <a:pt x="0" y="687"/>
                </a:cubicBezTo>
              </a:path>
            </a:pathLst>
          </a:custGeom>
          <a:noFill/>
          <a:ln w="57150" cmpd="sng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204" name="TextBox 10"/>
          <p:cNvSpPr txBox="1">
            <a:spLocks noChangeArrowheads="1"/>
          </p:cNvSpPr>
          <p:nvPr/>
        </p:nvSpPr>
        <p:spPr bwMode="auto">
          <a:xfrm>
            <a:off x="2864519" y="4458618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baseline="-25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다음 안건</a:t>
            </a:r>
          </a:p>
        </p:txBody>
      </p:sp>
      <p:sp>
        <p:nvSpPr>
          <p:cNvPr id="205" name="TextBox 311"/>
          <p:cNvSpPr txBox="1">
            <a:spLocks noChangeArrowheads="1"/>
          </p:cNvSpPr>
          <p:nvPr/>
        </p:nvSpPr>
        <p:spPr bwMode="auto">
          <a:xfrm>
            <a:off x="6049044" y="4999956"/>
            <a:ext cx="61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800" b="1" baseline="-250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안건 수정</a:t>
            </a:r>
          </a:p>
        </p:txBody>
      </p:sp>
      <p:sp>
        <p:nvSpPr>
          <p:cNvPr id="206" name="TextBox 317"/>
          <p:cNvSpPr txBox="1">
            <a:spLocks noChangeArrowheads="1"/>
          </p:cNvSpPr>
          <p:nvPr/>
        </p:nvSpPr>
        <p:spPr bwMode="auto">
          <a:xfrm>
            <a:off x="868834" y="6237312"/>
            <a:ext cx="14620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800" b="1" baseline="-250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[</a:t>
            </a:r>
            <a:r>
              <a:rPr lang="ko-KR" altLang="en-US" sz="2000" b="1" baseline="-250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소위원회</a:t>
            </a:r>
            <a:r>
              <a:rPr lang="ko-KR" altLang="en-US" sz="1800" b="1" baseline="-250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 활동</a:t>
            </a:r>
            <a:r>
              <a:rPr lang="en-US" altLang="ko-KR" sz="1800" b="1" baseline="-25000" dirty="0">
                <a:solidFill>
                  <a:srgbClr val="000000"/>
                </a:solidFill>
                <a:latin typeface="HY동녘M" pitchFamily="18" charset="-127"/>
                <a:ea typeface="HY동녘M" pitchFamily="18" charset="-127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60475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253" name="그룹 223"/>
          <p:cNvGrpSpPr>
            <a:grpSpLocks/>
          </p:cNvGrpSpPr>
          <p:nvPr/>
        </p:nvGrpSpPr>
        <p:grpSpPr bwMode="auto">
          <a:xfrm>
            <a:off x="327025" y="1332057"/>
            <a:ext cx="2025650" cy="584775"/>
            <a:chOff x="755576" y="4095859"/>
            <a:chExt cx="1065868" cy="584399"/>
          </a:xfrm>
        </p:grpSpPr>
        <p:sp>
          <p:nvSpPr>
            <p:cNvPr id="254" name="모서리가 둥근 직사각형 253"/>
            <p:cNvSpPr/>
            <p:nvPr/>
          </p:nvSpPr>
          <p:spPr bwMode="ltGray">
            <a:xfrm>
              <a:off x="755576" y="4143454"/>
              <a:ext cx="1065868" cy="431522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821567" y="4095859"/>
              <a:ext cx="968971" cy="584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latinLnBrk="0">
                <a:defRPr/>
              </a:pPr>
              <a:r>
                <a:rPr kumimoji="0" lang="ko-KR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전</a:t>
              </a:r>
            </a:p>
          </p:txBody>
        </p:sp>
      </p:grpSp>
      <p:grpSp>
        <p:nvGrpSpPr>
          <p:cNvPr id="257" name="그룹 1"/>
          <p:cNvGrpSpPr>
            <a:grpSpLocks/>
          </p:cNvGrpSpPr>
          <p:nvPr/>
        </p:nvGrpSpPr>
        <p:grpSpPr bwMode="auto">
          <a:xfrm>
            <a:off x="354013" y="2060848"/>
            <a:ext cx="2057400" cy="576400"/>
            <a:chOff x="228600" y="2811243"/>
            <a:chExt cx="2057400" cy="684147"/>
          </a:xfrm>
        </p:grpSpPr>
        <p:grpSp>
          <p:nvGrpSpPr>
            <p:cNvPr id="293" name="Group 62"/>
            <p:cNvGrpSpPr>
              <a:grpSpLocks/>
            </p:cNvGrpSpPr>
            <p:nvPr/>
          </p:nvGrpSpPr>
          <p:grpSpPr bwMode="auto">
            <a:xfrm>
              <a:off x="228600" y="2815460"/>
              <a:ext cx="2057400" cy="679930"/>
              <a:chOff x="1930" y="8"/>
              <a:chExt cx="3519" cy="1290"/>
            </a:xfrm>
          </p:grpSpPr>
          <p:sp>
            <p:nvSpPr>
              <p:cNvPr id="298" name="Freeform 48"/>
              <p:cNvSpPr>
                <a:spLocks/>
              </p:cNvSpPr>
              <p:nvPr/>
            </p:nvSpPr>
            <p:spPr bwMode="auto">
              <a:xfrm>
                <a:off x="1930" y="8"/>
                <a:ext cx="3519" cy="1290"/>
              </a:xfrm>
              <a:custGeom>
                <a:avLst/>
                <a:gdLst>
                  <a:gd name="T0" fmla="*/ 944 w 3519"/>
                  <a:gd name="T1" fmla="*/ 0 h 1290"/>
                  <a:gd name="T2" fmla="*/ 3205 w 3519"/>
                  <a:gd name="T3" fmla="*/ 0 h 1290"/>
                  <a:gd name="T4" fmla="*/ 3248 w 3519"/>
                  <a:gd name="T5" fmla="*/ 3 h 1290"/>
                  <a:gd name="T6" fmla="*/ 3289 w 3519"/>
                  <a:gd name="T7" fmla="*/ 12 h 1290"/>
                  <a:gd name="T8" fmla="*/ 3327 w 3519"/>
                  <a:gd name="T9" fmla="*/ 25 h 1290"/>
                  <a:gd name="T10" fmla="*/ 3363 w 3519"/>
                  <a:gd name="T11" fmla="*/ 43 h 1290"/>
                  <a:gd name="T12" fmla="*/ 3396 w 3519"/>
                  <a:gd name="T13" fmla="*/ 66 h 1290"/>
                  <a:gd name="T14" fmla="*/ 3427 w 3519"/>
                  <a:gd name="T15" fmla="*/ 93 h 1290"/>
                  <a:gd name="T16" fmla="*/ 3454 w 3519"/>
                  <a:gd name="T17" fmla="*/ 123 h 1290"/>
                  <a:gd name="T18" fmla="*/ 3476 w 3519"/>
                  <a:gd name="T19" fmla="*/ 156 h 1290"/>
                  <a:gd name="T20" fmla="*/ 3494 w 3519"/>
                  <a:gd name="T21" fmla="*/ 192 h 1290"/>
                  <a:gd name="T22" fmla="*/ 3507 w 3519"/>
                  <a:gd name="T23" fmla="*/ 231 h 1290"/>
                  <a:gd name="T24" fmla="*/ 3516 w 3519"/>
                  <a:gd name="T25" fmla="*/ 271 h 1290"/>
                  <a:gd name="T26" fmla="*/ 3519 w 3519"/>
                  <a:gd name="T27" fmla="*/ 314 h 1290"/>
                  <a:gd name="T28" fmla="*/ 3519 w 3519"/>
                  <a:gd name="T29" fmla="*/ 976 h 1290"/>
                  <a:gd name="T30" fmla="*/ 3516 w 3519"/>
                  <a:gd name="T31" fmla="*/ 1019 h 1290"/>
                  <a:gd name="T32" fmla="*/ 3507 w 3519"/>
                  <a:gd name="T33" fmla="*/ 1060 h 1290"/>
                  <a:gd name="T34" fmla="*/ 3494 w 3519"/>
                  <a:gd name="T35" fmla="*/ 1098 h 1290"/>
                  <a:gd name="T36" fmla="*/ 3476 w 3519"/>
                  <a:gd name="T37" fmla="*/ 1134 h 1290"/>
                  <a:gd name="T38" fmla="*/ 3454 w 3519"/>
                  <a:gd name="T39" fmla="*/ 1167 h 1290"/>
                  <a:gd name="T40" fmla="*/ 3427 w 3519"/>
                  <a:gd name="T41" fmla="*/ 1197 h 1290"/>
                  <a:gd name="T42" fmla="*/ 3396 w 3519"/>
                  <a:gd name="T43" fmla="*/ 1224 h 1290"/>
                  <a:gd name="T44" fmla="*/ 3363 w 3519"/>
                  <a:gd name="T45" fmla="*/ 1247 h 1290"/>
                  <a:gd name="T46" fmla="*/ 3327 w 3519"/>
                  <a:gd name="T47" fmla="*/ 1265 h 1290"/>
                  <a:gd name="T48" fmla="*/ 3289 w 3519"/>
                  <a:gd name="T49" fmla="*/ 1278 h 1290"/>
                  <a:gd name="T50" fmla="*/ 3248 w 3519"/>
                  <a:gd name="T51" fmla="*/ 1287 h 1290"/>
                  <a:gd name="T52" fmla="*/ 3205 w 3519"/>
                  <a:gd name="T53" fmla="*/ 1290 h 1290"/>
                  <a:gd name="T54" fmla="*/ 314 w 3519"/>
                  <a:gd name="T55" fmla="*/ 1290 h 1290"/>
                  <a:gd name="T56" fmla="*/ 271 w 3519"/>
                  <a:gd name="T57" fmla="*/ 1287 h 1290"/>
                  <a:gd name="T58" fmla="*/ 230 w 3519"/>
                  <a:gd name="T59" fmla="*/ 1278 h 1290"/>
                  <a:gd name="T60" fmla="*/ 192 w 3519"/>
                  <a:gd name="T61" fmla="*/ 1265 h 1290"/>
                  <a:gd name="T62" fmla="*/ 156 w 3519"/>
                  <a:gd name="T63" fmla="*/ 1247 h 1290"/>
                  <a:gd name="T64" fmla="*/ 123 w 3519"/>
                  <a:gd name="T65" fmla="*/ 1224 h 1290"/>
                  <a:gd name="T66" fmla="*/ 92 w 3519"/>
                  <a:gd name="T67" fmla="*/ 1197 h 1290"/>
                  <a:gd name="T68" fmla="*/ 65 w 3519"/>
                  <a:gd name="T69" fmla="*/ 1167 h 1290"/>
                  <a:gd name="T70" fmla="*/ 43 w 3519"/>
                  <a:gd name="T71" fmla="*/ 1134 h 1290"/>
                  <a:gd name="T72" fmla="*/ 25 w 3519"/>
                  <a:gd name="T73" fmla="*/ 1098 h 1290"/>
                  <a:gd name="T74" fmla="*/ 12 w 3519"/>
                  <a:gd name="T75" fmla="*/ 1060 h 1290"/>
                  <a:gd name="T76" fmla="*/ 3 w 3519"/>
                  <a:gd name="T77" fmla="*/ 1019 h 1290"/>
                  <a:gd name="T78" fmla="*/ 0 w 3519"/>
                  <a:gd name="T79" fmla="*/ 976 h 1290"/>
                  <a:gd name="T80" fmla="*/ 0 w 3519"/>
                  <a:gd name="T81" fmla="*/ 479 h 1290"/>
                  <a:gd name="T82" fmla="*/ 944 w 3519"/>
                  <a:gd name="T83" fmla="*/ 0 h 12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519"/>
                  <a:gd name="T127" fmla="*/ 0 h 1290"/>
                  <a:gd name="T128" fmla="*/ 3519 w 3519"/>
                  <a:gd name="T129" fmla="*/ 1290 h 12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519" h="1290">
                    <a:moveTo>
                      <a:pt x="944" y="0"/>
                    </a:moveTo>
                    <a:lnTo>
                      <a:pt x="3205" y="0"/>
                    </a:lnTo>
                    <a:lnTo>
                      <a:pt x="3248" y="3"/>
                    </a:lnTo>
                    <a:lnTo>
                      <a:pt x="3289" y="12"/>
                    </a:lnTo>
                    <a:lnTo>
                      <a:pt x="3327" y="25"/>
                    </a:lnTo>
                    <a:lnTo>
                      <a:pt x="3363" y="43"/>
                    </a:lnTo>
                    <a:lnTo>
                      <a:pt x="3396" y="66"/>
                    </a:lnTo>
                    <a:lnTo>
                      <a:pt x="3427" y="93"/>
                    </a:lnTo>
                    <a:lnTo>
                      <a:pt x="3454" y="123"/>
                    </a:lnTo>
                    <a:lnTo>
                      <a:pt x="3476" y="156"/>
                    </a:lnTo>
                    <a:lnTo>
                      <a:pt x="3494" y="192"/>
                    </a:lnTo>
                    <a:lnTo>
                      <a:pt x="3507" y="231"/>
                    </a:lnTo>
                    <a:lnTo>
                      <a:pt x="3516" y="271"/>
                    </a:lnTo>
                    <a:lnTo>
                      <a:pt x="3519" y="314"/>
                    </a:lnTo>
                    <a:lnTo>
                      <a:pt x="3519" y="976"/>
                    </a:lnTo>
                    <a:lnTo>
                      <a:pt x="3516" y="1019"/>
                    </a:lnTo>
                    <a:lnTo>
                      <a:pt x="3507" y="1060"/>
                    </a:lnTo>
                    <a:lnTo>
                      <a:pt x="3494" y="1098"/>
                    </a:lnTo>
                    <a:lnTo>
                      <a:pt x="3476" y="1134"/>
                    </a:lnTo>
                    <a:lnTo>
                      <a:pt x="3454" y="1167"/>
                    </a:lnTo>
                    <a:lnTo>
                      <a:pt x="3427" y="1197"/>
                    </a:lnTo>
                    <a:lnTo>
                      <a:pt x="3396" y="1224"/>
                    </a:lnTo>
                    <a:lnTo>
                      <a:pt x="3363" y="1247"/>
                    </a:lnTo>
                    <a:lnTo>
                      <a:pt x="3327" y="1265"/>
                    </a:lnTo>
                    <a:lnTo>
                      <a:pt x="3289" y="1278"/>
                    </a:lnTo>
                    <a:lnTo>
                      <a:pt x="3248" y="1287"/>
                    </a:lnTo>
                    <a:lnTo>
                      <a:pt x="3205" y="1290"/>
                    </a:lnTo>
                    <a:lnTo>
                      <a:pt x="314" y="1290"/>
                    </a:lnTo>
                    <a:lnTo>
                      <a:pt x="271" y="1287"/>
                    </a:lnTo>
                    <a:lnTo>
                      <a:pt x="230" y="1278"/>
                    </a:lnTo>
                    <a:lnTo>
                      <a:pt x="192" y="1265"/>
                    </a:lnTo>
                    <a:lnTo>
                      <a:pt x="156" y="1247"/>
                    </a:lnTo>
                    <a:lnTo>
                      <a:pt x="123" y="1224"/>
                    </a:lnTo>
                    <a:lnTo>
                      <a:pt x="92" y="1197"/>
                    </a:lnTo>
                    <a:lnTo>
                      <a:pt x="65" y="1167"/>
                    </a:lnTo>
                    <a:lnTo>
                      <a:pt x="43" y="1134"/>
                    </a:lnTo>
                    <a:lnTo>
                      <a:pt x="25" y="1098"/>
                    </a:lnTo>
                    <a:lnTo>
                      <a:pt x="12" y="1060"/>
                    </a:lnTo>
                    <a:lnTo>
                      <a:pt x="3" y="1019"/>
                    </a:lnTo>
                    <a:lnTo>
                      <a:pt x="0" y="976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299" name="Freeform 49"/>
              <p:cNvSpPr>
                <a:spLocks/>
              </p:cNvSpPr>
              <p:nvPr/>
            </p:nvSpPr>
            <p:spPr bwMode="auto">
              <a:xfrm>
                <a:off x="2015" y="94"/>
                <a:ext cx="3348" cy="1118"/>
              </a:xfrm>
              <a:custGeom>
                <a:avLst/>
                <a:gdLst>
                  <a:gd name="T0" fmla="*/ 690 w 3348"/>
                  <a:gd name="T1" fmla="*/ 0 h 1118"/>
                  <a:gd name="T2" fmla="*/ 3120 w 3348"/>
                  <a:gd name="T3" fmla="*/ 0 h 1118"/>
                  <a:gd name="T4" fmla="*/ 3157 w 3348"/>
                  <a:gd name="T5" fmla="*/ 4 h 1118"/>
                  <a:gd name="T6" fmla="*/ 3192 w 3348"/>
                  <a:gd name="T7" fmla="*/ 12 h 1118"/>
                  <a:gd name="T8" fmla="*/ 3225 w 3348"/>
                  <a:gd name="T9" fmla="*/ 26 h 1118"/>
                  <a:gd name="T10" fmla="*/ 3255 w 3348"/>
                  <a:gd name="T11" fmla="*/ 44 h 1118"/>
                  <a:gd name="T12" fmla="*/ 3280 w 3348"/>
                  <a:gd name="T13" fmla="*/ 68 h 1118"/>
                  <a:gd name="T14" fmla="*/ 3304 w 3348"/>
                  <a:gd name="T15" fmla="*/ 93 h 1118"/>
                  <a:gd name="T16" fmla="*/ 3322 w 3348"/>
                  <a:gd name="T17" fmla="*/ 123 h 1118"/>
                  <a:gd name="T18" fmla="*/ 3336 w 3348"/>
                  <a:gd name="T19" fmla="*/ 156 h 1118"/>
                  <a:gd name="T20" fmla="*/ 3344 w 3348"/>
                  <a:gd name="T21" fmla="*/ 191 h 1118"/>
                  <a:gd name="T22" fmla="*/ 3348 w 3348"/>
                  <a:gd name="T23" fmla="*/ 228 h 1118"/>
                  <a:gd name="T24" fmla="*/ 3348 w 3348"/>
                  <a:gd name="T25" fmla="*/ 890 h 1118"/>
                  <a:gd name="T26" fmla="*/ 3344 w 3348"/>
                  <a:gd name="T27" fmla="*/ 927 h 1118"/>
                  <a:gd name="T28" fmla="*/ 3336 w 3348"/>
                  <a:gd name="T29" fmla="*/ 962 h 1118"/>
                  <a:gd name="T30" fmla="*/ 3322 w 3348"/>
                  <a:gd name="T31" fmla="*/ 995 h 1118"/>
                  <a:gd name="T32" fmla="*/ 3304 w 3348"/>
                  <a:gd name="T33" fmla="*/ 1025 h 1118"/>
                  <a:gd name="T34" fmla="*/ 3280 w 3348"/>
                  <a:gd name="T35" fmla="*/ 1050 h 1118"/>
                  <a:gd name="T36" fmla="*/ 3255 w 3348"/>
                  <a:gd name="T37" fmla="*/ 1074 h 1118"/>
                  <a:gd name="T38" fmla="*/ 3225 w 3348"/>
                  <a:gd name="T39" fmla="*/ 1092 h 1118"/>
                  <a:gd name="T40" fmla="*/ 3192 w 3348"/>
                  <a:gd name="T41" fmla="*/ 1106 h 1118"/>
                  <a:gd name="T42" fmla="*/ 3157 w 3348"/>
                  <a:gd name="T43" fmla="*/ 1114 h 1118"/>
                  <a:gd name="T44" fmla="*/ 3120 w 3348"/>
                  <a:gd name="T45" fmla="*/ 1118 h 1118"/>
                  <a:gd name="T46" fmla="*/ 229 w 3348"/>
                  <a:gd name="T47" fmla="*/ 1118 h 1118"/>
                  <a:gd name="T48" fmla="*/ 191 w 3348"/>
                  <a:gd name="T49" fmla="*/ 1114 h 1118"/>
                  <a:gd name="T50" fmla="*/ 156 w 3348"/>
                  <a:gd name="T51" fmla="*/ 1106 h 1118"/>
                  <a:gd name="T52" fmla="*/ 124 w 3348"/>
                  <a:gd name="T53" fmla="*/ 1092 h 1118"/>
                  <a:gd name="T54" fmla="*/ 94 w 3348"/>
                  <a:gd name="T55" fmla="*/ 1074 h 1118"/>
                  <a:gd name="T56" fmla="*/ 68 w 3348"/>
                  <a:gd name="T57" fmla="*/ 1050 h 1118"/>
                  <a:gd name="T58" fmla="*/ 44 w 3348"/>
                  <a:gd name="T59" fmla="*/ 1025 h 1118"/>
                  <a:gd name="T60" fmla="*/ 26 w 3348"/>
                  <a:gd name="T61" fmla="*/ 995 h 1118"/>
                  <a:gd name="T62" fmla="*/ 12 w 3348"/>
                  <a:gd name="T63" fmla="*/ 962 h 1118"/>
                  <a:gd name="T64" fmla="*/ 4 w 3348"/>
                  <a:gd name="T65" fmla="*/ 927 h 1118"/>
                  <a:gd name="T66" fmla="*/ 0 w 3348"/>
                  <a:gd name="T67" fmla="*/ 890 h 1118"/>
                  <a:gd name="T68" fmla="*/ 0 w 3348"/>
                  <a:gd name="T69" fmla="*/ 350 h 1118"/>
                  <a:gd name="T70" fmla="*/ 690 w 3348"/>
                  <a:gd name="T71" fmla="*/ 0 h 11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48"/>
                  <a:gd name="T109" fmla="*/ 0 h 1118"/>
                  <a:gd name="T110" fmla="*/ 3348 w 3348"/>
                  <a:gd name="T111" fmla="*/ 1118 h 11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48" h="1118">
                    <a:moveTo>
                      <a:pt x="690" y="0"/>
                    </a:moveTo>
                    <a:lnTo>
                      <a:pt x="3120" y="0"/>
                    </a:lnTo>
                    <a:lnTo>
                      <a:pt x="3157" y="4"/>
                    </a:lnTo>
                    <a:lnTo>
                      <a:pt x="3192" y="12"/>
                    </a:lnTo>
                    <a:lnTo>
                      <a:pt x="3225" y="26"/>
                    </a:lnTo>
                    <a:lnTo>
                      <a:pt x="3255" y="44"/>
                    </a:lnTo>
                    <a:lnTo>
                      <a:pt x="3280" y="68"/>
                    </a:lnTo>
                    <a:lnTo>
                      <a:pt x="3304" y="93"/>
                    </a:lnTo>
                    <a:lnTo>
                      <a:pt x="3322" y="123"/>
                    </a:lnTo>
                    <a:lnTo>
                      <a:pt x="3336" y="156"/>
                    </a:lnTo>
                    <a:lnTo>
                      <a:pt x="3344" y="191"/>
                    </a:lnTo>
                    <a:lnTo>
                      <a:pt x="3348" y="228"/>
                    </a:lnTo>
                    <a:lnTo>
                      <a:pt x="3348" y="890"/>
                    </a:lnTo>
                    <a:lnTo>
                      <a:pt x="3344" y="927"/>
                    </a:lnTo>
                    <a:lnTo>
                      <a:pt x="3336" y="962"/>
                    </a:lnTo>
                    <a:lnTo>
                      <a:pt x="3322" y="995"/>
                    </a:lnTo>
                    <a:lnTo>
                      <a:pt x="3304" y="1025"/>
                    </a:lnTo>
                    <a:lnTo>
                      <a:pt x="3280" y="1050"/>
                    </a:lnTo>
                    <a:lnTo>
                      <a:pt x="3255" y="1074"/>
                    </a:lnTo>
                    <a:lnTo>
                      <a:pt x="3225" y="1092"/>
                    </a:lnTo>
                    <a:lnTo>
                      <a:pt x="3192" y="1106"/>
                    </a:lnTo>
                    <a:lnTo>
                      <a:pt x="3157" y="1114"/>
                    </a:lnTo>
                    <a:lnTo>
                      <a:pt x="3120" y="1118"/>
                    </a:lnTo>
                    <a:lnTo>
                      <a:pt x="229" y="1118"/>
                    </a:lnTo>
                    <a:lnTo>
                      <a:pt x="191" y="1114"/>
                    </a:lnTo>
                    <a:lnTo>
                      <a:pt x="156" y="1106"/>
                    </a:lnTo>
                    <a:lnTo>
                      <a:pt x="124" y="1092"/>
                    </a:lnTo>
                    <a:lnTo>
                      <a:pt x="94" y="1074"/>
                    </a:lnTo>
                    <a:lnTo>
                      <a:pt x="68" y="1050"/>
                    </a:lnTo>
                    <a:lnTo>
                      <a:pt x="44" y="1025"/>
                    </a:lnTo>
                    <a:lnTo>
                      <a:pt x="26" y="995"/>
                    </a:lnTo>
                    <a:lnTo>
                      <a:pt x="12" y="962"/>
                    </a:lnTo>
                    <a:lnTo>
                      <a:pt x="4" y="927"/>
                    </a:lnTo>
                    <a:lnTo>
                      <a:pt x="0" y="890"/>
                    </a:lnTo>
                    <a:lnTo>
                      <a:pt x="0" y="350"/>
                    </a:lnTo>
                    <a:lnTo>
                      <a:pt x="69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C9C19"/>
                  </a:gs>
                  <a:gs pos="100000">
                    <a:srgbClr val="92C02A"/>
                  </a:gs>
                </a:gsLst>
                <a:lin ang="2700000" scaled="1"/>
              </a:gradFill>
              <a:ln w="127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grpSp>
          <p:nvGrpSpPr>
            <p:cNvPr id="294" name="Group 61"/>
            <p:cNvGrpSpPr>
              <a:grpSpLocks/>
            </p:cNvGrpSpPr>
            <p:nvPr/>
          </p:nvGrpSpPr>
          <p:grpSpPr bwMode="auto">
            <a:xfrm>
              <a:off x="232108" y="2811243"/>
              <a:ext cx="551914" cy="335749"/>
              <a:chOff x="1930" y="-753"/>
              <a:chExt cx="944" cy="637"/>
            </a:xfrm>
          </p:grpSpPr>
          <p:sp>
            <p:nvSpPr>
              <p:cNvPr id="296" name="Freeform 50"/>
              <p:cNvSpPr>
                <a:spLocks/>
              </p:cNvSpPr>
              <p:nvPr/>
            </p:nvSpPr>
            <p:spPr bwMode="auto">
              <a:xfrm>
                <a:off x="1930" y="-753"/>
                <a:ext cx="944" cy="637"/>
              </a:xfrm>
              <a:custGeom>
                <a:avLst/>
                <a:gdLst>
                  <a:gd name="T0" fmla="*/ 944 w 944"/>
                  <a:gd name="T1" fmla="*/ 0 h 637"/>
                  <a:gd name="T2" fmla="*/ 942 w 944"/>
                  <a:gd name="T3" fmla="*/ 4 h 637"/>
                  <a:gd name="T4" fmla="*/ 572 w 944"/>
                  <a:gd name="T5" fmla="*/ 509 h 637"/>
                  <a:gd name="T6" fmla="*/ 544 w 944"/>
                  <a:gd name="T7" fmla="*/ 541 h 637"/>
                  <a:gd name="T8" fmla="*/ 513 w 944"/>
                  <a:gd name="T9" fmla="*/ 569 h 637"/>
                  <a:gd name="T10" fmla="*/ 480 w 944"/>
                  <a:gd name="T11" fmla="*/ 592 h 637"/>
                  <a:gd name="T12" fmla="*/ 444 w 944"/>
                  <a:gd name="T13" fmla="*/ 611 h 637"/>
                  <a:gd name="T14" fmla="*/ 405 w 944"/>
                  <a:gd name="T15" fmla="*/ 624 h 637"/>
                  <a:gd name="T16" fmla="*/ 367 w 944"/>
                  <a:gd name="T17" fmla="*/ 633 h 637"/>
                  <a:gd name="T18" fmla="*/ 326 w 944"/>
                  <a:gd name="T19" fmla="*/ 637 h 637"/>
                  <a:gd name="T20" fmla="*/ 286 w 944"/>
                  <a:gd name="T21" fmla="*/ 636 h 637"/>
                  <a:gd name="T22" fmla="*/ 246 w 944"/>
                  <a:gd name="T23" fmla="*/ 629 h 637"/>
                  <a:gd name="T24" fmla="*/ 207 w 944"/>
                  <a:gd name="T25" fmla="*/ 617 h 637"/>
                  <a:gd name="T26" fmla="*/ 170 w 944"/>
                  <a:gd name="T27" fmla="*/ 600 h 637"/>
                  <a:gd name="T28" fmla="*/ 133 w 944"/>
                  <a:gd name="T29" fmla="*/ 578 h 637"/>
                  <a:gd name="T30" fmla="*/ 2 w 944"/>
                  <a:gd name="T31" fmla="*/ 480 h 637"/>
                  <a:gd name="T32" fmla="*/ 0 w 944"/>
                  <a:gd name="T33" fmla="*/ 479 h 637"/>
                  <a:gd name="T34" fmla="*/ 944 w 944"/>
                  <a:gd name="T35" fmla="*/ 0 h 6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4"/>
                  <a:gd name="T55" fmla="*/ 0 h 637"/>
                  <a:gd name="T56" fmla="*/ 944 w 944"/>
                  <a:gd name="T57" fmla="*/ 637 h 6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4" h="637">
                    <a:moveTo>
                      <a:pt x="944" y="0"/>
                    </a:moveTo>
                    <a:lnTo>
                      <a:pt x="942" y="4"/>
                    </a:lnTo>
                    <a:lnTo>
                      <a:pt x="572" y="509"/>
                    </a:lnTo>
                    <a:lnTo>
                      <a:pt x="544" y="541"/>
                    </a:lnTo>
                    <a:lnTo>
                      <a:pt x="513" y="569"/>
                    </a:lnTo>
                    <a:lnTo>
                      <a:pt x="480" y="592"/>
                    </a:lnTo>
                    <a:lnTo>
                      <a:pt x="444" y="611"/>
                    </a:lnTo>
                    <a:lnTo>
                      <a:pt x="405" y="624"/>
                    </a:lnTo>
                    <a:lnTo>
                      <a:pt x="367" y="633"/>
                    </a:lnTo>
                    <a:lnTo>
                      <a:pt x="326" y="637"/>
                    </a:lnTo>
                    <a:lnTo>
                      <a:pt x="286" y="636"/>
                    </a:lnTo>
                    <a:lnTo>
                      <a:pt x="246" y="629"/>
                    </a:lnTo>
                    <a:lnTo>
                      <a:pt x="207" y="617"/>
                    </a:lnTo>
                    <a:lnTo>
                      <a:pt x="170" y="600"/>
                    </a:lnTo>
                    <a:lnTo>
                      <a:pt x="133" y="578"/>
                    </a:lnTo>
                    <a:lnTo>
                      <a:pt x="2" y="480"/>
                    </a:lnTo>
                    <a:lnTo>
                      <a:pt x="0" y="479"/>
                    </a:lnTo>
                    <a:lnTo>
                      <a:pt x="94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F7F7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297" name="Freeform 51"/>
              <p:cNvSpPr>
                <a:spLocks/>
              </p:cNvSpPr>
              <p:nvPr/>
            </p:nvSpPr>
            <p:spPr bwMode="auto">
              <a:xfrm>
                <a:off x="1993" y="-678"/>
                <a:ext cx="734" cy="489"/>
              </a:xfrm>
              <a:custGeom>
                <a:avLst/>
                <a:gdLst>
                  <a:gd name="T0" fmla="*/ 734 w 734"/>
                  <a:gd name="T1" fmla="*/ 0 h 489"/>
                  <a:gd name="T2" fmla="*/ 485 w 734"/>
                  <a:gd name="T3" fmla="*/ 339 h 489"/>
                  <a:gd name="T4" fmla="*/ 451 w 734"/>
                  <a:gd name="T5" fmla="*/ 381 h 489"/>
                  <a:gd name="T6" fmla="*/ 417 w 734"/>
                  <a:gd name="T7" fmla="*/ 416 h 489"/>
                  <a:gd name="T8" fmla="*/ 384 w 734"/>
                  <a:gd name="T9" fmla="*/ 444 h 489"/>
                  <a:gd name="T10" fmla="*/ 349 w 734"/>
                  <a:gd name="T11" fmla="*/ 464 h 489"/>
                  <a:gd name="T12" fmla="*/ 315 w 734"/>
                  <a:gd name="T13" fmla="*/ 479 h 489"/>
                  <a:gd name="T14" fmla="*/ 278 w 734"/>
                  <a:gd name="T15" fmla="*/ 487 h 489"/>
                  <a:gd name="T16" fmla="*/ 243 w 734"/>
                  <a:gd name="T17" fmla="*/ 489 h 489"/>
                  <a:gd name="T18" fmla="*/ 206 w 734"/>
                  <a:gd name="T19" fmla="*/ 483 h 489"/>
                  <a:gd name="T20" fmla="*/ 167 w 734"/>
                  <a:gd name="T21" fmla="*/ 473 h 489"/>
                  <a:gd name="T22" fmla="*/ 129 w 734"/>
                  <a:gd name="T23" fmla="*/ 457 h 489"/>
                  <a:gd name="T24" fmla="*/ 88 w 734"/>
                  <a:gd name="T25" fmla="*/ 435 h 489"/>
                  <a:gd name="T26" fmla="*/ 47 w 734"/>
                  <a:gd name="T27" fmla="*/ 408 h 489"/>
                  <a:gd name="T28" fmla="*/ 0 w 734"/>
                  <a:gd name="T29" fmla="*/ 372 h 489"/>
                  <a:gd name="T30" fmla="*/ 734 w 734"/>
                  <a:gd name="T31" fmla="*/ 0 h 4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4"/>
                  <a:gd name="T49" fmla="*/ 0 h 489"/>
                  <a:gd name="T50" fmla="*/ 734 w 734"/>
                  <a:gd name="T51" fmla="*/ 489 h 4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4" h="489">
                    <a:moveTo>
                      <a:pt x="734" y="0"/>
                    </a:moveTo>
                    <a:lnTo>
                      <a:pt x="485" y="339"/>
                    </a:lnTo>
                    <a:lnTo>
                      <a:pt x="451" y="381"/>
                    </a:lnTo>
                    <a:lnTo>
                      <a:pt x="417" y="416"/>
                    </a:lnTo>
                    <a:lnTo>
                      <a:pt x="384" y="444"/>
                    </a:lnTo>
                    <a:lnTo>
                      <a:pt x="349" y="464"/>
                    </a:lnTo>
                    <a:lnTo>
                      <a:pt x="315" y="479"/>
                    </a:lnTo>
                    <a:lnTo>
                      <a:pt x="278" y="487"/>
                    </a:lnTo>
                    <a:lnTo>
                      <a:pt x="243" y="489"/>
                    </a:lnTo>
                    <a:lnTo>
                      <a:pt x="206" y="483"/>
                    </a:lnTo>
                    <a:lnTo>
                      <a:pt x="167" y="473"/>
                    </a:lnTo>
                    <a:lnTo>
                      <a:pt x="129" y="457"/>
                    </a:lnTo>
                    <a:lnTo>
                      <a:pt x="88" y="435"/>
                    </a:lnTo>
                    <a:lnTo>
                      <a:pt x="47" y="408"/>
                    </a:lnTo>
                    <a:lnTo>
                      <a:pt x="0" y="372"/>
                    </a:lnTo>
                    <a:lnTo>
                      <a:pt x="73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E9F5CF"/>
                  </a:gs>
                  <a:gs pos="100000">
                    <a:srgbClr val="92C02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HY견고딕" pitchFamily="18" charset="-127"/>
                </a:endParaRPr>
              </a:p>
            </p:txBody>
          </p:sp>
        </p:grpSp>
        <p:sp>
          <p:nvSpPr>
            <p:cNvPr id="295" name="TextBox 172"/>
            <p:cNvSpPr txBox="1">
              <a:spLocks noChangeArrowheads="1"/>
            </p:cNvSpPr>
            <p:nvPr/>
          </p:nvSpPr>
          <p:spPr bwMode="auto">
            <a:xfrm>
              <a:off x="420805" y="2909051"/>
              <a:ext cx="1838276" cy="40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안건제안</a:t>
              </a:r>
            </a:p>
          </p:txBody>
        </p:sp>
      </p:grpSp>
      <p:grpSp>
        <p:nvGrpSpPr>
          <p:cNvPr id="258" name="그룹 164"/>
          <p:cNvGrpSpPr>
            <a:grpSpLocks/>
          </p:cNvGrpSpPr>
          <p:nvPr/>
        </p:nvGrpSpPr>
        <p:grpSpPr bwMode="auto">
          <a:xfrm>
            <a:off x="899592" y="3789040"/>
            <a:ext cx="6176248" cy="1735195"/>
            <a:chOff x="342899" y="4835525"/>
            <a:chExt cx="6176248" cy="1734784"/>
          </a:xfrm>
        </p:grpSpPr>
        <p:grpSp>
          <p:nvGrpSpPr>
            <p:cNvPr id="280" name="그룹 124"/>
            <p:cNvGrpSpPr>
              <a:grpSpLocks/>
            </p:cNvGrpSpPr>
            <p:nvPr/>
          </p:nvGrpSpPr>
          <p:grpSpPr bwMode="auto">
            <a:xfrm>
              <a:off x="360363" y="4835525"/>
              <a:ext cx="2057400" cy="576263"/>
              <a:chOff x="228600" y="2811243"/>
              <a:chExt cx="2057400" cy="684147"/>
            </a:xfrm>
          </p:grpSpPr>
          <p:grpSp>
            <p:nvGrpSpPr>
              <p:cNvPr id="286" name="Group 62"/>
              <p:cNvGrpSpPr>
                <a:grpSpLocks/>
              </p:cNvGrpSpPr>
              <p:nvPr/>
            </p:nvGrpSpPr>
            <p:grpSpPr bwMode="auto">
              <a:xfrm>
                <a:off x="228600" y="2815460"/>
                <a:ext cx="2057400" cy="679930"/>
                <a:chOff x="1930" y="8"/>
                <a:chExt cx="3519" cy="1290"/>
              </a:xfrm>
            </p:grpSpPr>
            <p:sp>
              <p:nvSpPr>
                <p:cNvPr id="291" name="Freeform 48"/>
                <p:cNvSpPr>
                  <a:spLocks/>
                </p:cNvSpPr>
                <p:nvPr/>
              </p:nvSpPr>
              <p:spPr bwMode="auto">
                <a:xfrm>
                  <a:off x="1930" y="8"/>
                  <a:ext cx="3519" cy="1290"/>
                </a:xfrm>
                <a:custGeom>
                  <a:avLst/>
                  <a:gdLst>
                    <a:gd name="T0" fmla="*/ 944 w 3519"/>
                    <a:gd name="T1" fmla="*/ 0 h 1290"/>
                    <a:gd name="T2" fmla="*/ 3205 w 3519"/>
                    <a:gd name="T3" fmla="*/ 0 h 1290"/>
                    <a:gd name="T4" fmla="*/ 3248 w 3519"/>
                    <a:gd name="T5" fmla="*/ 3 h 1290"/>
                    <a:gd name="T6" fmla="*/ 3289 w 3519"/>
                    <a:gd name="T7" fmla="*/ 12 h 1290"/>
                    <a:gd name="T8" fmla="*/ 3327 w 3519"/>
                    <a:gd name="T9" fmla="*/ 25 h 1290"/>
                    <a:gd name="T10" fmla="*/ 3363 w 3519"/>
                    <a:gd name="T11" fmla="*/ 43 h 1290"/>
                    <a:gd name="T12" fmla="*/ 3396 w 3519"/>
                    <a:gd name="T13" fmla="*/ 66 h 1290"/>
                    <a:gd name="T14" fmla="*/ 3427 w 3519"/>
                    <a:gd name="T15" fmla="*/ 93 h 1290"/>
                    <a:gd name="T16" fmla="*/ 3454 w 3519"/>
                    <a:gd name="T17" fmla="*/ 123 h 1290"/>
                    <a:gd name="T18" fmla="*/ 3476 w 3519"/>
                    <a:gd name="T19" fmla="*/ 156 h 1290"/>
                    <a:gd name="T20" fmla="*/ 3494 w 3519"/>
                    <a:gd name="T21" fmla="*/ 192 h 1290"/>
                    <a:gd name="T22" fmla="*/ 3507 w 3519"/>
                    <a:gd name="T23" fmla="*/ 231 h 1290"/>
                    <a:gd name="T24" fmla="*/ 3516 w 3519"/>
                    <a:gd name="T25" fmla="*/ 271 h 1290"/>
                    <a:gd name="T26" fmla="*/ 3519 w 3519"/>
                    <a:gd name="T27" fmla="*/ 314 h 1290"/>
                    <a:gd name="T28" fmla="*/ 3519 w 3519"/>
                    <a:gd name="T29" fmla="*/ 976 h 1290"/>
                    <a:gd name="T30" fmla="*/ 3516 w 3519"/>
                    <a:gd name="T31" fmla="*/ 1019 h 1290"/>
                    <a:gd name="T32" fmla="*/ 3507 w 3519"/>
                    <a:gd name="T33" fmla="*/ 1060 h 1290"/>
                    <a:gd name="T34" fmla="*/ 3494 w 3519"/>
                    <a:gd name="T35" fmla="*/ 1098 h 1290"/>
                    <a:gd name="T36" fmla="*/ 3476 w 3519"/>
                    <a:gd name="T37" fmla="*/ 1134 h 1290"/>
                    <a:gd name="T38" fmla="*/ 3454 w 3519"/>
                    <a:gd name="T39" fmla="*/ 1167 h 1290"/>
                    <a:gd name="T40" fmla="*/ 3427 w 3519"/>
                    <a:gd name="T41" fmla="*/ 1197 h 1290"/>
                    <a:gd name="T42" fmla="*/ 3396 w 3519"/>
                    <a:gd name="T43" fmla="*/ 1224 h 1290"/>
                    <a:gd name="T44" fmla="*/ 3363 w 3519"/>
                    <a:gd name="T45" fmla="*/ 1247 h 1290"/>
                    <a:gd name="T46" fmla="*/ 3327 w 3519"/>
                    <a:gd name="T47" fmla="*/ 1265 h 1290"/>
                    <a:gd name="T48" fmla="*/ 3289 w 3519"/>
                    <a:gd name="T49" fmla="*/ 1278 h 1290"/>
                    <a:gd name="T50" fmla="*/ 3248 w 3519"/>
                    <a:gd name="T51" fmla="*/ 1287 h 1290"/>
                    <a:gd name="T52" fmla="*/ 3205 w 3519"/>
                    <a:gd name="T53" fmla="*/ 1290 h 1290"/>
                    <a:gd name="T54" fmla="*/ 314 w 3519"/>
                    <a:gd name="T55" fmla="*/ 1290 h 1290"/>
                    <a:gd name="T56" fmla="*/ 271 w 3519"/>
                    <a:gd name="T57" fmla="*/ 1287 h 1290"/>
                    <a:gd name="T58" fmla="*/ 230 w 3519"/>
                    <a:gd name="T59" fmla="*/ 1278 h 1290"/>
                    <a:gd name="T60" fmla="*/ 192 w 3519"/>
                    <a:gd name="T61" fmla="*/ 1265 h 1290"/>
                    <a:gd name="T62" fmla="*/ 156 w 3519"/>
                    <a:gd name="T63" fmla="*/ 1247 h 1290"/>
                    <a:gd name="T64" fmla="*/ 123 w 3519"/>
                    <a:gd name="T65" fmla="*/ 1224 h 1290"/>
                    <a:gd name="T66" fmla="*/ 92 w 3519"/>
                    <a:gd name="T67" fmla="*/ 1197 h 1290"/>
                    <a:gd name="T68" fmla="*/ 65 w 3519"/>
                    <a:gd name="T69" fmla="*/ 1167 h 1290"/>
                    <a:gd name="T70" fmla="*/ 43 w 3519"/>
                    <a:gd name="T71" fmla="*/ 1134 h 1290"/>
                    <a:gd name="T72" fmla="*/ 25 w 3519"/>
                    <a:gd name="T73" fmla="*/ 1098 h 1290"/>
                    <a:gd name="T74" fmla="*/ 12 w 3519"/>
                    <a:gd name="T75" fmla="*/ 1060 h 1290"/>
                    <a:gd name="T76" fmla="*/ 3 w 3519"/>
                    <a:gd name="T77" fmla="*/ 1019 h 1290"/>
                    <a:gd name="T78" fmla="*/ 0 w 3519"/>
                    <a:gd name="T79" fmla="*/ 976 h 1290"/>
                    <a:gd name="T80" fmla="*/ 0 w 3519"/>
                    <a:gd name="T81" fmla="*/ 479 h 1290"/>
                    <a:gd name="T82" fmla="*/ 944 w 3519"/>
                    <a:gd name="T83" fmla="*/ 0 h 12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19"/>
                    <a:gd name="T127" fmla="*/ 0 h 1290"/>
                    <a:gd name="T128" fmla="*/ 3519 w 3519"/>
                    <a:gd name="T129" fmla="*/ 1290 h 12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19" h="1290">
                      <a:moveTo>
                        <a:pt x="944" y="0"/>
                      </a:moveTo>
                      <a:lnTo>
                        <a:pt x="3205" y="0"/>
                      </a:lnTo>
                      <a:lnTo>
                        <a:pt x="3248" y="3"/>
                      </a:lnTo>
                      <a:lnTo>
                        <a:pt x="3289" y="12"/>
                      </a:lnTo>
                      <a:lnTo>
                        <a:pt x="3327" y="25"/>
                      </a:lnTo>
                      <a:lnTo>
                        <a:pt x="3363" y="43"/>
                      </a:lnTo>
                      <a:lnTo>
                        <a:pt x="3396" y="66"/>
                      </a:lnTo>
                      <a:lnTo>
                        <a:pt x="3427" y="93"/>
                      </a:lnTo>
                      <a:lnTo>
                        <a:pt x="3454" y="123"/>
                      </a:lnTo>
                      <a:lnTo>
                        <a:pt x="3476" y="156"/>
                      </a:lnTo>
                      <a:lnTo>
                        <a:pt x="3494" y="192"/>
                      </a:lnTo>
                      <a:lnTo>
                        <a:pt x="3507" y="231"/>
                      </a:lnTo>
                      <a:lnTo>
                        <a:pt x="3516" y="271"/>
                      </a:lnTo>
                      <a:lnTo>
                        <a:pt x="3519" y="314"/>
                      </a:lnTo>
                      <a:lnTo>
                        <a:pt x="3519" y="976"/>
                      </a:lnTo>
                      <a:lnTo>
                        <a:pt x="3516" y="1019"/>
                      </a:lnTo>
                      <a:lnTo>
                        <a:pt x="3507" y="1060"/>
                      </a:lnTo>
                      <a:lnTo>
                        <a:pt x="3494" y="1098"/>
                      </a:lnTo>
                      <a:lnTo>
                        <a:pt x="3476" y="1134"/>
                      </a:lnTo>
                      <a:lnTo>
                        <a:pt x="3454" y="1167"/>
                      </a:lnTo>
                      <a:lnTo>
                        <a:pt x="3427" y="1197"/>
                      </a:lnTo>
                      <a:lnTo>
                        <a:pt x="3396" y="1224"/>
                      </a:lnTo>
                      <a:lnTo>
                        <a:pt x="3363" y="1247"/>
                      </a:lnTo>
                      <a:lnTo>
                        <a:pt x="3327" y="1265"/>
                      </a:lnTo>
                      <a:lnTo>
                        <a:pt x="3289" y="1278"/>
                      </a:lnTo>
                      <a:lnTo>
                        <a:pt x="3248" y="1287"/>
                      </a:lnTo>
                      <a:lnTo>
                        <a:pt x="3205" y="1290"/>
                      </a:lnTo>
                      <a:lnTo>
                        <a:pt x="314" y="1290"/>
                      </a:lnTo>
                      <a:lnTo>
                        <a:pt x="271" y="1287"/>
                      </a:lnTo>
                      <a:lnTo>
                        <a:pt x="230" y="1278"/>
                      </a:lnTo>
                      <a:lnTo>
                        <a:pt x="192" y="1265"/>
                      </a:lnTo>
                      <a:lnTo>
                        <a:pt x="156" y="1247"/>
                      </a:lnTo>
                      <a:lnTo>
                        <a:pt x="123" y="1224"/>
                      </a:lnTo>
                      <a:lnTo>
                        <a:pt x="92" y="1197"/>
                      </a:lnTo>
                      <a:lnTo>
                        <a:pt x="65" y="1167"/>
                      </a:lnTo>
                      <a:lnTo>
                        <a:pt x="43" y="1134"/>
                      </a:lnTo>
                      <a:lnTo>
                        <a:pt x="25" y="1098"/>
                      </a:lnTo>
                      <a:lnTo>
                        <a:pt x="12" y="1060"/>
                      </a:lnTo>
                      <a:lnTo>
                        <a:pt x="3" y="1019"/>
                      </a:lnTo>
                      <a:lnTo>
                        <a:pt x="0" y="976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292" name="Freeform 49"/>
                <p:cNvSpPr>
                  <a:spLocks/>
                </p:cNvSpPr>
                <p:nvPr/>
              </p:nvSpPr>
              <p:spPr bwMode="auto">
                <a:xfrm>
                  <a:off x="2015" y="94"/>
                  <a:ext cx="3348" cy="1118"/>
                </a:xfrm>
                <a:custGeom>
                  <a:avLst/>
                  <a:gdLst>
                    <a:gd name="T0" fmla="*/ 690 w 3348"/>
                    <a:gd name="T1" fmla="*/ 0 h 1118"/>
                    <a:gd name="T2" fmla="*/ 3120 w 3348"/>
                    <a:gd name="T3" fmla="*/ 0 h 1118"/>
                    <a:gd name="T4" fmla="*/ 3157 w 3348"/>
                    <a:gd name="T5" fmla="*/ 4 h 1118"/>
                    <a:gd name="T6" fmla="*/ 3192 w 3348"/>
                    <a:gd name="T7" fmla="*/ 12 h 1118"/>
                    <a:gd name="T8" fmla="*/ 3225 w 3348"/>
                    <a:gd name="T9" fmla="*/ 26 h 1118"/>
                    <a:gd name="T10" fmla="*/ 3255 w 3348"/>
                    <a:gd name="T11" fmla="*/ 44 h 1118"/>
                    <a:gd name="T12" fmla="*/ 3280 w 3348"/>
                    <a:gd name="T13" fmla="*/ 68 h 1118"/>
                    <a:gd name="T14" fmla="*/ 3304 w 3348"/>
                    <a:gd name="T15" fmla="*/ 93 h 1118"/>
                    <a:gd name="T16" fmla="*/ 3322 w 3348"/>
                    <a:gd name="T17" fmla="*/ 123 h 1118"/>
                    <a:gd name="T18" fmla="*/ 3336 w 3348"/>
                    <a:gd name="T19" fmla="*/ 156 h 1118"/>
                    <a:gd name="T20" fmla="*/ 3344 w 3348"/>
                    <a:gd name="T21" fmla="*/ 191 h 1118"/>
                    <a:gd name="T22" fmla="*/ 3348 w 3348"/>
                    <a:gd name="T23" fmla="*/ 228 h 1118"/>
                    <a:gd name="T24" fmla="*/ 3348 w 3348"/>
                    <a:gd name="T25" fmla="*/ 890 h 1118"/>
                    <a:gd name="T26" fmla="*/ 3344 w 3348"/>
                    <a:gd name="T27" fmla="*/ 927 h 1118"/>
                    <a:gd name="T28" fmla="*/ 3336 w 3348"/>
                    <a:gd name="T29" fmla="*/ 962 h 1118"/>
                    <a:gd name="T30" fmla="*/ 3322 w 3348"/>
                    <a:gd name="T31" fmla="*/ 995 h 1118"/>
                    <a:gd name="T32" fmla="*/ 3304 w 3348"/>
                    <a:gd name="T33" fmla="*/ 1025 h 1118"/>
                    <a:gd name="T34" fmla="*/ 3280 w 3348"/>
                    <a:gd name="T35" fmla="*/ 1050 h 1118"/>
                    <a:gd name="T36" fmla="*/ 3255 w 3348"/>
                    <a:gd name="T37" fmla="*/ 1074 h 1118"/>
                    <a:gd name="T38" fmla="*/ 3225 w 3348"/>
                    <a:gd name="T39" fmla="*/ 1092 h 1118"/>
                    <a:gd name="T40" fmla="*/ 3192 w 3348"/>
                    <a:gd name="T41" fmla="*/ 1106 h 1118"/>
                    <a:gd name="T42" fmla="*/ 3157 w 3348"/>
                    <a:gd name="T43" fmla="*/ 1114 h 1118"/>
                    <a:gd name="T44" fmla="*/ 3120 w 3348"/>
                    <a:gd name="T45" fmla="*/ 1118 h 1118"/>
                    <a:gd name="T46" fmla="*/ 229 w 3348"/>
                    <a:gd name="T47" fmla="*/ 1118 h 1118"/>
                    <a:gd name="T48" fmla="*/ 191 w 3348"/>
                    <a:gd name="T49" fmla="*/ 1114 h 1118"/>
                    <a:gd name="T50" fmla="*/ 156 w 3348"/>
                    <a:gd name="T51" fmla="*/ 1106 h 1118"/>
                    <a:gd name="T52" fmla="*/ 124 w 3348"/>
                    <a:gd name="T53" fmla="*/ 1092 h 1118"/>
                    <a:gd name="T54" fmla="*/ 94 w 3348"/>
                    <a:gd name="T55" fmla="*/ 1074 h 1118"/>
                    <a:gd name="T56" fmla="*/ 68 w 3348"/>
                    <a:gd name="T57" fmla="*/ 1050 h 1118"/>
                    <a:gd name="T58" fmla="*/ 44 w 3348"/>
                    <a:gd name="T59" fmla="*/ 1025 h 1118"/>
                    <a:gd name="T60" fmla="*/ 26 w 3348"/>
                    <a:gd name="T61" fmla="*/ 995 h 1118"/>
                    <a:gd name="T62" fmla="*/ 12 w 3348"/>
                    <a:gd name="T63" fmla="*/ 962 h 1118"/>
                    <a:gd name="T64" fmla="*/ 4 w 3348"/>
                    <a:gd name="T65" fmla="*/ 927 h 1118"/>
                    <a:gd name="T66" fmla="*/ 0 w 3348"/>
                    <a:gd name="T67" fmla="*/ 890 h 1118"/>
                    <a:gd name="T68" fmla="*/ 0 w 3348"/>
                    <a:gd name="T69" fmla="*/ 350 h 1118"/>
                    <a:gd name="T70" fmla="*/ 690 w 3348"/>
                    <a:gd name="T71" fmla="*/ 0 h 11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48"/>
                    <a:gd name="T109" fmla="*/ 0 h 1118"/>
                    <a:gd name="T110" fmla="*/ 3348 w 3348"/>
                    <a:gd name="T111" fmla="*/ 1118 h 11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48" h="1118">
                      <a:moveTo>
                        <a:pt x="690" y="0"/>
                      </a:moveTo>
                      <a:lnTo>
                        <a:pt x="3120" y="0"/>
                      </a:lnTo>
                      <a:lnTo>
                        <a:pt x="3157" y="4"/>
                      </a:lnTo>
                      <a:lnTo>
                        <a:pt x="3192" y="12"/>
                      </a:lnTo>
                      <a:lnTo>
                        <a:pt x="3225" y="26"/>
                      </a:lnTo>
                      <a:lnTo>
                        <a:pt x="3255" y="44"/>
                      </a:lnTo>
                      <a:lnTo>
                        <a:pt x="3280" y="68"/>
                      </a:lnTo>
                      <a:lnTo>
                        <a:pt x="3304" y="93"/>
                      </a:lnTo>
                      <a:lnTo>
                        <a:pt x="3322" y="123"/>
                      </a:lnTo>
                      <a:lnTo>
                        <a:pt x="3336" y="156"/>
                      </a:lnTo>
                      <a:lnTo>
                        <a:pt x="3344" y="191"/>
                      </a:lnTo>
                      <a:lnTo>
                        <a:pt x="3348" y="228"/>
                      </a:lnTo>
                      <a:lnTo>
                        <a:pt x="3348" y="890"/>
                      </a:lnTo>
                      <a:lnTo>
                        <a:pt x="3344" y="927"/>
                      </a:lnTo>
                      <a:lnTo>
                        <a:pt x="3336" y="962"/>
                      </a:lnTo>
                      <a:lnTo>
                        <a:pt x="3322" y="995"/>
                      </a:lnTo>
                      <a:lnTo>
                        <a:pt x="3304" y="1025"/>
                      </a:lnTo>
                      <a:lnTo>
                        <a:pt x="3280" y="1050"/>
                      </a:lnTo>
                      <a:lnTo>
                        <a:pt x="3255" y="1074"/>
                      </a:lnTo>
                      <a:lnTo>
                        <a:pt x="3225" y="1092"/>
                      </a:lnTo>
                      <a:lnTo>
                        <a:pt x="3192" y="1106"/>
                      </a:lnTo>
                      <a:lnTo>
                        <a:pt x="3157" y="1114"/>
                      </a:lnTo>
                      <a:lnTo>
                        <a:pt x="3120" y="1118"/>
                      </a:lnTo>
                      <a:lnTo>
                        <a:pt x="229" y="1118"/>
                      </a:lnTo>
                      <a:lnTo>
                        <a:pt x="191" y="1114"/>
                      </a:lnTo>
                      <a:lnTo>
                        <a:pt x="156" y="1106"/>
                      </a:lnTo>
                      <a:lnTo>
                        <a:pt x="124" y="1092"/>
                      </a:lnTo>
                      <a:lnTo>
                        <a:pt x="94" y="1074"/>
                      </a:lnTo>
                      <a:lnTo>
                        <a:pt x="68" y="1050"/>
                      </a:lnTo>
                      <a:lnTo>
                        <a:pt x="44" y="1025"/>
                      </a:lnTo>
                      <a:lnTo>
                        <a:pt x="26" y="995"/>
                      </a:lnTo>
                      <a:lnTo>
                        <a:pt x="12" y="962"/>
                      </a:lnTo>
                      <a:lnTo>
                        <a:pt x="4" y="927"/>
                      </a:lnTo>
                      <a:lnTo>
                        <a:pt x="0" y="890"/>
                      </a:lnTo>
                      <a:lnTo>
                        <a:pt x="0" y="35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C9C19"/>
                    </a:gs>
                    <a:gs pos="100000">
                      <a:srgbClr val="92C02A"/>
                    </a:gs>
                  </a:gsLst>
                  <a:lin ang="2700000" scaled="1"/>
                </a:gradFill>
                <a:ln w="127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287" name="Group 61"/>
              <p:cNvGrpSpPr>
                <a:grpSpLocks/>
              </p:cNvGrpSpPr>
              <p:nvPr/>
            </p:nvGrpSpPr>
            <p:grpSpPr bwMode="auto">
              <a:xfrm>
                <a:off x="232108" y="2811243"/>
                <a:ext cx="551914" cy="335749"/>
                <a:chOff x="1930" y="-753"/>
                <a:chExt cx="944" cy="637"/>
              </a:xfrm>
            </p:grpSpPr>
            <p:sp>
              <p:nvSpPr>
                <p:cNvPr id="289" name="Freeform 50"/>
                <p:cNvSpPr>
                  <a:spLocks/>
                </p:cNvSpPr>
                <p:nvPr/>
              </p:nvSpPr>
              <p:spPr bwMode="auto">
                <a:xfrm>
                  <a:off x="1930" y="-753"/>
                  <a:ext cx="944" cy="637"/>
                </a:xfrm>
                <a:custGeom>
                  <a:avLst/>
                  <a:gdLst>
                    <a:gd name="T0" fmla="*/ 944 w 944"/>
                    <a:gd name="T1" fmla="*/ 0 h 637"/>
                    <a:gd name="T2" fmla="*/ 942 w 944"/>
                    <a:gd name="T3" fmla="*/ 4 h 637"/>
                    <a:gd name="T4" fmla="*/ 572 w 944"/>
                    <a:gd name="T5" fmla="*/ 509 h 637"/>
                    <a:gd name="T6" fmla="*/ 544 w 944"/>
                    <a:gd name="T7" fmla="*/ 541 h 637"/>
                    <a:gd name="T8" fmla="*/ 513 w 944"/>
                    <a:gd name="T9" fmla="*/ 569 h 637"/>
                    <a:gd name="T10" fmla="*/ 480 w 944"/>
                    <a:gd name="T11" fmla="*/ 592 h 637"/>
                    <a:gd name="T12" fmla="*/ 444 w 944"/>
                    <a:gd name="T13" fmla="*/ 611 h 637"/>
                    <a:gd name="T14" fmla="*/ 405 w 944"/>
                    <a:gd name="T15" fmla="*/ 624 h 637"/>
                    <a:gd name="T16" fmla="*/ 367 w 944"/>
                    <a:gd name="T17" fmla="*/ 633 h 637"/>
                    <a:gd name="T18" fmla="*/ 326 w 944"/>
                    <a:gd name="T19" fmla="*/ 637 h 637"/>
                    <a:gd name="T20" fmla="*/ 286 w 944"/>
                    <a:gd name="T21" fmla="*/ 636 h 637"/>
                    <a:gd name="T22" fmla="*/ 246 w 944"/>
                    <a:gd name="T23" fmla="*/ 629 h 637"/>
                    <a:gd name="T24" fmla="*/ 207 w 944"/>
                    <a:gd name="T25" fmla="*/ 617 h 637"/>
                    <a:gd name="T26" fmla="*/ 170 w 944"/>
                    <a:gd name="T27" fmla="*/ 600 h 637"/>
                    <a:gd name="T28" fmla="*/ 133 w 944"/>
                    <a:gd name="T29" fmla="*/ 578 h 637"/>
                    <a:gd name="T30" fmla="*/ 2 w 944"/>
                    <a:gd name="T31" fmla="*/ 480 h 637"/>
                    <a:gd name="T32" fmla="*/ 0 w 944"/>
                    <a:gd name="T33" fmla="*/ 479 h 637"/>
                    <a:gd name="T34" fmla="*/ 944 w 944"/>
                    <a:gd name="T35" fmla="*/ 0 h 6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4"/>
                    <a:gd name="T55" fmla="*/ 0 h 637"/>
                    <a:gd name="T56" fmla="*/ 944 w 944"/>
                    <a:gd name="T57" fmla="*/ 637 h 6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4" h="637">
                      <a:moveTo>
                        <a:pt x="944" y="0"/>
                      </a:moveTo>
                      <a:lnTo>
                        <a:pt x="942" y="4"/>
                      </a:lnTo>
                      <a:lnTo>
                        <a:pt x="572" y="509"/>
                      </a:lnTo>
                      <a:lnTo>
                        <a:pt x="544" y="541"/>
                      </a:lnTo>
                      <a:lnTo>
                        <a:pt x="513" y="569"/>
                      </a:lnTo>
                      <a:lnTo>
                        <a:pt x="480" y="592"/>
                      </a:lnTo>
                      <a:lnTo>
                        <a:pt x="444" y="611"/>
                      </a:lnTo>
                      <a:lnTo>
                        <a:pt x="405" y="624"/>
                      </a:lnTo>
                      <a:lnTo>
                        <a:pt x="367" y="633"/>
                      </a:lnTo>
                      <a:lnTo>
                        <a:pt x="326" y="637"/>
                      </a:lnTo>
                      <a:lnTo>
                        <a:pt x="286" y="636"/>
                      </a:lnTo>
                      <a:lnTo>
                        <a:pt x="246" y="629"/>
                      </a:lnTo>
                      <a:lnTo>
                        <a:pt x="207" y="617"/>
                      </a:lnTo>
                      <a:lnTo>
                        <a:pt x="170" y="600"/>
                      </a:lnTo>
                      <a:lnTo>
                        <a:pt x="133" y="578"/>
                      </a:lnTo>
                      <a:lnTo>
                        <a:pt x="2" y="480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290" name="Freeform 51"/>
                <p:cNvSpPr>
                  <a:spLocks/>
                </p:cNvSpPr>
                <p:nvPr/>
              </p:nvSpPr>
              <p:spPr bwMode="auto">
                <a:xfrm>
                  <a:off x="1993" y="-678"/>
                  <a:ext cx="734" cy="489"/>
                </a:xfrm>
                <a:custGeom>
                  <a:avLst/>
                  <a:gdLst>
                    <a:gd name="T0" fmla="*/ 734 w 734"/>
                    <a:gd name="T1" fmla="*/ 0 h 489"/>
                    <a:gd name="T2" fmla="*/ 485 w 734"/>
                    <a:gd name="T3" fmla="*/ 339 h 489"/>
                    <a:gd name="T4" fmla="*/ 451 w 734"/>
                    <a:gd name="T5" fmla="*/ 381 h 489"/>
                    <a:gd name="T6" fmla="*/ 417 w 734"/>
                    <a:gd name="T7" fmla="*/ 416 h 489"/>
                    <a:gd name="T8" fmla="*/ 384 w 734"/>
                    <a:gd name="T9" fmla="*/ 444 h 489"/>
                    <a:gd name="T10" fmla="*/ 349 w 734"/>
                    <a:gd name="T11" fmla="*/ 464 h 489"/>
                    <a:gd name="T12" fmla="*/ 315 w 734"/>
                    <a:gd name="T13" fmla="*/ 479 h 489"/>
                    <a:gd name="T14" fmla="*/ 278 w 734"/>
                    <a:gd name="T15" fmla="*/ 487 h 489"/>
                    <a:gd name="T16" fmla="*/ 243 w 734"/>
                    <a:gd name="T17" fmla="*/ 489 h 489"/>
                    <a:gd name="T18" fmla="*/ 206 w 734"/>
                    <a:gd name="T19" fmla="*/ 483 h 489"/>
                    <a:gd name="T20" fmla="*/ 167 w 734"/>
                    <a:gd name="T21" fmla="*/ 473 h 489"/>
                    <a:gd name="T22" fmla="*/ 129 w 734"/>
                    <a:gd name="T23" fmla="*/ 457 h 489"/>
                    <a:gd name="T24" fmla="*/ 88 w 734"/>
                    <a:gd name="T25" fmla="*/ 435 h 489"/>
                    <a:gd name="T26" fmla="*/ 47 w 734"/>
                    <a:gd name="T27" fmla="*/ 408 h 489"/>
                    <a:gd name="T28" fmla="*/ 0 w 734"/>
                    <a:gd name="T29" fmla="*/ 372 h 489"/>
                    <a:gd name="T30" fmla="*/ 734 w 734"/>
                    <a:gd name="T31" fmla="*/ 0 h 4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4"/>
                    <a:gd name="T49" fmla="*/ 0 h 489"/>
                    <a:gd name="T50" fmla="*/ 734 w 734"/>
                    <a:gd name="T51" fmla="*/ 489 h 4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4" h="489">
                      <a:moveTo>
                        <a:pt x="734" y="0"/>
                      </a:moveTo>
                      <a:lnTo>
                        <a:pt x="485" y="339"/>
                      </a:lnTo>
                      <a:lnTo>
                        <a:pt x="451" y="381"/>
                      </a:lnTo>
                      <a:lnTo>
                        <a:pt x="417" y="416"/>
                      </a:lnTo>
                      <a:lnTo>
                        <a:pt x="384" y="444"/>
                      </a:lnTo>
                      <a:lnTo>
                        <a:pt x="349" y="464"/>
                      </a:lnTo>
                      <a:lnTo>
                        <a:pt x="315" y="479"/>
                      </a:lnTo>
                      <a:lnTo>
                        <a:pt x="278" y="487"/>
                      </a:lnTo>
                      <a:lnTo>
                        <a:pt x="243" y="489"/>
                      </a:lnTo>
                      <a:lnTo>
                        <a:pt x="206" y="483"/>
                      </a:lnTo>
                      <a:lnTo>
                        <a:pt x="167" y="473"/>
                      </a:lnTo>
                      <a:lnTo>
                        <a:pt x="129" y="457"/>
                      </a:lnTo>
                      <a:lnTo>
                        <a:pt x="88" y="435"/>
                      </a:lnTo>
                      <a:lnTo>
                        <a:pt x="47" y="408"/>
                      </a:lnTo>
                      <a:lnTo>
                        <a:pt x="0" y="372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9F5CF"/>
                    </a:gs>
                    <a:gs pos="100000">
                      <a:srgbClr val="92C02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sp>
            <p:nvSpPr>
              <p:cNvPr id="288" name="TextBox 172"/>
              <p:cNvSpPr txBox="1">
                <a:spLocks noChangeArrowheads="1"/>
              </p:cNvSpPr>
              <p:nvPr/>
            </p:nvSpPr>
            <p:spPr bwMode="auto">
              <a:xfrm>
                <a:off x="420805" y="2909051"/>
                <a:ext cx="1838276" cy="401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회의소집 및 공고</a:t>
                </a:r>
              </a:p>
            </p:txBody>
          </p:sp>
        </p:grpSp>
        <p:grpSp>
          <p:nvGrpSpPr>
            <p:cNvPr id="281" name="그룹 89"/>
            <p:cNvGrpSpPr>
              <a:grpSpLocks/>
            </p:cNvGrpSpPr>
            <p:nvPr/>
          </p:nvGrpSpPr>
          <p:grpSpPr bwMode="auto">
            <a:xfrm flipH="1" flipV="1">
              <a:off x="536575" y="5383213"/>
              <a:ext cx="431800" cy="201612"/>
              <a:chOff x="1052374" y="3428999"/>
              <a:chExt cx="2505717" cy="321491"/>
            </a:xfrm>
          </p:grpSpPr>
          <p:cxnSp>
            <p:nvCxnSpPr>
              <p:cNvPr id="283" name="직선 연결선 282"/>
              <p:cNvCxnSpPr/>
              <p:nvPr/>
            </p:nvCxnSpPr>
            <p:spPr>
              <a:xfrm rot="10800000">
                <a:off x="1503769" y="3428781"/>
                <a:ext cx="171346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95000"/>
                    <a:lumOff val="5000"/>
                  </a:srgbClr>
                </a:solidFill>
                <a:prstDash val="dash"/>
              </a:ln>
              <a:effectLst/>
            </p:spPr>
          </p:cxnSp>
          <p:cxnSp>
            <p:nvCxnSpPr>
              <p:cNvPr id="284" name="직선 연결선 283"/>
              <p:cNvCxnSpPr/>
              <p:nvPr/>
            </p:nvCxnSpPr>
            <p:spPr>
              <a:xfrm rot="16200000" flipH="1">
                <a:off x="3243758" y="3435867"/>
                <a:ext cx="306231" cy="32243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95000"/>
                    <a:lumOff val="5000"/>
                  </a:srgbClr>
                </a:solidFill>
                <a:prstDash val="dash"/>
              </a:ln>
              <a:effectLst/>
            </p:spPr>
          </p:cxnSp>
          <p:sp>
            <p:nvSpPr>
              <p:cNvPr id="285" name="직사각형 284"/>
              <p:cNvSpPr/>
              <p:nvPr/>
            </p:nvSpPr>
            <p:spPr>
              <a:xfrm>
                <a:off x="1052374" y="3428781"/>
                <a:ext cx="396121" cy="25308"/>
              </a:xfrm>
              <a:prstGeom prst="rect">
                <a:avLst/>
              </a:prstGeom>
              <a:solidFill>
                <a:srgbClr val="DB4965"/>
              </a:solidFill>
              <a:ln w="25400" cap="flat" cmpd="sng" algn="ctr">
                <a:solidFill>
                  <a:srgbClr val="DB496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2" name="TextBox 208"/>
            <p:cNvSpPr txBox="1">
              <a:spLocks noChangeArrowheads="1"/>
            </p:cNvSpPr>
            <p:nvPr/>
          </p:nvSpPr>
          <p:spPr bwMode="auto">
            <a:xfrm>
              <a:off x="342899" y="5329238"/>
              <a:ext cx="6176248" cy="124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       학교장 또는 </a:t>
              </a:r>
              <a:endParaRPr kumimoji="0" lang="en-US" altLang="ko-KR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       재적위원 </a:t>
              </a:r>
              <a:r>
                <a:rPr kumimoji="0" lang="en-US" altLang="ko-KR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분의 </a:t>
              </a:r>
              <a:r>
                <a:rPr kumimoji="0" lang="en-US" altLang="ko-KR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이상의 요구</a:t>
              </a:r>
              <a:endParaRPr kumimoji="0" lang="en-US" altLang="ko-KR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       </a:t>
              </a: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회의개최 </a:t>
              </a:r>
              <a:r>
                <a:rPr kumimoji="0" lang="en-US" altLang="ko-KR" sz="28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7</a:t>
              </a: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일 전까지 소집공고</a:t>
              </a:r>
              <a:endParaRPr kumimoji="0" lang="en-US" altLang="ko-KR" sz="28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kern="0" baseline="-25000" dirty="0">
                  <a:latin typeface="맑은 고딕" pitchFamily="50" charset="-127"/>
                  <a:ea typeface="맑은 고딕" pitchFamily="50" charset="-127"/>
                </a:rPr>
                <a:t>         </a:t>
              </a:r>
              <a:r>
                <a:rPr kumimoji="0" lang="en-US" altLang="ko-KR" sz="28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2800" b="1" i="0" u="none" strike="noStrike" kern="0" cap="none" spc="0" normalizeH="0" baseline="-25000" noProof="0" dirty="0" err="1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안건첨부하여</a:t>
              </a: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개별위원 통지</a:t>
              </a:r>
              <a:r>
                <a:rPr kumimoji="0" lang="en-US" altLang="ko-KR" sz="2800" b="1" i="0" u="none" strike="noStrike" kern="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grpSp>
        <p:nvGrpSpPr>
          <p:cNvPr id="259" name="그룹 162"/>
          <p:cNvGrpSpPr>
            <a:grpSpLocks/>
          </p:cNvGrpSpPr>
          <p:nvPr/>
        </p:nvGrpSpPr>
        <p:grpSpPr bwMode="auto">
          <a:xfrm>
            <a:off x="5796136" y="2065611"/>
            <a:ext cx="2770683" cy="1170903"/>
            <a:chOff x="360363" y="3624263"/>
            <a:chExt cx="2770683" cy="1170625"/>
          </a:xfrm>
        </p:grpSpPr>
        <p:grpSp>
          <p:nvGrpSpPr>
            <p:cNvPr id="267" name="그룹 107"/>
            <p:cNvGrpSpPr>
              <a:grpSpLocks/>
            </p:cNvGrpSpPr>
            <p:nvPr/>
          </p:nvGrpSpPr>
          <p:grpSpPr bwMode="auto">
            <a:xfrm>
              <a:off x="360363" y="3624263"/>
              <a:ext cx="2057400" cy="576262"/>
              <a:chOff x="228600" y="2811243"/>
              <a:chExt cx="2057400" cy="684147"/>
            </a:xfrm>
          </p:grpSpPr>
          <p:grpSp>
            <p:nvGrpSpPr>
              <p:cNvPr id="273" name="Group 62"/>
              <p:cNvGrpSpPr>
                <a:grpSpLocks/>
              </p:cNvGrpSpPr>
              <p:nvPr/>
            </p:nvGrpSpPr>
            <p:grpSpPr bwMode="auto">
              <a:xfrm>
                <a:off x="228600" y="2815460"/>
                <a:ext cx="2057400" cy="679930"/>
                <a:chOff x="1930" y="8"/>
                <a:chExt cx="3519" cy="1290"/>
              </a:xfrm>
            </p:grpSpPr>
            <p:sp>
              <p:nvSpPr>
                <p:cNvPr id="278" name="Freeform 48"/>
                <p:cNvSpPr>
                  <a:spLocks/>
                </p:cNvSpPr>
                <p:nvPr/>
              </p:nvSpPr>
              <p:spPr bwMode="auto">
                <a:xfrm>
                  <a:off x="1930" y="8"/>
                  <a:ext cx="3519" cy="1290"/>
                </a:xfrm>
                <a:custGeom>
                  <a:avLst/>
                  <a:gdLst>
                    <a:gd name="T0" fmla="*/ 944 w 3519"/>
                    <a:gd name="T1" fmla="*/ 0 h 1290"/>
                    <a:gd name="T2" fmla="*/ 3205 w 3519"/>
                    <a:gd name="T3" fmla="*/ 0 h 1290"/>
                    <a:gd name="T4" fmla="*/ 3248 w 3519"/>
                    <a:gd name="T5" fmla="*/ 3 h 1290"/>
                    <a:gd name="T6" fmla="*/ 3289 w 3519"/>
                    <a:gd name="T7" fmla="*/ 12 h 1290"/>
                    <a:gd name="T8" fmla="*/ 3327 w 3519"/>
                    <a:gd name="T9" fmla="*/ 25 h 1290"/>
                    <a:gd name="T10" fmla="*/ 3363 w 3519"/>
                    <a:gd name="T11" fmla="*/ 43 h 1290"/>
                    <a:gd name="T12" fmla="*/ 3396 w 3519"/>
                    <a:gd name="T13" fmla="*/ 66 h 1290"/>
                    <a:gd name="T14" fmla="*/ 3427 w 3519"/>
                    <a:gd name="T15" fmla="*/ 93 h 1290"/>
                    <a:gd name="T16" fmla="*/ 3454 w 3519"/>
                    <a:gd name="T17" fmla="*/ 123 h 1290"/>
                    <a:gd name="T18" fmla="*/ 3476 w 3519"/>
                    <a:gd name="T19" fmla="*/ 156 h 1290"/>
                    <a:gd name="T20" fmla="*/ 3494 w 3519"/>
                    <a:gd name="T21" fmla="*/ 192 h 1290"/>
                    <a:gd name="T22" fmla="*/ 3507 w 3519"/>
                    <a:gd name="T23" fmla="*/ 231 h 1290"/>
                    <a:gd name="T24" fmla="*/ 3516 w 3519"/>
                    <a:gd name="T25" fmla="*/ 271 h 1290"/>
                    <a:gd name="T26" fmla="*/ 3519 w 3519"/>
                    <a:gd name="T27" fmla="*/ 314 h 1290"/>
                    <a:gd name="T28" fmla="*/ 3519 w 3519"/>
                    <a:gd name="T29" fmla="*/ 976 h 1290"/>
                    <a:gd name="T30" fmla="*/ 3516 w 3519"/>
                    <a:gd name="T31" fmla="*/ 1019 h 1290"/>
                    <a:gd name="T32" fmla="*/ 3507 w 3519"/>
                    <a:gd name="T33" fmla="*/ 1060 h 1290"/>
                    <a:gd name="T34" fmla="*/ 3494 w 3519"/>
                    <a:gd name="T35" fmla="*/ 1098 h 1290"/>
                    <a:gd name="T36" fmla="*/ 3476 w 3519"/>
                    <a:gd name="T37" fmla="*/ 1134 h 1290"/>
                    <a:gd name="T38" fmla="*/ 3454 w 3519"/>
                    <a:gd name="T39" fmla="*/ 1167 h 1290"/>
                    <a:gd name="T40" fmla="*/ 3427 w 3519"/>
                    <a:gd name="T41" fmla="*/ 1197 h 1290"/>
                    <a:gd name="T42" fmla="*/ 3396 w 3519"/>
                    <a:gd name="T43" fmla="*/ 1224 h 1290"/>
                    <a:gd name="T44" fmla="*/ 3363 w 3519"/>
                    <a:gd name="T45" fmla="*/ 1247 h 1290"/>
                    <a:gd name="T46" fmla="*/ 3327 w 3519"/>
                    <a:gd name="T47" fmla="*/ 1265 h 1290"/>
                    <a:gd name="T48" fmla="*/ 3289 w 3519"/>
                    <a:gd name="T49" fmla="*/ 1278 h 1290"/>
                    <a:gd name="T50" fmla="*/ 3248 w 3519"/>
                    <a:gd name="T51" fmla="*/ 1287 h 1290"/>
                    <a:gd name="T52" fmla="*/ 3205 w 3519"/>
                    <a:gd name="T53" fmla="*/ 1290 h 1290"/>
                    <a:gd name="T54" fmla="*/ 314 w 3519"/>
                    <a:gd name="T55" fmla="*/ 1290 h 1290"/>
                    <a:gd name="T56" fmla="*/ 271 w 3519"/>
                    <a:gd name="T57" fmla="*/ 1287 h 1290"/>
                    <a:gd name="T58" fmla="*/ 230 w 3519"/>
                    <a:gd name="T59" fmla="*/ 1278 h 1290"/>
                    <a:gd name="T60" fmla="*/ 192 w 3519"/>
                    <a:gd name="T61" fmla="*/ 1265 h 1290"/>
                    <a:gd name="T62" fmla="*/ 156 w 3519"/>
                    <a:gd name="T63" fmla="*/ 1247 h 1290"/>
                    <a:gd name="T64" fmla="*/ 123 w 3519"/>
                    <a:gd name="T65" fmla="*/ 1224 h 1290"/>
                    <a:gd name="T66" fmla="*/ 92 w 3519"/>
                    <a:gd name="T67" fmla="*/ 1197 h 1290"/>
                    <a:gd name="T68" fmla="*/ 65 w 3519"/>
                    <a:gd name="T69" fmla="*/ 1167 h 1290"/>
                    <a:gd name="T70" fmla="*/ 43 w 3519"/>
                    <a:gd name="T71" fmla="*/ 1134 h 1290"/>
                    <a:gd name="T72" fmla="*/ 25 w 3519"/>
                    <a:gd name="T73" fmla="*/ 1098 h 1290"/>
                    <a:gd name="T74" fmla="*/ 12 w 3519"/>
                    <a:gd name="T75" fmla="*/ 1060 h 1290"/>
                    <a:gd name="T76" fmla="*/ 3 w 3519"/>
                    <a:gd name="T77" fmla="*/ 1019 h 1290"/>
                    <a:gd name="T78" fmla="*/ 0 w 3519"/>
                    <a:gd name="T79" fmla="*/ 976 h 1290"/>
                    <a:gd name="T80" fmla="*/ 0 w 3519"/>
                    <a:gd name="T81" fmla="*/ 479 h 1290"/>
                    <a:gd name="T82" fmla="*/ 944 w 3519"/>
                    <a:gd name="T83" fmla="*/ 0 h 12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19"/>
                    <a:gd name="T127" fmla="*/ 0 h 1290"/>
                    <a:gd name="T128" fmla="*/ 3519 w 3519"/>
                    <a:gd name="T129" fmla="*/ 1290 h 12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19" h="1290">
                      <a:moveTo>
                        <a:pt x="944" y="0"/>
                      </a:moveTo>
                      <a:lnTo>
                        <a:pt x="3205" y="0"/>
                      </a:lnTo>
                      <a:lnTo>
                        <a:pt x="3248" y="3"/>
                      </a:lnTo>
                      <a:lnTo>
                        <a:pt x="3289" y="12"/>
                      </a:lnTo>
                      <a:lnTo>
                        <a:pt x="3327" y="25"/>
                      </a:lnTo>
                      <a:lnTo>
                        <a:pt x="3363" y="43"/>
                      </a:lnTo>
                      <a:lnTo>
                        <a:pt x="3396" y="66"/>
                      </a:lnTo>
                      <a:lnTo>
                        <a:pt x="3427" y="93"/>
                      </a:lnTo>
                      <a:lnTo>
                        <a:pt x="3454" y="123"/>
                      </a:lnTo>
                      <a:lnTo>
                        <a:pt x="3476" y="156"/>
                      </a:lnTo>
                      <a:lnTo>
                        <a:pt x="3494" y="192"/>
                      </a:lnTo>
                      <a:lnTo>
                        <a:pt x="3507" y="231"/>
                      </a:lnTo>
                      <a:lnTo>
                        <a:pt x="3516" y="271"/>
                      </a:lnTo>
                      <a:lnTo>
                        <a:pt x="3519" y="314"/>
                      </a:lnTo>
                      <a:lnTo>
                        <a:pt x="3519" y="976"/>
                      </a:lnTo>
                      <a:lnTo>
                        <a:pt x="3516" y="1019"/>
                      </a:lnTo>
                      <a:lnTo>
                        <a:pt x="3507" y="1060"/>
                      </a:lnTo>
                      <a:lnTo>
                        <a:pt x="3494" y="1098"/>
                      </a:lnTo>
                      <a:lnTo>
                        <a:pt x="3476" y="1134"/>
                      </a:lnTo>
                      <a:lnTo>
                        <a:pt x="3454" y="1167"/>
                      </a:lnTo>
                      <a:lnTo>
                        <a:pt x="3427" y="1197"/>
                      </a:lnTo>
                      <a:lnTo>
                        <a:pt x="3396" y="1224"/>
                      </a:lnTo>
                      <a:lnTo>
                        <a:pt x="3363" y="1247"/>
                      </a:lnTo>
                      <a:lnTo>
                        <a:pt x="3327" y="1265"/>
                      </a:lnTo>
                      <a:lnTo>
                        <a:pt x="3289" y="1278"/>
                      </a:lnTo>
                      <a:lnTo>
                        <a:pt x="3248" y="1287"/>
                      </a:lnTo>
                      <a:lnTo>
                        <a:pt x="3205" y="1290"/>
                      </a:lnTo>
                      <a:lnTo>
                        <a:pt x="314" y="1290"/>
                      </a:lnTo>
                      <a:lnTo>
                        <a:pt x="271" y="1287"/>
                      </a:lnTo>
                      <a:lnTo>
                        <a:pt x="230" y="1278"/>
                      </a:lnTo>
                      <a:lnTo>
                        <a:pt x="192" y="1265"/>
                      </a:lnTo>
                      <a:lnTo>
                        <a:pt x="156" y="1247"/>
                      </a:lnTo>
                      <a:lnTo>
                        <a:pt x="123" y="1224"/>
                      </a:lnTo>
                      <a:lnTo>
                        <a:pt x="92" y="1197"/>
                      </a:lnTo>
                      <a:lnTo>
                        <a:pt x="65" y="1167"/>
                      </a:lnTo>
                      <a:lnTo>
                        <a:pt x="43" y="1134"/>
                      </a:lnTo>
                      <a:lnTo>
                        <a:pt x="25" y="1098"/>
                      </a:lnTo>
                      <a:lnTo>
                        <a:pt x="12" y="1060"/>
                      </a:lnTo>
                      <a:lnTo>
                        <a:pt x="3" y="1019"/>
                      </a:lnTo>
                      <a:lnTo>
                        <a:pt x="0" y="976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279" name="Freeform 49"/>
                <p:cNvSpPr>
                  <a:spLocks/>
                </p:cNvSpPr>
                <p:nvPr/>
              </p:nvSpPr>
              <p:spPr bwMode="auto">
                <a:xfrm>
                  <a:off x="2015" y="94"/>
                  <a:ext cx="3348" cy="1118"/>
                </a:xfrm>
                <a:custGeom>
                  <a:avLst/>
                  <a:gdLst>
                    <a:gd name="T0" fmla="*/ 690 w 3348"/>
                    <a:gd name="T1" fmla="*/ 0 h 1118"/>
                    <a:gd name="T2" fmla="*/ 3120 w 3348"/>
                    <a:gd name="T3" fmla="*/ 0 h 1118"/>
                    <a:gd name="T4" fmla="*/ 3157 w 3348"/>
                    <a:gd name="T5" fmla="*/ 4 h 1118"/>
                    <a:gd name="T6" fmla="*/ 3192 w 3348"/>
                    <a:gd name="T7" fmla="*/ 12 h 1118"/>
                    <a:gd name="T8" fmla="*/ 3225 w 3348"/>
                    <a:gd name="T9" fmla="*/ 26 h 1118"/>
                    <a:gd name="T10" fmla="*/ 3255 w 3348"/>
                    <a:gd name="T11" fmla="*/ 44 h 1118"/>
                    <a:gd name="T12" fmla="*/ 3280 w 3348"/>
                    <a:gd name="T13" fmla="*/ 68 h 1118"/>
                    <a:gd name="T14" fmla="*/ 3304 w 3348"/>
                    <a:gd name="T15" fmla="*/ 93 h 1118"/>
                    <a:gd name="T16" fmla="*/ 3322 w 3348"/>
                    <a:gd name="T17" fmla="*/ 123 h 1118"/>
                    <a:gd name="T18" fmla="*/ 3336 w 3348"/>
                    <a:gd name="T19" fmla="*/ 156 h 1118"/>
                    <a:gd name="T20" fmla="*/ 3344 w 3348"/>
                    <a:gd name="T21" fmla="*/ 191 h 1118"/>
                    <a:gd name="T22" fmla="*/ 3348 w 3348"/>
                    <a:gd name="T23" fmla="*/ 228 h 1118"/>
                    <a:gd name="T24" fmla="*/ 3348 w 3348"/>
                    <a:gd name="T25" fmla="*/ 890 h 1118"/>
                    <a:gd name="T26" fmla="*/ 3344 w 3348"/>
                    <a:gd name="T27" fmla="*/ 927 h 1118"/>
                    <a:gd name="T28" fmla="*/ 3336 w 3348"/>
                    <a:gd name="T29" fmla="*/ 962 h 1118"/>
                    <a:gd name="T30" fmla="*/ 3322 w 3348"/>
                    <a:gd name="T31" fmla="*/ 995 h 1118"/>
                    <a:gd name="T32" fmla="*/ 3304 w 3348"/>
                    <a:gd name="T33" fmla="*/ 1025 h 1118"/>
                    <a:gd name="T34" fmla="*/ 3280 w 3348"/>
                    <a:gd name="T35" fmla="*/ 1050 h 1118"/>
                    <a:gd name="T36" fmla="*/ 3255 w 3348"/>
                    <a:gd name="T37" fmla="*/ 1074 h 1118"/>
                    <a:gd name="T38" fmla="*/ 3225 w 3348"/>
                    <a:gd name="T39" fmla="*/ 1092 h 1118"/>
                    <a:gd name="T40" fmla="*/ 3192 w 3348"/>
                    <a:gd name="T41" fmla="*/ 1106 h 1118"/>
                    <a:gd name="T42" fmla="*/ 3157 w 3348"/>
                    <a:gd name="T43" fmla="*/ 1114 h 1118"/>
                    <a:gd name="T44" fmla="*/ 3120 w 3348"/>
                    <a:gd name="T45" fmla="*/ 1118 h 1118"/>
                    <a:gd name="T46" fmla="*/ 229 w 3348"/>
                    <a:gd name="T47" fmla="*/ 1118 h 1118"/>
                    <a:gd name="T48" fmla="*/ 191 w 3348"/>
                    <a:gd name="T49" fmla="*/ 1114 h 1118"/>
                    <a:gd name="T50" fmla="*/ 156 w 3348"/>
                    <a:gd name="T51" fmla="*/ 1106 h 1118"/>
                    <a:gd name="T52" fmla="*/ 124 w 3348"/>
                    <a:gd name="T53" fmla="*/ 1092 h 1118"/>
                    <a:gd name="T54" fmla="*/ 94 w 3348"/>
                    <a:gd name="T55" fmla="*/ 1074 h 1118"/>
                    <a:gd name="T56" fmla="*/ 68 w 3348"/>
                    <a:gd name="T57" fmla="*/ 1050 h 1118"/>
                    <a:gd name="T58" fmla="*/ 44 w 3348"/>
                    <a:gd name="T59" fmla="*/ 1025 h 1118"/>
                    <a:gd name="T60" fmla="*/ 26 w 3348"/>
                    <a:gd name="T61" fmla="*/ 995 h 1118"/>
                    <a:gd name="T62" fmla="*/ 12 w 3348"/>
                    <a:gd name="T63" fmla="*/ 962 h 1118"/>
                    <a:gd name="T64" fmla="*/ 4 w 3348"/>
                    <a:gd name="T65" fmla="*/ 927 h 1118"/>
                    <a:gd name="T66" fmla="*/ 0 w 3348"/>
                    <a:gd name="T67" fmla="*/ 890 h 1118"/>
                    <a:gd name="T68" fmla="*/ 0 w 3348"/>
                    <a:gd name="T69" fmla="*/ 350 h 1118"/>
                    <a:gd name="T70" fmla="*/ 690 w 3348"/>
                    <a:gd name="T71" fmla="*/ 0 h 11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48"/>
                    <a:gd name="T109" fmla="*/ 0 h 1118"/>
                    <a:gd name="T110" fmla="*/ 3348 w 3348"/>
                    <a:gd name="T111" fmla="*/ 1118 h 11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48" h="1118">
                      <a:moveTo>
                        <a:pt x="690" y="0"/>
                      </a:moveTo>
                      <a:lnTo>
                        <a:pt x="3120" y="0"/>
                      </a:lnTo>
                      <a:lnTo>
                        <a:pt x="3157" y="4"/>
                      </a:lnTo>
                      <a:lnTo>
                        <a:pt x="3192" y="12"/>
                      </a:lnTo>
                      <a:lnTo>
                        <a:pt x="3225" y="26"/>
                      </a:lnTo>
                      <a:lnTo>
                        <a:pt x="3255" y="44"/>
                      </a:lnTo>
                      <a:lnTo>
                        <a:pt x="3280" y="68"/>
                      </a:lnTo>
                      <a:lnTo>
                        <a:pt x="3304" y="93"/>
                      </a:lnTo>
                      <a:lnTo>
                        <a:pt x="3322" y="123"/>
                      </a:lnTo>
                      <a:lnTo>
                        <a:pt x="3336" y="156"/>
                      </a:lnTo>
                      <a:lnTo>
                        <a:pt x="3344" y="191"/>
                      </a:lnTo>
                      <a:lnTo>
                        <a:pt x="3348" y="228"/>
                      </a:lnTo>
                      <a:lnTo>
                        <a:pt x="3348" y="890"/>
                      </a:lnTo>
                      <a:lnTo>
                        <a:pt x="3344" y="927"/>
                      </a:lnTo>
                      <a:lnTo>
                        <a:pt x="3336" y="962"/>
                      </a:lnTo>
                      <a:lnTo>
                        <a:pt x="3322" y="995"/>
                      </a:lnTo>
                      <a:lnTo>
                        <a:pt x="3304" y="1025"/>
                      </a:lnTo>
                      <a:lnTo>
                        <a:pt x="3280" y="1050"/>
                      </a:lnTo>
                      <a:lnTo>
                        <a:pt x="3255" y="1074"/>
                      </a:lnTo>
                      <a:lnTo>
                        <a:pt x="3225" y="1092"/>
                      </a:lnTo>
                      <a:lnTo>
                        <a:pt x="3192" y="1106"/>
                      </a:lnTo>
                      <a:lnTo>
                        <a:pt x="3157" y="1114"/>
                      </a:lnTo>
                      <a:lnTo>
                        <a:pt x="3120" y="1118"/>
                      </a:lnTo>
                      <a:lnTo>
                        <a:pt x="229" y="1118"/>
                      </a:lnTo>
                      <a:lnTo>
                        <a:pt x="191" y="1114"/>
                      </a:lnTo>
                      <a:lnTo>
                        <a:pt x="156" y="1106"/>
                      </a:lnTo>
                      <a:lnTo>
                        <a:pt x="124" y="1092"/>
                      </a:lnTo>
                      <a:lnTo>
                        <a:pt x="94" y="1074"/>
                      </a:lnTo>
                      <a:lnTo>
                        <a:pt x="68" y="1050"/>
                      </a:lnTo>
                      <a:lnTo>
                        <a:pt x="44" y="1025"/>
                      </a:lnTo>
                      <a:lnTo>
                        <a:pt x="26" y="995"/>
                      </a:lnTo>
                      <a:lnTo>
                        <a:pt x="12" y="962"/>
                      </a:lnTo>
                      <a:lnTo>
                        <a:pt x="4" y="927"/>
                      </a:lnTo>
                      <a:lnTo>
                        <a:pt x="0" y="890"/>
                      </a:lnTo>
                      <a:lnTo>
                        <a:pt x="0" y="35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6C9C19"/>
                    </a:gs>
                    <a:gs pos="100000">
                      <a:srgbClr val="92C02A"/>
                    </a:gs>
                  </a:gsLst>
                  <a:lin ang="2700000" scaled="1"/>
                </a:gradFill>
                <a:ln w="127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274" name="Group 61"/>
              <p:cNvGrpSpPr>
                <a:grpSpLocks/>
              </p:cNvGrpSpPr>
              <p:nvPr/>
            </p:nvGrpSpPr>
            <p:grpSpPr bwMode="auto">
              <a:xfrm>
                <a:off x="232108" y="2811243"/>
                <a:ext cx="551914" cy="335749"/>
                <a:chOff x="1930" y="-753"/>
                <a:chExt cx="944" cy="637"/>
              </a:xfrm>
            </p:grpSpPr>
            <p:sp>
              <p:nvSpPr>
                <p:cNvPr id="276" name="Freeform 50"/>
                <p:cNvSpPr>
                  <a:spLocks/>
                </p:cNvSpPr>
                <p:nvPr/>
              </p:nvSpPr>
              <p:spPr bwMode="auto">
                <a:xfrm>
                  <a:off x="1930" y="-753"/>
                  <a:ext cx="944" cy="637"/>
                </a:xfrm>
                <a:custGeom>
                  <a:avLst/>
                  <a:gdLst>
                    <a:gd name="T0" fmla="*/ 944 w 944"/>
                    <a:gd name="T1" fmla="*/ 0 h 637"/>
                    <a:gd name="T2" fmla="*/ 942 w 944"/>
                    <a:gd name="T3" fmla="*/ 4 h 637"/>
                    <a:gd name="T4" fmla="*/ 572 w 944"/>
                    <a:gd name="T5" fmla="*/ 509 h 637"/>
                    <a:gd name="T6" fmla="*/ 544 w 944"/>
                    <a:gd name="T7" fmla="*/ 541 h 637"/>
                    <a:gd name="T8" fmla="*/ 513 w 944"/>
                    <a:gd name="T9" fmla="*/ 569 h 637"/>
                    <a:gd name="T10" fmla="*/ 480 w 944"/>
                    <a:gd name="T11" fmla="*/ 592 h 637"/>
                    <a:gd name="T12" fmla="*/ 444 w 944"/>
                    <a:gd name="T13" fmla="*/ 611 h 637"/>
                    <a:gd name="T14" fmla="*/ 405 w 944"/>
                    <a:gd name="T15" fmla="*/ 624 h 637"/>
                    <a:gd name="T16" fmla="*/ 367 w 944"/>
                    <a:gd name="T17" fmla="*/ 633 h 637"/>
                    <a:gd name="T18" fmla="*/ 326 w 944"/>
                    <a:gd name="T19" fmla="*/ 637 h 637"/>
                    <a:gd name="T20" fmla="*/ 286 w 944"/>
                    <a:gd name="T21" fmla="*/ 636 h 637"/>
                    <a:gd name="T22" fmla="*/ 246 w 944"/>
                    <a:gd name="T23" fmla="*/ 629 h 637"/>
                    <a:gd name="T24" fmla="*/ 207 w 944"/>
                    <a:gd name="T25" fmla="*/ 617 h 637"/>
                    <a:gd name="T26" fmla="*/ 170 w 944"/>
                    <a:gd name="T27" fmla="*/ 600 h 637"/>
                    <a:gd name="T28" fmla="*/ 133 w 944"/>
                    <a:gd name="T29" fmla="*/ 578 h 637"/>
                    <a:gd name="T30" fmla="*/ 2 w 944"/>
                    <a:gd name="T31" fmla="*/ 480 h 637"/>
                    <a:gd name="T32" fmla="*/ 0 w 944"/>
                    <a:gd name="T33" fmla="*/ 479 h 637"/>
                    <a:gd name="T34" fmla="*/ 944 w 944"/>
                    <a:gd name="T35" fmla="*/ 0 h 6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4"/>
                    <a:gd name="T55" fmla="*/ 0 h 637"/>
                    <a:gd name="T56" fmla="*/ 944 w 944"/>
                    <a:gd name="T57" fmla="*/ 637 h 6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4" h="637">
                      <a:moveTo>
                        <a:pt x="944" y="0"/>
                      </a:moveTo>
                      <a:lnTo>
                        <a:pt x="942" y="4"/>
                      </a:lnTo>
                      <a:lnTo>
                        <a:pt x="572" y="509"/>
                      </a:lnTo>
                      <a:lnTo>
                        <a:pt x="544" y="541"/>
                      </a:lnTo>
                      <a:lnTo>
                        <a:pt x="513" y="569"/>
                      </a:lnTo>
                      <a:lnTo>
                        <a:pt x="480" y="592"/>
                      </a:lnTo>
                      <a:lnTo>
                        <a:pt x="444" y="611"/>
                      </a:lnTo>
                      <a:lnTo>
                        <a:pt x="405" y="624"/>
                      </a:lnTo>
                      <a:lnTo>
                        <a:pt x="367" y="633"/>
                      </a:lnTo>
                      <a:lnTo>
                        <a:pt x="326" y="637"/>
                      </a:lnTo>
                      <a:lnTo>
                        <a:pt x="286" y="636"/>
                      </a:lnTo>
                      <a:lnTo>
                        <a:pt x="246" y="629"/>
                      </a:lnTo>
                      <a:lnTo>
                        <a:pt x="207" y="617"/>
                      </a:lnTo>
                      <a:lnTo>
                        <a:pt x="170" y="600"/>
                      </a:lnTo>
                      <a:lnTo>
                        <a:pt x="133" y="578"/>
                      </a:lnTo>
                      <a:lnTo>
                        <a:pt x="2" y="480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277" name="Freeform 51"/>
                <p:cNvSpPr>
                  <a:spLocks/>
                </p:cNvSpPr>
                <p:nvPr/>
              </p:nvSpPr>
              <p:spPr bwMode="auto">
                <a:xfrm>
                  <a:off x="1993" y="-678"/>
                  <a:ext cx="734" cy="489"/>
                </a:xfrm>
                <a:custGeom>
                  <a:avLst/>
                  <a:gdLst>
                    <a:gd name="T0" fmla="*/ 734 w 734"/>
                    <a:gd name="T1" fmla="*/ 0 h 489"/>
                    <a:gd name="T2" fmla="*/ 485 w 734"/>
                    <a:gd name="T3" fmla="*/ 339 h 489"/>
                    <a:gd name="T4" fmla="*/ 451 w 734"/>
                    <a:gd name="T5" fmla="*/ 381 h 489"/>
                    <a:gd name="T6" fmla="*/ 417 w 734"/>
                    <a:gd name="T7" fmla="*/ 416 h 489"/>
                    <a:gd name="T8" fmla="*/ 384 w 734"/>
                    <a:gd name="T9" fmla="*/ 444 h 489"/>
                    <a:gd name="T10" fmla="*/ 349 w 734"/>
                    <a:gd name="T11" fmla="*/ 464 h 489"/>
                    <a:gd name="T12" fmla="*/ 315 w 734"/>
                    <a:gd name="T13" fmla="*/ 479 h 489"/>
                    <a:gd name="T14" fmla="*/ 278 w 734"/>
                    <a:gd name="T15" fmla="*/ 487 h 489"/>
                    <a:gd name="T16" fmla="*/ 243 w 734"/>
                    <a:gd name="T17" fmla="*/ 489 h 489"/>
                    <a:gd name="T18" fmla="*/ 206 w 734"/>
                    <a:gd name="T19" fmla="*/ 483 h 489"/>
                    <a:gd name="T20" fmla="*/ 167 w 734"/>
                    <a:gd name="T21" fmla="*/ 473 h 489"/>
                    <a:gd name="T22" fmla="*/ 129 w 734"/>
                    <a:gd name="T23" fmla="*/ 457 h 489"/>
                    <a:gd name="T24" fmla="*/ 88 w 734"/>
                    <a:gd name="T25" fmla="*/ 435 h 489"/>
                    <a:gd name="T26" fmla="*/ 47 w 734"/>
                    <a:gd name="T27" fmla="*/ 408 h 489"/>
                    <a:gd name="T28" fmla="*/ 0 w 734"/>
                    <a:gd name="T29" fmla="*/ 372 h 489"/>
                    <a:gd name="T30" fmla="*/ 734 w 734"/>
                    <a:gd name="T31" fmla="*/ 0 h 4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4"/>
                    <a:gd name="T49" fmla="*/ 0 h 489"/>
                    <a:gd name="T50" fmla="*/ 734 w 734"/>
                    <a:gd name="T51" fmla="*/ 489 h 4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4" h="489">
                      <a:moveTo>
                        <a:pt x="734" y="0"/>
                      </a:moveTo>
                      <a:lnTo>
                        <a:pt x="485" y="339"/>
                      </a:lnTo>
                      <a:lnTo>
                        <a:pt x="451" y="381"/>
                      </a:lnTo>
                      <a:lnTo>
                        <a:pt x="417" y="416"/>
                      </a:lnTo>
                      <a:lnTo>
                        <a:pt x="384" y="444"/>
                      </a:lnTo>
                      <a:lnTo>
                        <a:pt x="349" y="464"/>
                      </a:lnTo>
                      <a:lnTo>
                        <a:pt x="315" y="479"/>
                      </a:lnTo>
                      <a:lnTo>
                        <a:pt x="278" y="487"/>
                      </a:lnTo>
                      <a:lnTo>
                        <a:pt x="243" y="489"/>
                      </a:lnTo>
                      <a:lnTo>
                        <a:pt x="206" y="483"/>
                      </a:lnTo>
                      <a:lnTo>
                        <a:pt x="167" y="473"/>
                      </a:lnTo>
                      <a:lnTo>
                        <a:pt x="129" y="457"/>
                      </a:lnTo>
                      <a:lnTo>
                        <a:pt x="88" y="435"/>
                      </a:lnTo>
                      <a:lnTo>
                        <a:pt x="47" y="408"/>
                      </a:lnTo>
                      <a:lnTo>
                        <a:pt x="0" y="372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9F5CF"/>
                    </a:gs>
                    <a:gs pos="100000">
                      <a:srgbClr val="92C02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sp>
            <p:nvSpPr>
              <p:cNvPr id="275" name="TextBox 172"/>
              <p:cNvSpPr txBox="1">
                <a:spLocks noChangeArrowheads="1"/>
              </p:cNvSpPr>
              <p:nvPr/>
            </p:nvSpPr>
            <p:spPr bwMode="auto">
              <a:xfrm>
                <a:off x="420805" y="2909051"/>
                <a:ext cx="1838276" cy="401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안건접수</a:t>
                </a:r>
              </a:p>
            </p:txBody>
          </p:sp>
        </p:grpSp>
        <p:grpSp>
          <p:nvGrpSpPr>
            <p:cNvPr id="268" name="그룹 89"/>
            <p:cNvGrpSpPr>
              <a:grpSpLocks/>
            </p:cNvGrpSpPr>
            <p:nvPr/>
          </p:nvGrpSpPr>
          <p:grpSpPr bwMode="auto">
            <a:xfrm flipH="1" flipV="1">
              <a:off x="550863" y="4175125"/>
              <a:ext cx="431800" cy="201613"/>
              <a:chOff x="1052374" y="3428999"/>
              <a:chExt cx="2505717" cy="321491"/>
            </a:xfrm>
          </p:grpSpPr>
          <p:cxnSp>
            <p:nvCxnSpPr>
              <p:cNvPr id="270" name="직선 연결선 269"/>
              <p:cNvCxnSpPr/>
              <p:nvPr/>
            </p:nvCxnSpPr>
            <p:spPr>
              <a:xfrm rot="10800000">
                <a:off x="1503774" y="3429793"/>
                <a:ext cx="1713468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95000"/>
                    <a:lumOff val="5000"/>
                  </a:srgbClr>
                </a:solidFill>
                <a:prstDash val="dash"/>
              </a:ln>
              <a:effectLst/>
            </p:spPr>
          </p:cxnSp>
          <p:cxnSp>
            <p:nvCxnSpPr>
              <p:cNvPr id="271" name="직선 연결선 270"/>
              <p:cNvCxnSpPr/>
              <p:nvPr/>
            </p:nvCxnSpPr>
            <p:spPr>
              <a:xfrm rot="16200000" flipH="1">
                <a:off x="3243768" y="3436879"/>
                <a:ext cx="306228" cy="322424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>
                    <a:lumMod val="95000"/>
                    <a:lumOff val="5000"/>
                  </a:srgbClr>
                </a:solidFill>
                <a:prstDash val="dash"/>
              </a:ln>
              <a:effectLst/>
            </p:spPr>
          </p:cxnSp>
          <p:sp>
            <p:nvSpPr>
              <p:cNvPr id="272" name="직사각형 271"/>
              <p:cNvSpPr/>
              <p:nvPr/>
            </p:nvSpPr>
            <p:spPr>
              <a:xfrm>
                <a:off x="1052374" y="3429793"/>
                <a:ext cx="396127" cy="25308"/>
              </a:xfrm>
              <a:prstGeom prst="rect">
                <a:avLst/>
              </a:prstGeom>
              <a:solidFill>
                <a:srgbClr val="DB4965"/>
              </a:solidFill>
              <a:ln w="25400" cap="flat" cmpd="sng" algn="ctr">
                <a:solidFill>
                  <a:srgbClr val="DB4965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9" name="TextBox 208"/>
            <p:cNvSpPr txBox="1">
              <a:spLocks noChangeArrowheads="1"/>
            </p:cNvSpPr>
            <p:nvPr/>
          </p:nvSpPr>
          <p:spPr bwMode="auto">
            <a:xfrm>
              <a:off x="959346" y="4128197"/>
              <a:ext cx="2171700" cy="666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안건접수대장에 등재</a:t>
              </a:r>
              <a:endParaRPr kumimoji="0" lang="en-US" altLang="ko-KR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0" name="그룹 89"/>
          <p:cNvGrpSpPr>
            <a:grpSpLocks/>
          </p:cNvGrpSpPr>
          <p:nvPr/>
        </p:nvGrpSpPr>
        <p:grpSpPr bwMode="auto">
          <a:xfrm flipH="1" flipV="1">
            <a:off x="497523" y="2600091"/>
            <a:ext cx="431800" cy="201661"/>
            <a:chOff x="1052374" y="3428999"/>
            <a:chExt cx="2505717" cy="321491"/>
          </a:xfrm>
        </p:grpSpPr>
        <p:cxnSp>
          <p:nvCxnSpPr>
            <p:cNvPr id="264" name="직선 연결선 263"/>
            <p:cNvCxnSpPr/>
            <p:nvPr/>
          </p:nvCxnSpPr>
          <p:spPr>
            <a:xfrm rot="10800000">
              <a:off x="1507459" y="3428267"/>
              <a:ext cx="1713468" cy="0"/>
            </a:xfrm>
            <a:prstGeom prst="line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</p:cxnSp>
        <p:cxnSp>
          <p:nvCxnSpPr>
            <p:cNvPr id="265" name="직선 연결선 264"/>
            <p:cNvCxnSpPr/>
            <p:nvPr/>
          </p:nvCxnSpPr>
          <p:spPr>
            <a:xfrm rot="16200000" flipH="1">
              <a:off x="3247449" y="3435355"/>
              <a:ext cx="306230" cy="322424"/>
            </a:xfrm>
            <a:prstGeom prst="line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</p:cxnSp>
        <p:sp>
          <p:nvSpPr>
            <p:cNvPr id="266" name="직사각형 265"/>
            <p:cNvSpPr/>
            <p:nvPr/>
          </p:nvSpPr>
          <p:spPr>
            <a:xfrm>
              <a:off x="1056059" y="3428267"/>
              <a:ext cx="396127" cy="25308"/>
            </a:xfrm>
            <a:prstGeom prst="rect">
              <a:avLst/>
            </a:prstGeom>
            <a:solidFill>
              <a:srgbClr val="DB4965"/>
            </a:solidFill>
            <a:ln w="25400" cap="flat" cmpd="sng" algn="ctr">
              <a:solidFill>
                <a:srgbClr val="DB496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1" name="TextBox 208"/>
          <p:cNvSpPr txBox="1">
            <a:spLocks noChangeArrowheads="1"/>
          </p:cNvSpPr>
          <p:nvPr/>
        </p:nvSpPr>
        <p:spPr bwMode="auto">
          <a:xfrm>
            <a:off x="601141" y="2551831"/>
            <a:ext cx="46626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학교장 또는 </a:t>
            </a:r>
            <a:endParaRPr kumimoji="0" lang="en-US" altLang="ko-KR" sz="2800" b="1" i="0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    재적위원 </a:t>
            </a:r>
            <a:r>
              <a:rPr kumimoji="0" lang="en-US" altLang="ko-KR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ko-KR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분의 </a:t>
            </a:r>
            <a:r>
              <a:rPr kumimoji="0" lang="en-US" altLang="ko-KR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1</a:t>
            </a:r>
            <a:r>
              <a:rPr kumimoji="0" lang="ko-KR" altLang="en-US" sz="2800" b="1" i="0" u="none" strike="noStrike" kern="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이상 연서</a:t>
            </a:r>
            <a:endParaRPr kumimoji="0" lang="en-US" altLang="ko-KR" sz="2800" b="1" i="0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위원발의의 경우 안건발의자 </a:t>
            </a:r>
            <a:r>
              <a:rPr kumimoji="0" lang="ko-KR" altLang="en-US" sz="28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연명부</a:t>
            </a:r>
            <a:r>
              <a:rPr kumimoji="0" lang="ko-KR" altLang="en-US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 첨부</a:t>
            </a:r>
            <a:r>
              <a:rPr kumimoji="0" lang="en-US" altLang="ko-KR" sz="2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  <p:sp>
        <p:nvSpPr>
          <p:cNvPr id="262" name="AutoShape 5"/>
          <p:cNvSpPr>
            <a:spLocks noChangeArrowheads="1"/>
          </p:cNvSpPr>
          <p:nvPr/>
        </p:nvSpPr>
        <p:spPr bwMode="gray">
          <a:xfrm rot="5400000">
            <a:off x="4291478" y="2079444"/>
            <a:ext cx="383723" cy="542759"/>
          </a:xfrm>
          <a:prstGeom prst="upArrow">
            <a:avLst>
              <a:gd name="adj1" fmla="val 48870"/>
              <a:gd name="adj2" fmla="val 67686"/>
            </a:avLst>
          </a:prstGeom>
          <a:gradFill rotWithShape="1">
            <a:gsLst>
              <a:gs pos="0">
                <a:srgbClr val="96969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HY견고딕" pitchFamily="18" charset="-127"/>
            </a:endParaRPr>
          </a:p>
        </p:txBody>
      </p:sp>
      <p:sp>
        <p:nvSpPr>
          <p:cNvPr id="300" name="AutoShape 5"/>
          <p:cNvSpPr>
            <a:spLocks noChangeArrowheads="1"/>
          </p:cNvSpPr>
          <p:nvPr/>
        </p:nvSpPr>
        <p:spPr bwMode="gray">
          <a:xfrm rot="5400000">
            <a:off x="259030" y="3888735"/>
            <a:ext cx="383723" cy="542759"/>
          </a:xfrm>
          <a:prstGeom prst="upArrow">
            <a:avLst>
              <a:gd name="adj1" fmla="val 48870"/>
              <a:gd name="adj2" fmla="val 67686"/>
            </a:avLst>
          </a:prstGeom>
          <a:gradFill rotWithShape="1">
            <a:gsLst>
              <a:gs pos="0">
                <a:srgbClr val="96969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HY견고딕" pitchFamily="18" charset="-127"/>
            </a:endParaRPr>
          </a:p>
        </p:txBody>
      </p:sp>
      <p:cxnSp>
        <p:nvCxnSpPr>
          <p:cNvPr id="49" name="직선 연결선 48"/>
          <p:cNvCxnSpPr/>
          <p:nvPr/>
        </p:nvCxnSpPr>
        <p:spPr>
          <a:xfrm flipH="1">
            <a:off x="4989776" y="3236514"/>
            <a:ext cx="846701" cy="321682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71"/>
          <p:cNvGrpSpPr/>
          <p:nvPr/>
        </p:nvGrpSpPr>
        <p:grpSpPr>
          <a:xfrm rot="20772820">
            <a:off x="5956816" y="3515099"/>
            <a:ext cx="1423098" cy="916240"/>
            <a:chOff x="1144644" y="1628800"/>
            <a:chExt cx="792088" cy="916240"/>
          </a:xfrm>
        </p:grpSpPr>
        <p:grpSp>
          <p:nvGrpSpPr>
            <p:cNvPr id="54" name="그룹 72"/>
            <p:cNvGrpSpPr/>
            <p:nvPr/>
          </p:nvGrpSpPr>
          <p:grpSpPr>
            <a:xfrm>
              <a:off x="1144644" y="1628800"/>
              <a:ext cx="792088" cy="916240"/>
              <a:chOff x="1144644" y="1628800"/>
              <a:chExt cx="792088" cy="916240"/>
            </a:xfrm>
          </p:grpSpPr>
          <p:sp>
            <p:nvSpPr>
              <p:cNvPr id="56" name="모서리가 둥근 직사각형 55"/>
              <p:cNvSpPr/>
              <p:nvPr/>
            </p:nvSpPr>
            <p:spPr>
              <a:xfrm>
                <a:off x="1144644" y="1628800"/>
                <a:ext cx="792088" cy="792088"/>
              </a:xfrm>
              <a:prstGeom prst="roundRect">
                <a:avLst>
                  <a:gd name="adj" fmla="val 7047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/>
              </a:p>
            </p:txBody>
          </p:sp>
          <p:sp>
            <p:nvSpPr>
              <p:cNvPr id="57" name="이등변 삼각형 56"/>
              <p:cNvSpPr/>
              <p:nvPr/>
            </p:nvSpPr>
            <p:spPr>
              <a:xfrm flipV="1">
                <a:off x="1468680" y="2420888"/>
                <a:ext cx="144016" cy="124152"/>
              </a:xfrm>
              <a:prstGeom prst="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dirty="0"/>
              </a:p>
            </p:txBody>
          </p:sp>
        </p:grpSp>
        <p:sp>
          <p:nvSpPr>
            <p:cNvPr id="55" name="모서리가 둥근 직사각형 54"/>
            <p:cNvSpPr/>
            <p:nvPr/>
          </p:nvSpPr>
          <p:spPr>
            <a:xfrm>
              <a:off x="1169994" y="1654150"/>
              <a:ext cx="741388" cy="741388"/>
            </a:xfrm>
            <a:prstGeom prst="roundRect">
              <a:avLst>
                <a:gd name="adj" fmla="val 5104"/>
              </a:avLst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36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126119" y="3705474"/>
            <a:ext cx="12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안건철회</a:t>
            </a:r>
          </a:p>
        </p:txBody>
      </p:sp>
      <p:sp>
        <p:nvSpPr>
          <p:cNvPr id="59" name="이등변 삼각형 58"/>
          <p:cNvSpPr/>
          <p:nvPr/>
        </p:nvSpPr>
        <p:spPr>
          <a:xfrm rot="5400000">
            <a:off x="5592585" y="4786422"/>
            <a:ext cx="248729" cy="12965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645352"/>
            <a:ext cx="31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안건제안자라면 누구나 가능</a:t>
            </a:r>
          </a:p>
        </p:txBody>
      </p:sp>
      <p:sp>
        <p:nvSpPr>
          <p:cNvPr id="61" name="이등변 삼각형 60"/>
          <p:cNvSpPr/>
          <p:nvPr/>
        </p:nvSpPr>
        <p:spPr>
          <a:xfrm rot="5400000">
            <a:off x="5448569" y="5218703"/>
            <a:ext cx="248729" cy="12965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5652120" y="5077633"/>
            <a:ext cx="31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본회의 전까지 철회 가능</a:t>
            </a:r>
          </a:p>
        </p:txBody>
      </p:sp>
      <p:sp>
        <p:nvSpPr>
          <p:cNvPr id="63" name="이등변 삼각형 62"/>
          <p:cNvSpPr/>
          <p:nvPr/>
        </p:nvSpPr>
        <p:spPr>
          <a:xfrm rot="5400000">
            <a:off x="5304553" y="5660043"/>
            <a:ext cx="248729" cy="12965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508104" y="5518973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발의자가 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인 이상인 경우</a:t>
            </a:r>
            <a:endParaRPr lang="en-US" altLang="ko-KR" dirty="0">
              <a:latin typeface="+mn-ea"/>
              <a:ea typeface="+mn-ea"/>
            </a:endParaRPr>
          </a:p>
          <a:p>
            <a:r>
              <a:rPr lang="ko-KR" altLang="en-US" spc="-150" dirty="0">
                <a:latin typeface="+mn-ea"/>
                <a:ea typeface="+mn-ea"/>
              </a:rPr>
              <a:t>모든 발의자가 철회에 동의하여야 함</a:t>
            </a:r>
          </a:p>
        </p:txBody>
      </p:sp>
    </p:spTree>
    <p:extLst>
      <p:ext uri="{BB962C8B-B14F-4D97-AF65-F5344CB8AC3E}">
        <p14:creationId xmlns:p14="http://schemas.microsoft.com/office/powerpoint/2010/main" val="132604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253" name="그룹 223"/>
          <p:cNvGrpSpPr>
            <a:grpSpLocks/>
          </p:cNvGrpSpPr>
          <p:nvPr/>
        </p:nvGrpSpPr>
        <p:grpSpPr bwMode="auto">
          <a:xfrm>
            <a:off x="327025" y="1268760"/>
            <a:ext cx="2025650" cy="584775"/>
            <a:chOff x="755576" y="4095859"/>
            <a:chExt cx="1065868" cy="584399"/>
          </a:xfrm>
        </p:grpSpPr>
        <p:sp>
          <p:nvSpPr>
            <p:cNvPr id="254" name="모서리가 둥근 직사각형 253"/>
            <p:cNvSpPr/>
            <p:nvPr/>
          </p:nvSpPr>
          <p:spPr bwMode="ltGray">
            <a:xfrm>
              <a:off x="755576" y="4143454"/>
              <a:ext cx="1065868" cy="431522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806531" y="4095859"/>
              <a:ext cx="968971" cy="584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latinLnBrk="0">
                <a:defRPr/>
              </a:pPr>
              <a:r>
                <a:rPr kumimoji="0" lang="ko-KR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진행</a:t>
              </a:r>
            </a:p>
          </p:txBody>
        </p:sp>
      </p:grpSp>
      <p:grpSp>
        <p:nvGrpSpPr>
          <p:cNvPr id="49" name="그룹 143"/>
          <p:cNvGrpSpPr>
            <a:grpSpLocks/>
          </p:cNvGrpSpPr>
          <p:nvPr/>
        </p:nvGrpSpPr>
        <p:grpSpPr bwMode="auto">
          <a:xfrm>
            <a:off x="1993900" y="1772816"/>
            <a:ext cx="5157788" cy="658093"/>
            <a:chOff x="310199" y="1860387"/>
            <a:chExt cx="5156809" cy="657074"/>
          </a:xfrm>
        </p:grpSpPr>
        <p:grpSp>
          <p:nvGrpSpPr>
            <p:cNvPr id="50" name="그룹 2"/>
            <p:cNvGrpSpPr>
              <a:grpSpLocks/>
            </p:cNvGrpSpPr>
            <p:nvPr/>
          </p:nvGrpSpPr>
          <p:grpSpPr bwMode="auto">
            <a:xfrm>
              <a:off x="310199" y="1935755"/>
              <a:ext cx="2057672" cy="575998"/>
              <a:chOff x="3821729" y="2038627"/>
              <a:chExt cx="2057400" cy="684147"/>
            </a:xfrm>
          </p:grpSpPr>
          <p:grpSp>
            <p:nvGrpSpPr>
              <p:cNvPr id="60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62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66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67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63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64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65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61" name="TextBox 172"/>
              <p:cNvSpPr txBox="1">
                <a:spLocks noChangeArrowheads="1"/>
              </p:cNvSpPr>
              <p:nvPr/>
            </p:nvSpPr>
            <p:spPr bwMode="auto">
              <a:xfrm>
                <a:off x="3991641" y="2107672"/>
                <a:ext cx="1838276" cy="401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개회</a:t>
                </a:r>
              </a:p>
            </p:txBody>
          </p:sp>
        </p:grpSp>
        <p:grpSp>
          <p:nvGrpSpPr>
            <p:cNvPr id="51" name="그룹 205"/>
            <p:cNvGrpSpPr>
              <a:grpSpLocks/>
            </p:cNvGrpSpPr>
            <p:nvPr/>
          </p:nvGrpSpPr>
          <p:grpSpPr bwMode="auto">
            <a:xfrm>
              <a:off x="3300747" y="1860387"/>
              <a:ext cx="2166261" cy="657074"/>
              <a:chOff x="3821729" y="1942326"/>
              <a:chExt cx="2165976" cy="780448"/>
            </a:xfrm>
          </p:grpSpPr>
          <p:grpSp>
            <p:nvGrpSpPr>
              <p:cNvPr id="52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54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58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59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55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56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57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53" name="TextBox 172"/>
              <p:cNvSpPr txBox="1">
                <a:spLocks noChangeArrowheads="1"/>
              </p:cNvSpPr>
              <p:nvPr/>
            </p:nvSpPr>
            <p:spPr bwMode="auto">
              <a:xfrm>
                <a:off x="3908749" y="1942326"/>
                <a:ext cx="2078956" cy="693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보고사항 및 회의록 승인</a:t>
                </a:r>
              </a:p>
            </p:txBody>
          </p:sp>
        </p:grpSp>
      </p:grpSp>
      <p:sp>
        <p:nvSpPr>
          <p:cNvPr id="68" name="AutoShape 5"/>
          <p:cNvSpPr>
            <a:spLocks noChangeArrowheads="1"/>
          </p:cNvSpPr>
          <p:nvPr/>
        </p:nvSpPr>
        <p:spPr bwMode="gray">
          <a:xfrm rot="5400000">
            <a:off x="4372769" y="1957041"/>
            <a:ext cx="211137" cy="381000"/>
          </a:xfrm>
          <a:prstGeom prst="upArrow">
            <a:avLst>
              <a:gd name="adj1" fmla="val 48870"/>
              <a:gd name="adj2" fmla="val 67686"/>
            </a:avLst>
          </a:prstGeom>
          <a:gradFill rotWithShape="1">
            <a:gsLst>
              <a:gs pos="0">
                <a:srgbClr val="96969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gray">
          <a:xfrm rot="5400000">
            <a:off x="7314406" y="1942753"/>
            <a:ext cx="211138" cy="381000"/>
          </a:xfrm>
          <a:prstGeom prst="upArrow">
            <a:avLst>
              <a:gd name="adj1" fmla="val 48870"/>
              <a:gd name="adj2" fmla="val 67686"/>
            </a:avLst>
          </a:prstGeom>
          <a:gradFill rotWithShape="1">
            <a:gsLst>
              <a:gs pos="0">
                <a:srgbClr val="96969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grpSp>
        <p:nvGrpSpPr>
          <p:cNvPr id="70" name="그룹 150"/>
          <p:cNvGrpSpPr>
            <a:grpSpLocks/>
          </p:cNvGrpSpPr>
          <p:nvPr/>
        </p:nvGrpSpPr>
        <p:grpSpPr bwMode="auto">
          <a:xfrm>
            <a:off x="168275" y="2657921"/>
            <a:ext cx="8874125" cy="677867"/>
            <a:chOff x="168927" y="2501678"/>
            <a:chExt cx="8872920" cy="676821"/>
          </a:xfrm>
        </p:grpSpPr>
        <p:grpSp>
          <p:nvGrpSpPr>
            <p:cNvPr id="71" name="그룹 214"/>
            <p:cNvGrpSpPr>
              <a:grpSpLocks/>
            </p:cNvGrpSpPr>
            <p:nvPr/>
          </p:nvGrpSpPr>
          <p:grpSpPr bwMode="auto">
            <a:xfrm>
              <a:off x="168927" y="2602501"/>
              <a:ext cx="1512683" cy="575998"/>
              <a:chOff x="3821729" y="2038627"/>
              <a:chExt cx="2128849" cy="684147"/>
            </a:xfrm>
          </p:grpSpPr>
          <p:grpSp>
            <p:nvGrpSpPr>
              <p:cNvPr id="112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114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118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19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4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115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116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17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113" name="TextBox 172"/>
              <p:cNvSpPr txBox="1">
                <a:spLocks noChangeArrowheads="1"/>
              </p:cNvSpPr>
              <p:nvPr/>
            </p:nvSpPr>
            <p:spPr bwMode="auto">
              <a:xfrm>
                <a:off x="3870873" y="2097730"/>
                <a:ext cx="2079705" cy="401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안건상정</a:t>
                </a:r>
              </a:p>
            </p:txBody>
          </p:sp>
        </p:grpSp>
        <p:grpSp>
          <p:nvGrpSpPr>
            <p:cNvPr id="72" name="그룹 223"/>
            <p:cNvGrpSpPr>
              <a:grpSpLocks/>
            </p:cNvGrpSpPr>
            <p:nvPr/>
          </p:nvGrpSpPr>
          <p:grpSpPr bwMode="auto">
            <a:xfrm>
              <a:off x="2005347" y="2568210"/>
              <a:ext cx="1512751" cy="575998"/>
              <a:chOff x="3821729" y="2038627"/>
              <a:chExt cx="2128945" cy="684147"/>
            </a:xfrm>
          </p:grpSpPr>
          <p:grpSp>
            <p:nvGrpSpPr>
              <p:cNvPr id="104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106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110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11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107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108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09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105" name="TextBox 172"/>
              <p:cNvSpPr txBox="1">
                <a:spLocks noChangeArrowheads="1"/>
              </p:cNvSpPr>
              <p:nvPr/>
            </p:nvSpPr>
            <p:spPr bwMode="auto">
              <a:xfrm>
                <a:off x="3870971" y="2108337"/>
                <a:ext cx="2079703" cy="401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제안설명</a:t>
                </a:r>
              </a:p>
            </p:txBody>
          </p:sp>
        </p:grpSp>
        <p:grpSp>
          <p:nvGrpSpPr>
            <p:cNvPr id="73" name="그룹 232"/>
            <p:cNvGrpSpPr>
              <a:grpSpLocks/>
            </p:cNvGrpSpPr>
            <p:nvPr/>
          </p:nvGrpSpPr>
          <p:grpSpPr bwMode="auto">
            <a:xfrm>
              <a:off x="3837657" y="2501678"/>
              <a:ext cx="1512168" cy="633588"/>
              <a:chOff x="3821729" y="1957018"/>
              <a:chExt cx="2128124" cy="765756"/>
            </a:xfrm>
          </p:grpSpPr>
          <p:grpSp>
            <p:nvGrpSpPr>
              <p:cNvPr id="96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98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102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03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99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100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101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97" name="TextBox 172"/>
              <p:cNvSpPr txBox="1">
                <a:spLocks noChangeArrowheads="1"/>
              </p:cNvSpPr>
              <p:nvPr/>
            </p:nvSpPr>
            <p:spPr bwMode="auto">
              <a:xfrm>
                <a:off x="3870150" y="1957018"/>
                <a:ext cx="2079703" cy="705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질의답변</a:t>
                </a:r>
                <a:endParaRPr kumimoji="1" lang="en-US" altLang="ko-KR" sz="2400" b="1" i="0" u="none" strike="noStrike" kern="0" cap="none" spc="-10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토론</a:t>
                </a:r>
              </a:p>
            </p:txBody>
          </p:sp>
        </p:grpSp>
        <p:grpSp>
          <p:nvGrpSpPr>
            <p:cNvPr id="74" name="그룹 250"/>
            <p:cNvGrpSpPr>
              <a:grpSpLocks/>
            </p:cNvGrpSpPr>
            <p:nvPr/>
          </p:nvGrpSpPr>
          <p:grpSpPr bwMode="auto">
            <a:xfrm>
              <a:off x="5674679" y="2506438"/>
              <a:ext cx="1570362" cy="633088"/>
              <a:chOff x="3821729" y="1963674"/>
              <a:chExt cx="2128921" cy="759100"/>
            </a:xfrm>
          </p:grpSpPr>
          <p:grpSp>
            <p:nvGrpSpPr>
              <p:cNvPr id="88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90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94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95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91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92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93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89" name="TextBox 172"/>
              <p:cNvSpPr txBox="1">
                <a:spLocks noChangeArrowheads="1"/>
              </p:cNvSpPr>
              <p:nvPr/>
            </p:nvSpPr>
            <p:spPr bwMode="auto">
              <a:xfrm>
                <a:off x="3871950" y="1963674"/>
                <a:ext cx="2078700" cy="6509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표결</a:t>
                </a:r>
                <a:endParaRPr kumimoji="1" lang="en-US" altLang="ko-KR" sz="2400" b="1" i="0" u="none" strike="noStrike" kern="0" cap="none" spc="-10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kumimoji="1" lang="ko-KR" altLang="en-US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원안</a:t>
                </a:r>
                <a:r>
                  <a:rPr kumimoji="1" lang="en-US" altLang="ko-KR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kumimoji="1" lang="ko-KR" altLang="en-US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수정</a:t>
                </a:r>
                <a:r>
                  <a:rPr kumimoji="1" lang="en-US" altLang="ko-KR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kumimoji="1" lang="ko-KR" altLang="en-US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부결</a:t>
                </a:r>
                <a:r>
                  <a:rPr kumimoji="1" lang="en-US" altLang="ko-KR" sz="20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kumimoji="1" lang="ko-KR" altLang="en-US" sz="2000" b="1" i="0" u="none" strike="noStrike" kern="0" cap="none" spc="-10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75" name="그룹 274"/>
            <p:cNvGrpSpPr>
              <a:grpSpLocks/>
            </p:cNvGrpSpPr>
            <p:nvPr/>
          </p:nvGrpSpPr>
          <p:grpSpPr bwMode="auto">
            <a:xfrm>
              <a:off x="7529847" y="2570110"/>
              <a:ext cx="1512000" cy="575998"/>
              <a:chOff x="3821729" y="2038627"/>
              <a:chExt cx="2127888" cy="684147"/>
            </a:xfrm>
          </p:grpSpPr>
          <p:grpSp>
            <p:nvGrpSpPr>
              <p:cNvPr id="80" name="Group 63"/>
              <p:cNvGrpSpPr>
                <a:grpSpLocks/>
              </p:cNvGrpSpPr>
              <p:nvPr/>
            </p:nvGrpSpPr>
            <p:grpSpPr bwMode="auto">
              <a:xfrm>
                <a:off x="3821729" y="2038627"/>
                <a:ext cx="2057400" cy="684147"/>
                <a:chOff x="502" y="2544"/>
                <a:chExt cx="3519" cy="1298"/>
              </a:xfrm>
            </p:grpSpPr>
            <p:grpSp>
              <p:nvGrpSpPr>
                <p:cNvPr id="82" name="Group 62"/>
                <p:cNvGrpSpPr>
                  <a:grpSpLocks/>
                </p:cNvGrpSpPr>
                <p:nvPr/>
              </p:nvGrpSpPr>
              <p:grpSpPr bwMode="auto">
                <a:xfrm>
                  <a:off x="502" y="2552"/>
                  <a:ext cx="3519" cy="1290"/>
                  <a:chOff x="1930" y="8"/>
                  <a:chExt cx="3519" cy="1290"/>
                </a:xfrm>
              </p:grpSpPr>
              <p:sp>
                <p:nvSpPr>
                  <p:cNvPr id="86" name="Freeform 48"/>
                  <p:cNvSpPr>
                    <a:spLocks/>
                  </p:cNvSpPr>
                  <p:nvPr/>
                </p:nvSpPr>
                <p:spPr bwMode="auto">
                  <a:xfrm>
                    <a:off x="1930" y="8"/>
                    <a:ext cx="3519" cy="1290"/>
                  </a:xfrm>
                  <a:custGeom>
                    <a:avLst/>
                    <a:gdLst>
                      <a:gd name="T0" fmla="*/ 944 w 3519"/>
                      <a:gd name="T1" fmla="*/ 0 h 1290"/>
                      <a:gd name="T2" fmla="*/ 3205 w 3519"/>
                      <a:gd name="T3" fmla="*/ 0 h 1290"/>
                      <a:gd name="T4" fmla="*/ 3248 w 3519"/>
                      <a:gd name="T5" fmla="*/ 3 h 1290"/>
                      <a:gd name="T6" fmla="*/ 3289 w 3519"/>
                      <a:gd name="T7" fmla="*/ 12 h 1290"/>
                      <a:gd name="T8" fmla="*/ 3327 w 3519"/>
                      <a:gd name="T9" fmla="*/ 25 h 1290"/>
                      <a:gd name="T10" fmla="*/ 3363 w 3519"/>
                      <a:gd name="T11" fmla="*/ 43 h 1290"/>
                      <a:gd name="T12" fmla="*/ 3396 w 3519"/>
                      <a:gd name="T13" fmla="*/ 66 h 1290"/>
                      <a:gd name="T14" fmla="*/ 3427 w 3519"/>
                      <a:gd name="T15" fmla="*/ 93 h 1290"/>
                      <a:gd name="T16" fmla="*/ 3454 w 3519"/>
                      <a:gd name="T17" fmla="*/ 123 h 1290"/>
                      <a:gd name="T18" fmla="*/ 3476 w 3519"/>
                      <a:gd name="T19" fmla="*/ 156 h 1290"/>
                      <a:gd name="T20" fmla="*/ 3494 w 3519"/>
                      <a:gd name="T21" fmla="*/ 192 h 1290"/>
                      <a:gd name="T22" fmla="*/ 3507 w 3519"/>
                      <a:gd name="T23" fmla="*/ 231 h 1290"/>
                      <a:gd name="T24" fmla="*/ 3516 w 3519"/>
                      <a:gd name="T25" fmla="*/ 271 h 1290"/>
                      <a:gd name="T26" fmla="*/ 3519 w 3519"/>
                      <a:gd name="T27" fmla="*/ 314 h 1290"/>
                      <a:gd name="T28" fmla="*/ 3519 w 3519"/>
                      <a:gd name="T29" fmla="*/ 976 h 1290"/>
                      <a:gd name="T30" fmla="*/ 3516 w 3519"/>
                      <a:gd name="T31" fmla="*/ 1019 h 1290"/>
                      <a:gd name="T32" fmla="*/ 3507 w 3519"/>
                      <a:gd name="T33" fmla="*/ 1060 h 1290"/>
                      <a:gd name="T34" fmla="*/ 3494 w 3519"/>
                      <a:gd name="T35" fmla="*/ 1098 h 1290"/>
                      <a:gd name="T36" fmla="*/ 3476 w 3519"/>
                      <a:gd name="T37" fmla="*/ 1134 h 1290"/>
                      <a:gd name="T38" fmla="*/ 3454 w 3519"/>
                      <a:gd name="T39" fmla="*/ 1167 h 1290"/>
                      <a:gd name="T40" fmla="*/ 3427 w 3519"/>
                      <a:gd name="T41" fmla="*/ 1197 h 1290"/>
                      <a:gd name="T42" fmla="*/ 3396 w 3519"/>
                      <a:gd name="T43" fmla="*/ 1224 h 1290"/>
                      <a:gd name="T44" fmla="*/ 3363 w 3519"/>
                      <a:gd name="T45" fmla="*/ 1247 h 1290"/>
                      <a:gd name="T46" fmla="*/ 3327 w 3519"/>
                      <a:gd name="T47" fmla="*/ 1265 h 1290"/>
                      <a:gd name="T48" fmla="*/ 3289 w 3519"/>
                      <a:gd name="T49" fmla="*/ 1278 h 1290"/>
                      <a:gd name="T50" fmla="*/ 3248 w 3519"/>
                      <a:gd name="T51" fmla="*/ 1287 h 1290"/>
                      <a:gd name="T52" fmla="*/ 3205 w 3519"/>
                      <a:gd name="T53" fmla="*/ 1290 h 1290"/>
                      <a:gd name="T54" fmla="*/ 314 w 3519"/>
                      <a:gd name="T55" fmla="*/ 1290 h 1290"/>
                      <a:gd name="T56" fmla="*/ 271 w 3519"/>
                      <a:gd name="T57" fmla="*/ 1287 h 1290"/>
                      <a:gd name="T58" fmla="*/ 230 w 3519"/>
                      <a:gd name="T59" fmla="*/ 1278 h 1290"/>
                      <a:gd name="T60" fmla="*/ 192 w 3519"/>
                      <a:gd name="T61" fmla="*/ 1265 h 1290"/>
                      <a:gd name="T62" fmla="*/ 156 w 3519"/>
                      <a:gd name="T63" fmla="*/ 1247 h 1290"/>
                      <a:gd name="T64" fmla="*/ 123 w 3519"/>
                      <a:gd name="T65" fmla="*/ 1224 h 1290"/>
                      <a:gd name="T66" fmla="*/ 92 w 3519"/>
                      <a:gd name="T67" fmla="*/ 1197 h 1290"/>
                      <a:gd name="T68" fmla="*/ 65 w 3519"/>
                      <a:gd name="T69" fmla="*/ 1167 h 1290"/>
                      <a:gd name="T70" fmla="*/ 43 w 3519"/>
                      <a:gd name="T71" fmla="*/ 1134 h 1290"/>
                      <a:gd name="T72" fmla="*/ 25 w 3519"/>
                      <a:gd name="T73" fmla="*/ 1098 h 1290"/>
                      <a:gd name="T74" fmla="*/ 12 w 3519"/>
                      <a:gd name="T75" fmla="*/ 1060 h 1290"/>
                      <a:gd name="T76" fmla="*/ 3 w 3519"/>
                      <a:gd name="T77" fmla="*/ 1019 h 1290"/>
                      <a:gd name="T78" fmla="*/ 0 w 3519"/>
                      <a:gd name="T79" fmla="*/ 976 h 1290"/>
                      <a:gd name="T80" fmla="*/ 0 w 3519"/>
                      <a:gd name="T81" fmla="*/ 479 h 1290"/>
                      <a:gd name="T82" fmla="*/ 944 w 3519"/>
                      <a:gd name="T83" fmla="*/ 0 h 129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3519"/>
                      <a:gd name="T127" fmla="*/ 0 h 1290"/>
                      <a:gd name="T128" fmla="*/ 3519 w 3519"/>
                      <a:gd name="T129" fmla="*/ 1290 h 129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3519" h="1290">
                        <a:moveTo>
                          <a:pt x="944" y="0"/>
                        </a:moveTo>
                        <a:lnTo>
                          <a:pt x="3205" y="0"/>
                        </a:lnTo>
                        <a:lnTo>
                          <a:pt x="3248" y="3"/>
                        </a:lnTo>
                        <a:lnTo>
                          <a:pt x="3289" y="12"/>
                        </a:lnTo>
                        <a:lnTo>
                          <a:pt x="3327" y="25"/>
                        </a:lnTo>
                        <a:lnTo>
                          <a:pt x="3363" y="43"/>
                        </a:lnTo>
                        <a:lnTo>
                          <a:pt x="3396" y="66"/>
                        </a:lnTo>
                        <a:lnTo>
                          <a:pt x="3427" y="93"/>
                        </a:lnTo>
                        <a:lnTo>
                          <a:pt x="3454" y="123"/>
                        </a:lnTo>
                        <a:lnTo>
                          <a:pt x="3476" y="156"/>
                        </a:lnTo>
                        <a:lnTo>
                          <a:pt x="3494" y="192"/>
                        </a:lnTo>
                        <a:lnTo>
                          <a:pt x="3507" y="231"/>
                        </a:lnTo>
                        <a:lnTo>
                          <a:pt x="3516" y="271"/>
                        </a:lnTo>
                        <a:lnTo>
                          <a:pt x="3519" y="314"/>
                        </a:lnTo>
                        <a:lnTo>
                          <a:pt x="3519" y="976"/>
                        </a:lnTo>
                        <a:lnTo>
                          <a:pt x="3516" y="1019"/>
                        </a:lnTo>
                        <a:lnTo>
                          <a:pt x="3507" y="1060"/>
                        </a:lnTo>
                        <a:lnTo>
                          <a:pt x="3494" y="1098"/>
                        </a:lnTo>
                        <a:lnTo>
                          <a:pt x="3476" y="1134"/>
                        </a:lnTo>
                        <a:lnTo>
                          <a:pt x="3454" y="1167"/>
                        </a:lnTo>
                        <a:lnTo>
                          <a:pt x="3427" y="1197"/>
                        </a:lnTo>
                        <a:lnTo>
                          <a:pt x="3396" y="1224"/>
                        </a:lnTo>
                        <a:lnTo>
                          <a:pt x="3363" y="1247"/>
                        </a:lnTo>
                        <a:lnTo>
                          <a:pt x="3327" y="1265"/>
                        </a:lnTo>
                        <a:lnTo>
                          <a:pt x="3289" y="1278"/>
                        </a:lnTo>
                        <a:lnTo>
                          <a:pt x="3248" y="1287"/>
                        </a:lnTo>
                        <a:lnTo>
                          <a:pt x="3205" y="1290"/>
                        </a:lnTo>
                        <a:lnTo>
                          <a:pt x="314" y="1290"/>
                        </a:lnTo>
                        <a:lnTo>
                          <a:pt x="271" y="1287"/>
                        </a:lnTo>
                        <a:lnTo>
                          <a:pt x="230" y="1278"/>
                        </a:lnTo>
                        <a:lnTo>
                          <a:pt x="192" y="1265"/>
                        </a:lnTo>
                        <a:lnTo>
                          <a:pt x="156" y="1247"/>
                        </a:lnTo>
                        <a:lnTo>
                          <a:pt x="123" y="1224"/>
                        </a:lnTo>
                        <a:lnTo>
                          <a:pt x="92" y="1197"/>
                        </a:lnTo>
                        <a:lnTo>
                          <a:pt x="65" y="1167"/>
                        </a:lnTo>
                        <a:lnTo>
                          <a:pt x="43" y="1134"/>
                        </a:lnTo>
                        <a:lnTo>
                          <a:pt x="25" y="1098"/>
                        </a:lnTo>
                        <a:lnTo>
                          <a:pt x="12" y="1060"/>
                        </a:lnTo>
                        <a:lnTo>
                          <a:pt x="3" y="1019"/>
                        </a:lnTo>
                        <a:lnTo>
                          <a:pt x="0" y="976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87" name="Freeform 49"/>
                  <p:cNvSpPr>
                    <a:spLocks/>
                  </p:cNvSpPr>
                  <p:nvPr/>
                </p:nvSpPr>
                <p:spPr bwMode="auto">
                  <a:xfrm>
                    <a:off x="2015" y="94"/>
                    <a:ext cx="3348" cy="1118"/>
                  </a:xfrm>
                  <a:custGeom>
                    <a:avLst/>
                    <a:gdLst>
                      <a:gd name="T0" fmla="*/ 690 w 3348"/>
                      <a:gd name="T1" fmla="*/ 0 h 1118"/>
                      <a:gd name="T2" fmla="*/ 3120 w 3348"/>
                      <a:gd name="T3" fmla="*/ 0 h 1118"/>
                      <a:gd name="T4" fmla="*/ 3157 w 3348"/>
                      <a:gd name="T5" fmla="*/ 4 h 1118"/>
                      <a:gd name="T6" fmla="*/ 3192 w 3348"/>
                      <a:gd name="T7" fmla="*/ 12 h 1118"/>
                      <a:gd name="T8" fmla="*/ 3225 w 3348"/>
                      <a:gd name="T9" fmla="*/ 26 h 1118"/>
                      <a:gd name="T10" fmla="*/ 3255 w 3348"/>
                      <a:gd name="T11" fmla="*/ 44 h 1118"/>
                      <a:gd name="T12" fmla="*/ 3280 w 3348"/>
                      <a:gd name="T13" fmla="*/ 68 h 1118"/>
                      <a:gd name="T14" fmla="*/ 3304 w 3348"/>
                      <a:gd name="T15" fmla="*/ 93 h 1118"/>
                      <a:gd name="T16" fmla="*/ 3322 w 3348"/>
                      <a:gd name="T17" fmla="*/ 123 h 1118"/>
                      <a:gd name="T18" fmla="*/ 3336 w 3348"/>
                      <a:gd name="T19" fmla="*/ 156 h 1118"/>
                      <a:gd name="T20" fmla="*/ 3344 w 3348"/>
                      <a:gd name="T21" fmla="*/ 191 h 1118"/>
                      <a:gd name="T22" fmla="*/ 3348 w 3348"/>
                      <a:gd name="T23" fmla="*/ 228 h 1118"/>
                      <a:gd name="T24" fmla="*/ 3348 w 3348"/>
                      <a:gd name="T25" fmla="*/ 890 h 1118"/>
                      <a:gd name="T26" fmla="*/ 3344 w 3348"/>
                      <a:gd name="T27" fmla="*/ 927 h 1118"/>
                      <a:gd name="T28" fmla="*/ 3336 w 3348"/>
                      <a:gd name="T29" fmla="*/ 962 h 1118"/>
                      <a:gd name="T30" fmla="*/ 3322 w 3348"/>
                      <a:gd name="T31" fmla="*/ 995 h 1118"/>
                      <a:gd name="T32" fmla="*/ 3304 w 3348"/>
                      <a:gd name="T33" fmla="*/ 1025 h 1118"/>
                      <a:gd name="T34" fmla="*/ 3280 w 3348"/>
                      <a:gd name="T35" fmla="*/ 1050 h 1118"/>
                      <a:gd name="T36" fmla="*/ 3255 w 3348"/>
                      <a:gd name="T37" fmla="*/ 1074 h 1118"/>
                      <a:gd name="T38" fmla="*/ 3225 w 3348"/>
                      <a:gd name="T39" fmla="*/ 1092 h 1118"/>
                      <a:gd name="T40" fmla="*/ 3192 w 3348"/>
                      <a:gd name="T41" fmla="*/ 1106 h 1118"/>
                      <a:gd name="T42" fmla="*/ 3157 w 3348"/>
                      <a:gd name="T43" fmla="*/ 1114 h 1118"/>
                      <a:gd name="T44" fmla="*/ 3120 w 3348"/>
                      <a:gd name="T45" fmla="*/ 1118 h 1118"/>
                      <a:gd name="T46" fmla="*/ 229 w 3348"/>
                      <a:gd name="T47" fmla="*/ 1118 h 1118"/>
                      <a:gd name="T48" fmla="*/ 191 w 3348"/>
                      <a:gd name="T49" fmla="*/ 1114 h 1118"/>
                      <a:gd name="T50" fmla="*/ 156 w 3348"/>
                      <a:gd name="T51" fmla="*/ 1106 h 1118"/>
                      <a:gd name="T52" fmla="*/ 124 w 3348"/>
                      <a:gd name="T53" fmla="*/ 1092 h 1118"/>
                      <a:gd name="T54" fmla="*/ 94 w 3348"/>
                      <a:gd name="T55" fmla="*/ 1074 h 1118"/>
                      <a:gd name="T56" fmla="*/ 68 w 3348"/>
                      <a:gd name="T57" fmla="*/ 1050 h 1118"/>
                      <a:gd name="T58" fmla="*/ 44 w 3348"/>
                      <a:gd name="T59" fmla="*/ 1025 h 1118"/>
                      <a:gd name="T60" fmla="*/ 26 w 3348"/>
                      <a:gd name="T61" fmla="*/ 995 h 1118"/>
                      <a:gd name="T62" fmla="*/ 12 w 3348"/>
                      <a:gd name="T63" fmla="*/ 962 h 1118"/>
                      <a:gd name="T64" fmla="*/ 4 w 3348"/>
                      <a:gd name="T65" fmla="*/ 927 h 1118"/>
                      <a:gd name="T66" fmla="*/ 0 w 3348"/>
                      <a:gd name="T67" fmla="*/ 890 h 1118"/>
                      <a:gd name="T68" fmla="*/ 0 w 3348"/>
                      <a:gd name="T69" fmla="*/ 350 h 1118"/>
                      <a:gd name="T70" fmla="*/ 690 w 3348"/>
                      <a:gd name="T71" fmla="*/ 0 h 111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3348"/>
                      <a:gd name="T109" fmla="*/ 0 h 1118"/>
                      <a:gd name="T110" fmla="*/ 3348 w 3348"/>
                      <a:gd name="T111" fmla="*/ 1118 h 111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3348" h="1118">
                        <a:moveTo>
                          <a:pt x="690" y="0"/>
                        </a:moveTo>
                        <a:lnTo>
                          <a:pt x="3120" y="0"/>
                        </a:lnTo>
                        <a:lnTo>
                          <a:pt x="3157" y="4"/>
                        </a:lnTo>
                        <a:lnTo>
                          <a:pt x="3192" y="12"/>
                        </a:lnTo>
                        <a:lnTo>
                          <a:pt x="3225" y="26"/>
                        </a:lnTo>
                        <a:lnTo>
                          <a:pt x="3255" y="44"/>
                        </a:lnTo>
                        <a:lnTo>
                          <a:pt x="3280" y="68"/>
                        </a:lnTo>
                        <a:lnTo>
                          <a:pt x="3304" y="93"/>
                        </a:lnTo>
                        <a:lnTo>
                          <a:pt x="3322" y="123"/>
                        </a:lnTo>
                        <a:lnTo>
                          <a:pt x="3336" y="156"/>
                        </a:lnTo>
                        <a:lnTo>
                          <a:pt x="3344" y="191"/>
                        </a:lnTo>
                        <a:lnTo>
                          <a:pt x="3348" y="228"/>
                        </a:lnTo>
                        <a:lnTo>
                          <a:pt x="3348" y="890"/>
                        </a:lnTo>
                        <a:lnTo>
                          <a:pt x="3344" y="927"/>
                        </a:lnTo>
                        <a:lnTo>
                          <a:pt x="3336" y="962"/>
                        </a:lnTo>
                        <a:lnTo>
                          <a:pt x="3322" y="995"/>
                        </a:lnTo>
                        <a:lnTo>
                          <a:pt x="3304" y="1025"/>
                        </a:lnTo>
                        <a:lnTo>
                          <a:pt x="3280" y="1050"/>
                        </a:lnTo>
                        <a:lnTo>
                          <a:pt x="3255" y="1074"/>
                        </a:lnTo>
                        <a:lnTo>
                          <a:pt x="3225" y="1092"/>
                        </a:lnTo>
                        <a:lnTo>
                          <a:pt x="3192" y="1106"/>
                        </a:lnTo>
                        <a:lnTo>
                          <a:pt x="3157" y="1114"/>
                        </a:lnTo>
                        <a:lnTo>
                          <a:pt x="3120" y="1118"/>
                        </a:lnTo>
                        <a:lnTo>
                          <a:pt x="229" y="1118"/>
                        </a:lnTo>
                        <a:lnTo>
                          <a:pt x="191" y="1114"/>
                        </a:lnTo>
                        <a:lnTo>
                          <a:pt x="156" y="1106"/>
                        </a:lnTo>
                        <a:lnTo>
                          <a:pt x="124" y="1092"/>
                        </a:lnTo>
                        <a:lnTo>
                          <a:pt x="94" y="1074"/>
                        </a:lnTo>
                        <a:lnTo>
                          <a:pt x="68" y="1050"/>
                        </a:lnTo>
                        <a:lnTo>
                          <a:pt x="44" y="1025"/>
                        </a:lnTo>
                        <a:lnTo>
                          <a:pt x="26" y="995"/>
                        </a:lnTo>
                        <a:lnTo>
                          <a:pt x="12" y="962"/>
                        </a:lnTo>
                        <a:lnTo>
                          <a:pt x="4" y="927"/>
                        </a:lnTo>
                        <a:lnTo>
                          <a:pt x="0" y="890"/>
                        </a:lnTo>
                        <a:lnTo>
                          <a:pt x="0" y="35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3399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 w="12700" cap="flat" cmpd="sng">
                    <a:solidFill>
                      <a:srgbClr val="DDDDDD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83" name="Group 61"/>
                <p:cNvGrpSpPr>
                  <a:grpSpLocks/>
                </p:cNvGrpSpPr>
                <p:nvPr/>
              </p:nvGrpSpPr>
              <p:grpSpPr bwMode="auto">
                <a:xfrm>
                  <a:off x="508" y="2544"/>
                  <a:ext cx="944" cy="637"/>
                  <a:chOff x="1930" y="-753"/>
                  <a:chExt cx="944" cy="637"/>
                </a:xfrm>
              </p:grpSpPr>
              <p:sp>
                <p:nvSpPr>
                  <p:cNvPr id="84" name="Freeform 50"/>
                  <p:cNvSpPr>
                    <a:spLocks/>
                  </p:cNvSpPr>
                  <p:nvPr/>
                </p:nvSpPr>
                <p:spPr bwMode="auto">
                  <a:xfrm>
                    <a:off x="1930" y="-753"/>
                    <a:ext cx="944" cy="637"/>
                  </a:xfrm>
                  <a:custGeom>
                    <a:avLst/>
                    <a:gdLst>
                      <a:gd name="T0" fmla="*/ 944 w 944"/>
                      <a:gd name="T1" fmla="*/ 0 h 637"/>
                      <a:gd name="T2" fmla="*/ 942 w 944"/>
                      <a:gd name="T3" fmla="*/ 4 h 637"/>
                      <a:gd name="T4" fmla="*/ 572 w 944"/>
                      <a:gd name="T5" fmla="*/ 509 h 637"/>
                      <a:gd name="T6" fmla="*/ 544 w 944"/>
                      <a:gd name="T7" fmla="*/ 541 h 637"/>
                      <a:gd name="T8" fmla="*/ 513 w 944"/>
                      <a:gd name="T9" fmla="*/ 569 h 637"/>
                      <a:gd name="T10" fmla="*/ 480 w 944"/>
                      <a:gd name="T11" fmla="*/ 592 h 637"/>
                      <a:gd name="T12" fmla="*/ 444 w 944"/>
                      <a:gd name="T13" fmla="*/ 611 h 637"/>
                      <a:gd name="T14" fmla="*/ 405 w 944"/>
                      <a:gd name="T15" fmla="*/ 624 h 637"/>
                      <a:gd name="T16" fmla="*/ 367 w 944"/>
                      <a:gd name="T17" fmla="*/ 633 h 637"/>
                      <a:gd name="T18" fmla="*/ 326 w 944"/>
                      <a:gd name="T19" fmla="*/ 637 h 637"/>
                      <a:gd name="T20" fmla="*/ 286 w 944"/>
                      <a:gd name="T21" fmla="*/ 636 h 637"/>
                      <a:gd name="T22" fmla="*/ 246 w 944"/>
                      <a:gd name="T23" fmla="*/ 629 h 637"/>
                      <a:gd name="T24" fmla="*/ 207 w 944"/>
                      <a:gd name="T25" fmla="*/ 617 h 637"/>
                      <a:gd name="T26" fmla="*/ 170 w 944"/>
                      <a:gd name="T27" fmla="*/ 600 h 637"/>
                      <a:gd name="T28" fmla="*/ 133 w 944"/>
                      <a:gd name="T29" fmla="*/ 578 h 637"/>
                      <a:gd name="T30" fmla="*/ 2 w 944"/>
                      <a:gd name="T31" fmla="*/ 480 h 637"/>
                      <a:gd name="T32" fmla="*/ 0 w 944"/>
                      <a:gd name="T33" fmla="*/ 479 h 637"/>
                      <a:gd name="T34" fmla="*/ 944 w 944"/>
                      <a:gd name="T35" fmla="*/ 0 h 63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44"/>
                      <a:gd name="T55" fmla="*/ 0 h 637"/>
                      <a:gd name="T56" fmla="*/ 944 w 944"/>
                      <a:gd name="T57" fmla="*/ 637 h 63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44" h="637">
                        <a:moveTo>
                          <a:pt x="944" y="0"/>
                        </a:moveTo>
                        <a:lnTo>
                          <a:pt x="942" y="4"/>
                        </a:lnTo>
                        <a:lnTo>
                          <a:pt x="572" y="509"/>
                        </a:lnTo>
                        <a:lnTo>
                          <a:pt x="544" y="541"/>
                        </a:lnTo>
                        <a:lnTo>
                          <a:pt x="513" y="569"/>
                        </a:lnTo>
                        <a:lnTo>
                          <a:pt x="480" y="592"/>
                        </a:lnTo>
                        <a:lnTo>
                          <a:pt x="444" y="611"/>
                        </a:lnTo>
                        <a:lnTo>
                          <a:pt x="405" y="624"/>
                        </a:lnTo>
                        <a:lnTo>
                          <a:pt x="367" y="633"/>
                        </a:lnTo>
                        <a:lnTo>
                          <a:pt x="326" y="637"/>
                        </a:lnTo>
                        <a:lnTo>
                          <a:pt x="286" y="636"/>
                        </a:lnTo>
                        <a:lnTo>
                          <a:pt x="246" y="629"/>
                        </a:lnTo>
                        <a:lnTo>
                          <a:pt x="207" y="617"/>
                        </a:lnTo>
                        <a:lnTo>
                          <a:pt x="170" y="600"/>
                        </a:lnTo>
                        <a:lnTo>
                          <a:pt x="133" y="578"/>
                        </a:lnTo>
                        <a:lnTo>
                          <a:pt x="2" y="480"/>
                        </a:lnTo>
                        <a:lnTo>
                          <a:pt x="0" y="479"/>
                        </a:lnTo>
                        <a:lnTo>
                          <a:pt x="94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7F7F7F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  <p:sp>
                <p:nvSpPr>
                  <p:cNvPr id="85" name="Freeform 51"/>
                  <p:cNvSpPr>
                    <a:spLocks/>
                  </p:cNvSpPr>
                  <p:nvPr/>
                </p:nvSpPr>
                <p:spPr bwMode="auto">
                  <a:xfrm>
                    <a:off x="1993" y="-678"/>
                    <a:ext cx="734" cy="489"/>
                  </a:xfrm>
                  <a:custGeom>
                    <a:avLst/>
                    <a:gdLst>
                      <a:gd name="T0" fmla="*/ 734 w 734"/>
                      <a:gd name="T1" fmla="*/ 0 h 489"/>
                      <a:gd name="T2" fmla="*/ 485 w 734"/>
                      <a:gd name="T3" fmla="*/ 339 h 489"/>
                      <a:gd name="T4" fmla="*/ 451 w 734"/>
                      <a:gd name="T5" fmla="*/ 381 h 489"/>
                      <a:gd name="T6" fmla="*/ 417 w 734"/>
                      <a:gd name="T7" fmla="*/ 416 h 489"/>
                      <a:gd name="T8" fmla="*/ 384 w 734"/>
                      <a:gd name="T9" fmla="*/ 444 h 489"/>
                      <a:gd name="T10" fmla="*/ 349 w 734"/>
                      <a:gd name="T11" fmla="*/ 464 h 489"/>
                      <a:gd name="T12" fmla="*/ 315 w 734"/>
                      <a:gd name="T13" fmla="*/ 479 h 489"/>
                      <a:gd name="T14" fmla="*/ 278 w 734"/>
                      <a:gd name="T15" fmla="*/ 487 h 489"/>
                      <a:gd name="T16" fmla="*/ 243 w 734"/>
                      <a:gd name="T17" fmla="*/ 489 h 489"/>
                      <a:gd name="T18" fmla="*/ 206 w 734"/>
                      <a:gd name="T19" fmla="*/ 483 h 489"/>
                      <a:gd name="T20" fmla="*/ 167 w 734"/>
                      <a:gd name="T21" fmla="*/ 473 h 489"/>
                      <a:gd name="T22" fmla="*/ 129 w 734"/>
                      <a:gd name="T23" fmla="*/ 457 h 489"/>
                      <a:gd name="T24" fmla="*/ 88 w 734"/>
                      <a:gd name="T25" fmla="*/ 435 h 489"/>
                      <a:gd name="T26" fmla="*/ 47 w 734"/>
                      <a:gd name="T27" fmla="*/ 408 h 489"/>
                      <a:gd name="T28" fmla="*/ 0 w 734"/>
                      <a:gd name="T29" fmla="*/ 372 h 489"/>
                      <a:gd name="T30" fmla="*/ 734 w 734"/>
                      <a:gd name="T31" fmla="*/ 0 h 48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734"/>
                      <a:gd name="T49" fmla="*/ 0 h 489"/>
                      <a:gd name="T50" fmla="*/ 734 w 734"/>
                      <a:gd name="T51" fmla="*/ 489 h 48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734" h="489">
                        <a:moveTo>
                          <a:pt x="734" y="0"/>
                        </a:moveTo>
                        <a:lnTo>
                          <a:pt x="485" y="339"/>
                        </a:lnTo>
                        <a:lnTo>
                          <a:pt x="451" y="381"/>
                        </a:lnTo>
                        <a:lnTo>
                          <a:pt x="417" y="416"/>
                        </a:lnTo>
                        <a:lnTo>
                          <a:pt x="384" y="444"/>
                        </a:lnTo>
                        <a:lnTo>
                          <a:pt x="349" y="464"/>
                        </a:lnTo>
                        <a:lnTo>
                          <a:pt x="315" y="479"/>
                        </a:lnTo>
                        <a:lnTo>
                          <a:pt x="278" y="487"/>
                        </a:lnTo>
                        <a:lnTo>
                          <a:pt x="243" y="489"/>
                        </a:lnTo>
                        <a:lnTo>
                          <a:pt x="206" y="483"/>
                        </a:lnTo>
                        <a:lnTo>
                          <a:pt x="167" y="473"/>
                        </a:lnTo>
                        <a:lnTo>
                          <a:pt x="129" y="457"/>
                        </a:lnTo>
                        <a:lnTo>
                          <a:pt x="88" y="435"/>
                        </a:lnTo>
                        <a:lnTo>
                          <a:pt x="47" y="408"/>
                        </a:lnTo>
                        <a:lnTo>
                          <a:pt x="0" y="372"/>
                        </a:lnTo>
                        <a:lnTo>
                          <a:pt x="734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ECFF"/>
                      </a:gs>
                      <a:gs pos="100000">
                        <a:srgbClr val="99CCFF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1" i="0" u="none" strike="noStrike" kern="0" cap="none" spc="0" normalizeH="0" baseline="-2500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견고딕" pitchFamily="18" charset="-127"/>
                    </a:endParaRPr>
                  </a:p>
                </p:txBody>
              </p:sp>
            </p:grpSp>
          </p:grpSp>
          <p:sp>
            <p:nvSpPr>
              <p:cNvPr id="81" name="TextBox 172"/>
              <p:cNvSpPr txBox="1">
                <a:spLocks noChangeArrowheads="1"/>
              </p:cNvSpPr>
              <p:nvPr/>
            </p:nvSpPr>
            <p:spPr bwMode="auto">
              <a:xfrm>
                <a:off x="3869914" y="2119259"/>
                <a:ext cx="2079703" cy="40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 baseline="-25000">
                    <a:solidFill>
                      <a:schemeClr val="tx1"/>
                    </a:solidFill>
                    <a:latin typeface="Arial" pitchFamily="34" charset="0"/>
                    <a:ea typeface="HY견고딕" pitchFamily="18" charset="-127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400" b="1" i="0" u="none" strike="noStrike" kern="0" cap="none" spc="-10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산회 및 폐회</a:t>
                </a:r>
              </a:p>
            </p:txBody>
          </p:sp>
        </p:grpSp>
        <p:sp>
          <p:nvSpPr>
            <p:cNvPr id="76" name="AutoShape 5"/>
            <p:cNvSpPr>
              <a:spLocks noChangeArrowheads="1"/>
            </p:cNvSpPr>
            <p:nvPr/>
          </p:nvSpPr>
          <p:spPr bwMode="gray">
            <a:xfrm rot="5400000">
              <a:off x="1705769" y="2715103"/>
              <a:ext cx="211137" cy="381000"/>
            </a:xfrm>
            <a:prstGeom prst="upArrow">
              <a:avLst>
                <a:gd name="adj1" fmla="val 48870"/>
                <a:gd name="adj2" fmla="val 67686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77" name="AutoShape 5"/>
            <p:cNvSpPr>
              <a:spLocks noChangeArrowheads="1"/>
            </p:cNvSpPr>
            <p:nvPr/>
          </p:nvSpPr>
          <p:spPr bwMode="gray">
            <a:xfrm rot="5400000">
              <a:off x="3534569" y="2654143"/>
              <a:ext cx="211137" cy="381000"/>
            </a:xfrm>
            <a:prstGeom prst="upArrow">
              <a:avLst>
                <a:gd name="adj1" fmla="val 48870"/>
                <a:gd name="adj2" fmla="val 67686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78" name="AutoShape 5"/>
            <p:cNvSpPr>
              <a:spLocks noChangeArrowheads="1"/>
            </p:cNvSpPr>
            <p:nvPr/>
          </p:nvSpPr>
          <p:spPr bwMode="gray">
            <a:xfrm rot="5400000">
              <a:off x="5370991" y="2669383"/>
              <a:ext cx="211137" cy="381000"/>
            </a:xfrm>
            <a:prstGeom prst="upArrow">
              <a:avLst>
                <a:gd name="adj1" fmla="val 48870"/>
                <a:gd name="adj2" fmla="val 67686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79" name="AutoShape 5"/>
            <p:cNvSpPr>
              <a:spLocks noChangeArrowheads="1"/>
            </p:cNvSpPr>
            <p:nvPr/>
          </p:nvSpPr>
          <p:spPr bwMode="gray">
            <a:xfrm rot="5400000">
              <a:off x="7245511" y="2677003"/>
              <a:ext cx="211137" cy="381000"/>
            </a:xfrm>
            <a:prstGeom prst="upArrow">
              <a:avLst>
                <a:gd name="adj1" fmla="val 48870"/>
                <a:gd name="adj2" fmla="val 67686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Y견고딕" pitchFamily="18" charset="-127"/>
              </a:endParaRPr>
            </a:p>
          </p:txBody>
        </p:sp>
      </p:grpSp>
      <p:sp>
        <p:nvSpPr>
          <p:cNvPr id="120" name="Freeform 82"/>
          <p:cNvSpPr>
            <a:spLocks/>
          </p:cNvSpPr>
          <p:nvPr/>
        </p:nvSpPr>
        <p:spPr bwMode="gray">
          <a:xfrm flipH="1">
            <a:off x="949325" y="2495997"/>
            <a:ext cx="5611813" cy="212725"/>
          </a:xfrm>
          <a:custGeom>
            <a:avLst/>
            <a:gdLst>
              <a:gd name="T0" fmla="*/ 2147483647 w 2432"/>
              <a:gd name="T1" fmla="*/ 2147483647 h 687"/>
              <a:gd name="T2" fmla="*/ 2147483647 w 2432"/>
              <a:gd name="T3" fmla="*/ 2147483647 h 687"/>
              <a:gd name="T4" fmla="*/ 0 w 2432"/>
              <a:gd name="T5" fmla="*/ 2147483647 h 687"/>
              <a:gd name="T6" fmla="*/ 0 60000 65536"/>
              <a:gd name="T7" fmla="*/ 0 60000 65536"/>
              <a:gd name="T8" fmla="*/ 0 60000 65536"/>
              <a:gd name="T9" fmla="*/ 0 w 2432"/>
              <a:gd name="T10" fmla="*/ 0 h 687"/>
              <a:gd name="T11" fmla="*/ 2432 w 2432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687">
                <a:moveTo>
                  <a:pt x="2432" y="654"/>
                </a:moveTo>
                <a:cubicBezTo>
                  <a:pt x="2343" y="357"/>
                  <a:pt x="1993" y="42"/>
                  <a:pt x="1293" y="21"/>
                </a:cubicBezTo>
                <a:cubicBezTo>
                  <a:pt x="593" y="0"/>
                  <a:pt x="39" y="402"/>
                  <a:pt x="0" y="687"/>
                </a:cubicBezTo>
              </a:path>
            </a:pathLst>
          </a:custGeom>
          <a:noFill/>
          <a:ln w="41275" cmpd="sng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21" name="Freeform 82"/>
          <p:cNvSpPr>
            <a:spLocks/>
          </p:cNvSpPr>
          <p:nvPr/>
        </p:nvSpPr>
        <p:spPr bwMode="gray">
          <a:xfrm rot="10800000" flipH="1">
            <a:off x="4610100" y="3332609"/>
            <a:ext cx="1874838" cy="219075"/>
          </a:xfrm>
          <a:custGeom>
            <a:avLst/>
            <a:gdLst>
              <a:gd name="T0" fmla="*/ 2147483647 w 2432"/>
              <a:gd name="T1" fmla="*/ 2147483647 h 687"/>
              <a:gd name="T2" fmla="*/ 2147483647 w 2432"/>
              <a:gd name="T3" fmla="*/ 2147483647 h 687"/>
              <a:gd name="T4" fmla="*/ 0 w 2432"/>
              <a:gd name="T5" fmla="*/ 2147483647 h 687"/>
              <a:gd name="T6" fmla="*/ 0 60000 65536"/>
              <a:gd name="T7" fmla="*/ 0 60000 65536"/>
              <a:gd name="T8" fmla="*/ 0 60000 65536"/>
              <a:gd name="T9" fmla="*/ 0 w 2432"/>
              <a:gd name="T10" fmla="*/ 0 h 687"/>
              <a:gd name="T11" fmla="*/ 2432 w 2432"/>
              <a:gd name="T12" fmla="*/ 687 h 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32" h="687">
                <a:moveTo>
                  <a:pt x="2432" y="654"/>
                </a:moveTo>
                <a:cubicBezTo>
                  <a:pt x="2343" y="357"/>
                  <a:pt x="1993" y="42"/>
                  <a:pt x="1293" y="21"/>
                </a:cubicBezTo>
                <a:cubicBezTo>
                  <a:pt x="593" y="0"/>
                  <a:pt x="39" y="402"/>
                  <a:pt x="0" y="687"/>
                </a:cubicBezTo>
              </a:path>
            </a:pathLst>
          </a:custGeom>
          <a:noFill/>
          <a:ln w="38100" cmpd="sng">
            <a:solidFill>
              <a:srgbClr val="96969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 b="1" baseline="-25000">
              <a:solidFill>
                <a:srgbClr val="000000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122" name="TextBox 157"/>
          <p:cNvSpPr txBox="1">
            <a:spLocks noChangeArrowheads="1"/>
          </p:cNvSpPr>
          <p:nvPr/>
        </p:nvSpPr>
        <p:spPr bwMode="auto">
          <a:xfrm>
            <a:off x="3140075" y="2405509"/>
            <a:ext cx="1614488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다음 안건 처리</a:t>
            </a:r>
          </a:p>
        </p:txBody>
      </p:sp>
      <p:sp>
        <p:nvSpPr>
          <p:cNvPr id="123" name="TextBox 158"/>
          <p:cNvSpPr txBox="1">
            <a:spLocks noChangeArrowheads="1"/>
          </p:cNvSpPr>
          <p:nvPr/>
        </p:nvSpPr>
        <p:spPr bwMode="auto">
          <a:xfrm>
            <a:off x="5067300" y="3197672"/>
            <a:ext cx="1044576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000" baseline="-25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안건수정</a:t>
            </a:r>
          </a:p>
        </p:txBody>
      </p:sp>
      <p:cxnSp>
        <p:nvCxnSpPr>
          <p:cNvPr id="124" name="직선 연결선 123"/>
          <p:cNvCxnSpPr/>
          <p:nvPr/>
        </p:nvCxnSpPr>
        <p:spPr>
          <a:xfrm>
            <a:off x="168275" y="3723134"/>
            <a:ext cx="87249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headEnd type="oval"/>
            <a:tailEnd type="oval"/>
          </a:ln>
          <a:effectLst/>
        </p:spPr>
      </p:cxnSp>
      <p:grpSp>
        <p:nvGrpSpPr>
          <p:cNvPr id="125" name="그룹 8"/>
          <p:cNvGrpSpPr>
            <a:grpSpLocks/>
          </p:cNvGrpSpPr>
          <p:nvPr/>
        </p:nvGrpSpPr>
        <p:grpSpPr bwMode="auto">
          <a:xfrm>
            <a:off x="315913" y="3933056"/>
            <a:ext cx="8424862" cy="723146"/>
            <a:chOff x="323850" y="1777999"/>
            <a:chExt cx="8424863" cy="723488"/>
          </a:xfrm>
        </p:grpSpPr>
        <p:sp>
          <p:nvSpPr>
            <p:cNvPr id="126" name="모서리가 둥근 직사각형 125"/>
            <p:cNvSpPr/>
            <p:nvPr/>
          </p:nvSpPr>
          <p:spPr bwMode="ltGray">
            <a:xfrm>
              <a:off x="323850" y="1777999"/>
              <a:ext cx="8424863" cy="723487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27" name="그룹 5"/>
            <p:cNvGrpSpPr>
              <a:grpSpLocks/>
            </p:cNvGrpSpPr>
            <p:nvPr/>
          </p:nvGrpSpPr>
          <p:grpSpPr bwMode="auto">
            <a:xfrm>
              <a:off x="395858" y="1823292"/>
              <a:ext cx="7795643" cy="678195"/>
              <a:chOff x="395858" y="1947117"/>
              <a:chExt cx="7795643" cy="678195"/>
            </a:xfrm>
          </p:grpSpPr>
          <p:pic>
            <p:nvPicPr>
              <p:cNvPr id="128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47117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TextBox 128"/>
              <p:cNvSpPr txBox="1"/>
              <p:nvPr/>
            </p:nvSpPr>
            <p:spPr bwMode="auto">
              <a:xfrm>
                <a:off x="671512" y="1947884"/>
                <a:ext cx="7519989" cy="67742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개회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b="1" kern="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개회는 간사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 하고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0" lang="ko-KR" altLang="en-US" sz="2000" b="1" kern="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개회 이후 진행은 위원장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 함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</p:grpSp>
      </p:grpSp>
      <p:grpSp>
        <p:nvGrpSpPr>
          <p:cNvPr id="131" name="그룹 8"/>
          <p:cNvGrpSpPr>
            <a:grpSpLocks/>
          </p:cNvGrpSpPr>
          <p:nvPr/>
        </p:nvGrpSpPr>
        <p:grpSpPr bwMode="auto">
          <a:xfrm>
            <a:off x="315913" y="4989512"/>
            <a:ext cx="8640662" cy="1800364"/>
            <a:chOff x="323850" y="1777999"/>
            <a:chExt cx="8640663" cy="1799945"/>
          </a:xfrm>
        </p:grpSpPr>
        <p:sp>
          <p:nvSpPr>
            <p:cNvPr id="132" name="모서리가 둥근 직사각형 131"/>
            <p:cNvSpPr/>
            <p:nvPr/>
          </p:nvSpPr>
          <p:spPr bwMode="ltGray">
            <a:xfrm>
              <a:off x="323850" y="1777999"/>
              <a:ext cx="8424863" cy="1607465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33" name="그룹 5"/>
            <p:cNvGrpSpPr>
              <a:grpSpLocks/>
            </p:cNvGrpSpPr>
            <p:nvPr/>
          </p:nvGrpSpPr>
          <p:grpSpPr bwMode="auto">
            <a:xfrm>
              <a:off x="395858" y="1823292"/>
              <a:ext cx="8568655" cy="1754652"/>
              <a:chOff x="395858" y="1947117"/>
              <a:chExt cx="8568655" cy="1754652"/>
            </a:xfrm>
          </p:grpSpPr>
          <p:pic>
            <p:nvPicPr>
              <p:cNvPr id="134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47117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" name="TextBox 134"/>
              <p:cNvSpPr txBox="1"/>
              <p:nvPr/>
            </p:nvSpPr>
            <p:spPr bwMode="auto">
              <a:xfrm>
                <a:off x="671512" y="1947851"/>
                <a:ext cx="8293001" cy="1753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보고사항 및 회의록 승인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b="1" kern="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간사가 보고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함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buFontTx/>
                  <a:buChar char="-"/>
                  <a:defRPr/>
                </a:pP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보고사항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위원 및 교직원 변동 사항</a:t>
                </a: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전</a:t>
                </a: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kumimoji="0" lang="ko-KR" altLang="en-US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前</a:t>
                </a: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kumimoji="0" lang="ko-KR" altLang="en-US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회의 심의</a:t>
                </a: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kumimoji="0" lang="ko-KR" altLang="en-US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자문</a:t>
                </a: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kumimoji="0" lang="ko-KR" altLang="en-US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사항 및 처리 결과</a:t>
                </a: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spc="-1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                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금 번 회의 안건 현황 등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보고사항 종료 후 전</a:t>
                </a: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前</a:t>
                </a: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회의 회의록을 승인 받음</a:t>
                </a: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오기</a:t>
                </a: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누락 사항 검토 및 수정</a:t>
                </a: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</a:t>
                </a: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위원장이 승인</a:t>
                </a:r>
                <a:r>
                  <a:rPr kumimoji="0" lang="en-US" altLang="ko-KR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kern="0" spc="-5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승인된 회의록에 위원장과 학교장이 서명</a:t>
                </a:r>
                <a:endParaRPr kumimoji="0" lang="en-US" altLang="ko-KR" kern="0" spc="-5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600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</p:grpSp>
      </p:grpSp>
      <p:grpSp>
        <p:nvGrpSpPr>
          <p:cNvPr id="136" name="그룹 89"/>
          <p:cNvGrpSpPr>
            <a:grpSpLocks/>
          </p:cNvGrpSpPr>
          <p:nvPr/>
        </p:nvGrpSpPr>
        <p:grpSpPr bwMode="auto">
          <a:xfrm flipH="1" flipV="1">
            <a:off x="2105025" y="3272284"/>
            <a:ext cx="431800" cy="201613"/>
            <a:chOff x="1052374" y="3428999"/>
            <a:chExt cx="2505717" cy="321491"/>
          </a:xfrm>
        </p:grpSpPr>
        <p:cxnSp>
          <p:nvCxnSpPr>
            <p:cNvPr id="137" name="직선 연결선 136"/>
            <p:cNvCxnSpPr/>
            <p:nvPr/>
          </p:nvCxnSpPr>
          <p:spPr>
            <a:xfrm rot="10800000">
              <a:off x="1503769" y="3428999"/>
              <a:ext cx="1713468" cy="0"/>
            </a:xfrm>
            <a:prstGeom prst="line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</p:cxnSp>
        <p:cxnSp>
          <p:nvCxnSpPr>
            <p:cNvPr id="138" name="직선 연결선 137"/>
            <p:cNvCxnSpPr/>
            <p:nvPr/>
          </p:nvCxnSpPr>
          <p:spPr>
            <a:xfrm rot="16200000" flipH="1">
              <a:off x="3243722" y="3436125"/>
              <a:ext cx="306302" cy="322430"/>
            </a:xfrm>
            <a:prstGeom prst="line">
              <a:avLst/>
            </a:prstGeom>
            <a:noFill/>
            <a:ln w="12700" cap="flat" cmpd="sng" algn="ctr">
              <a:solidFill>
                <a:srgbClr val="000000">
                  <a:lumMod val="95000"/>
                  <a:lumOff val="5000"/>
                </a:srgbClr>
              </a:solidFill>
              <a:prstDash val="dash"/>
            </a:ln>
            <a:effectLst/>
          </p:spPr>
        </p:cxnSp>
        <p:sp>
          <p:nvSpPr>
            <p:cNvPr id="139" name="직사각형 138"/>
            <p:cNvSpPr/>
            <p:nvPr/>
          </p:nvSpPr>
          <p:spPr>
            <a:xfrm>
              <a:off x="1052374" y="3428999"/>
              <a:ext cx="396121" cy="25314"/>
            </a:xfrm>
            <a:prstGeom prst="rect">
              <a:avLst/>
            </a:prstGeom>
            <a:solidFill>
              <a:srgbClr val="DB4965"/>
            </a:solidFill>
            <a:ln w="25400" cap="flat" cmpd="sng" algn="ctr">
              <a:solidFill>
                <a:srgbClr val="DB496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0" name="TextBox 208"/>
          <p:cNvSpPr txBox="1">
            <a:spLocks noChangeArrowheads="1"/>
          </p:cNvSpPr>
          <p:nvPr/>
        </p:nvSpPr>
        <p:spPr bwMode="auto">
          <a:xfrm>
            <a:off x="2404492" y="3253358"/>
            <a:ext cx="2171700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000" b="1" baseline="-25000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소위원회 심사내용 보고</a:t>
            </a:r>
            <a:endParaRPr lang="en-US" altLang="ko-KR" sz="2000" b="1" baseline="-25000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1" name="TextBox 140"/>
          <p:cNvSpPr txBox="1"/>
          <p:nvPr/>
        </p:nvSpPr>
        <p:spPr bwMode="auto">
          <a:xfrm>
            <a:off x="1331640" y="4253212"/>
            <a:ext cx="6662848" cy="3692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0">
              <a:defRPr/>
            </a:pP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개회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(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간사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)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⇒국민의례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(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간사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)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⇒개회사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(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위원장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)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⇒학교장 인사⇒개의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(</a:t>
            </a:r>
            <a:r>
              <a:rPr kumimoji="0" lang="ko-KR" altLang="en-US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위원장</a:t>
            </a:r>
            <a:r>
              <a:rPr kumimoji="0" lang="en-US" altLang="ko-KR" b="1" spc="50" dirty="0">
                <a:ln w="11430"/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rPr>
              <a:t>)</a:t>
            </a:r>
            <a:endParaRPr kumimoji="0" lang="ko-KR" altLang="en-US" b="1" spc="50" dirty="0">
              <a:ln w="11430"/>
              <a:solidFill>
                <a:srgbClr val="000000"/>
              </a:solidFill>
              <a:latin typeface="한컴 바겐세일 M" pitchFamily="18" charset="-127"/>
              <a:ea typeface="한컴 바겐세일 M" pitchFamily="18" charset="-127"/>
            </a:endParaRPr>
          </a:p>
        </p:txBody>
      </p:sp>
      <p:grpSp>
        <p:nvGrpSpPr>
          <p:cNvPr id="144" name="그룹 79"/>
          <p:cNvGrpSpPr>
            <a:grpSpLocks/>
          </p:cNvGrpSpPr>
          <p:nvPr/>
        </p:nvGrpSpPr>
        <p:grpSpPr bwMode="auto">
          <a:xfrm rot="19155943">
            <a:off x="5751598" y="5458909"/>
            <a:ext cx="1010592" cy="238671"/>
            <a:chOff x="1358381" y="4657725"/>
            <a:chExt cx="2051569" cy="778825"/>
          </a:xfrm>
        </p:grpSpPr>
        <p:cxnSp>
          <p:nvCxnSpPr>
            <p:cNvPr id="145" name="직선 연결선 144"/>
            <p:cNvCxnSpPr/>
            <p:nvPr/>
          </p:nvCxnSpPr>
          <p:spPr>
            <a:xfrm flipV="1">
              <a:off x="1357621" y="4652409"/>
              <a:ext cx="704813" cy="77882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tailEnd type="none"/>
            </a:ln>
            <a:effectLst/>
          </p:spPr>
        </p:cxnSp>
        <p:cxnSp>
          <p:nvCxnSpPr>
            <p:cNvPr id="146" name="직선 연결선 145"/>
            <p:cNvCxnSpPr/>
            <p:nvPr/>
          </p:nvCxnSpPr>
          <p:spPr>
            <a:xfrm>
              <a:off x="2075370" y="4648285"/>
              <a:ext cx="1328557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tailEnd type="oval"/>
            </a:ln>
            <a:effectLst/>
          </p:spPr>
        </p:cxnSp>
      </p:grpSp>
      <p:sp>
        <p:nvSpPr>
          <p:cNvPr id="147" name="TextBox 146"/>
          <p:cNvSpPr txBox="1"/>
          <p:nvPr/>
        </p:nvSpPr>
        <p:spPr>
          <a:xfrm rot="21309770">
            <a:off x="6617983" y="4688372"/>
            <a:ext cx="2398128" cy="584775"/>
          </a:xfrm>
          <a:prstGeom prst="rect">
            <a:avLst/>
          </a:prstGeom>
          <a:solidFill>
            <a:srgbClr val="A2BB51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-20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발언내용</a:t>
            </a:r>
            <a:r>
              <a:rPr kumimoji="0" lang="en-US" altLang="ko-KR" sz="2400" b="0" i="0" u="none" strike="noStrike" kern="0" cap="none" spc="-20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2400" b="0" i="0" u="none" strike="noStrike" kern="0" cap="none" spc="-20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발언취지 자체는 수정 불가</a:t>
            </a:r>
          </a:p>
        </p:txBody>
      </p:sp>
    </p:spTree>
    <p:extLst>
      <p:ext uri="{BB962C8B-B14F-4D97-AF65-F5344CB8AC3E}">
        <p14:creationId xmlns:p14="http://schemas.microsoft.com/office/powerpoint/2010/main" val="1407230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142" name="그룹 8"/>
          <p:cNvGrpSpPr>
            <a:grpSpLocks/>
          </p:cNvGrpSpPr>
          <p:nvPr/>
        </p:nvGrpSpPr>
        <p:grpSpPr bwMode="auto">
          <a:xfrm>
            <a:off x="301625" y="1351533"/>
            <a:ext cx="8950895" cy="781323"/>
            <a:chOff x="324167" y="1778000"/>
            <a:chExt cx="8950567" cy="781497"/>
          </a:xfrm>
        </p:grpSpPr>
        <p:sp>
          <p:nvSpPr>
            <p:cNvPr id="158" name="모서리가 둥근 직사각형 157"/>
            <p:cNvSpPr/>
            <p:nvPr/>
          </p:nvSpPr>
          <p:spPr bwMode="ltGray">
            <a:xfrm>
              <a:off x="324167" y="1778000"/>
              <a:ext cx="8424555" cy="781497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59" name="그룹 5"/>
            <p:cNvGrpSpPr>
              <a:grpSpLocks/>
            </p:cNvGrpSpPr>
            <p:nvPr/>
          </p:nvGrpSpPr>
          <p:grpSpPr bwMode="auto">
            <a:xfrm>
              <a:off x="395858" y="1824048"/>
              <a:ext cx="8878876" cy="656107"/>
              <a:chOff x="395858" y="1947873"/>
              <a:chExt cx="8878876" cy="656107"/>
            </a:xfrm>
          </p:grpSpPr>
          <p:pic>
            <p:nvPicPr>
              <p:cNvPr id="160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75698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TextBox 160"/>
              <p:cNvSpPr txBox="1"/>
              <p:nvPr/>
            </p:nvSpPr>
            <p:spPr bwMode="auto">
              <a:xfrm>
                <a:off x="671817" y="1947873"/>
                <a:ext cx="7519712" cy="4001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안건상정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안건심의를 위해 회의에 회부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한 번에 하나씩 상정</a:t>
                </a:r>
                <a:endParaRPr kumimoji="0" lang="ko-KR" altLang="en-US" sz="2000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 bwMode="auto">
              <a:xfrm>
                <a:off x="1946198" y="2234648"/>
                <a:ext cx="7328536" cy="369332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latinLnBrk="0">
                  <a:defRPr/>
                </a:pPr>
                <a:r>
                  <a:rPr kumimoji="0" lang="en-US" altLang="ko-KR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[</a:t>
                </a:r>
                <a:r>
                  <a:rPr kumimoji="0" lang="ko-KR" altLang="en-US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안건 </a:t>
                </a:r>
                <a:r>
                  <a:rPr kumimoji="0" lang="en-US" altLang="ko-KR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3</a:t>
                </a:r>
                <a:r>
                  <a:rPr kumimoji="0" lang="ko-KR" altLang="en-US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개</a:t>
                </a:r>
                <a:r>
                  <a:rPr kumimoji="0" lang="en-US" altLang="ko-KR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]</a:t>
                </a:r>
                <a:r>
                  <a:rPr kumimoji="0" lang="ko-KR" altLang="en-US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안건상정⇒제안설명⇒</a:t>
                </a:r>
                <a:r>
                  <a:rPr kumimoji="0" lang="ko-KR" altLang="en-US" b="1" spc="50" dirty="0" err="1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질의ㆍ답변</a:t>
                </a:r>
                <a:r>
                  <a:rPr kumimoji="0" lang="ko-KR" altLang="en-US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⇒토론⇒표결의 과정 </a:t>
                </a:r>
                <a:r>
                  <a:rPr kumimoji="0" lang="en-US" altLang="ko-KR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3</a:t>
                </a:r>
                <a:r>
                  <a:rPr kumimoji="0" lang="ko-KR" altLang="en-US" b="1" spc="50" dirty="0">
                    <a:ln w="11430"/>
                    <a:solidFill>
                      <a:srgbClr val="000000"/>
                    </a:solidFill>
                    <a:latin typeface="한컴 바겐세일 M" pitchFamily="18" charset="-127"/>
                    <a:ea typeface="한컴 바겐세일 M" pitchFamily="18" charset="-127"/>
                  </a:rPr>
                  <a:t>번 되풀이</a:t>
                </a:r>
              </a:p>
            </p:txBody>
          </p:sp>
        </p:grpSp>
      </p:grpSp>
      <p:grpSp>
        <p:nvGrpSpPr>
          <p:cNvPr id="143" name="그룹 8"/>
          <p:cNvGrpSpPr>
            <a:grpSpLocks/>
          </p:cNvGrpSpPr>
          <p:nvPr/>
        </p:nvGrpSpPr>
        <p:grpSpPr bwMode="auto">
          <a:xfrm>
            <a:off x="293688" y="2608251"/>
            <a:ext cx="8424862" cy="1108781"/>
            <a:chOff x="323850" y="1777852"/>
            <a:chExt cx="8424554" cy="1109029"/>
          </a:xfrm>
        </p:grpSpPr>
        <p:sp>
          <p:nvSpPr>
            <p:cNvPr id="154" name="모서리가 둥근 직사각형 153"/>
            <p:cNvSpPr/>
            <p:nvPr/>
          </p:nvSpPr>
          <p:spPr bwMode="ltGray">
            <a:xfrm>
              <a:off x="323850" y="1777852"/>
              <a:ext cx="8424554" cy="1109029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55" name="그룹 5"/>
            <p:cNvGrpSpPr>
              <a:grpSpLocks/>
            </p:cNvGrpSpPr>
            <p:nvPr/>
          </p:nvGrpSpPr>
          <p:grpSpPr bwMode="auto">
            <a:xfrm>
              <a:off x="395858" y="1860535"/>
              <a:ext cx="8176340" cy="954321"/>
              <a:chOff x="395858" y="1984360"/>
              <a:chExt cx="8176340" cy="954321"/>
            </a:xfrm>
          </p:grpSpPr>
          <p:pic>
            <p:nvPicPr>
              <p:cNvPr id="156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2033131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TextBox 156"/>
              <p:cNvSpPr txBox="1"/>
              <p:nvPr/>
            </p:nvSpPr>
            <p:spPr bwMode="auto">
              <a:xfrm>
                <a:off x="671499" y="1984360"/>
                <a:ext cx="7900699" cy="954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제안설명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안건을 제안한 자가 안건 취지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주요골자 등 설명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학교장이 제안한 안건은 관계 교직원이 대신 제안설명 가능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소위원회 심사를 거친 안건은 소위원회 위원장 또는 소속 위원이 심사보고</a:t>
                </a:r>
                <a:endParaRPr kumimoji="0" lang="ko-KR" altLang="en-US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</p:grpSp>
      </p:grpSp>
      <p:grpSp>
        <p:nvGrpSpPr>
          <p:cNvPr id="144" name="그룹 8"/>
          <p:cNvGrpSpPr>
            <a:grpSpLocks/>
          </p:cNvGrpSpPr>
          <p:nvPr/>
        </p:nvGrpSpPr>
        <p:grpSpPr bwMode="auto">
          <a:xfrm>
            <a:off x="293688" y="4221088"/>
            <a:ext cx="8424862" cy="1043916"/>
            <a:chOff x="323850" y="1777754"/>
            <a:chExt cx="8424554" cy="1044149"/>
          </a:xfrm>
        </p:grpSpPr>
        <p:sp>
          <p:nvSpPr>
            <p:cNvPr id="150" name="모서리가 둥근 직사각형 149"/>
            <p:cNvSpPr/>
            <p:nvPr/>
          </p:nvSpPr>
          <p:spPr bwMode="ltGray">
            <a:xfrm>
              <a:off x="323850" y="1777754"/>
              <a:ext cx="8424554" cy="1044149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51" name="그룹 5"/>
            <p:cNvGrpSpPr>
              <a:grpSpLocks/>
            </p:cNvGrpSpPr>
            <p:nvPr/>
          </p:nvGrpSpPr>
          <p:grpSpPr bwMode="auto">
            <a:xfrm>
              <a:off x="395858" y="1823802"/>
              <a:ext cx="8176340" cy="954320"/>
              <a:chOff x="395858" y="1947627"/>
              <a:chExt cx="8176340" cy="954320"/>
            </a:xfrm>
          </p:grpSpPr>
          <p:pic>
            <p:nvPicPr>
              <p:cNvPr id="152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75698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TextBox 152"/>
              <p:cNvSpPr txBox="1"/>
              <p:nvPr/>
            </p:nvSpPr>
            <p:spPr bwMode="auto">
              <a:xfrm>
                <a:off x="671499" y="1947627"/>
                <a:ext cx="7900699" cy="9543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 err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질의ㆍ답변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HY동녘M" pitchFamily="18" charset="-127"/>
                    <a:ea typeface="HY동녘M" pitchFamily="18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현재 상정된 안건에 대한 질의로만 한정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질의나 발언을 할 때는 위원장에게 허가를 얻어야 함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질의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발언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) 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횟수나 시간은 위원회의 회의 규칙으로 정할 수 있음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45" name="그룹 8"/>
          <p:cNvGrpSpPr>
            <a:grpSpLocks/>
          </p:cNvGrpSpPr>
          <p:nvPr/>
        </p:nvGrpSpPr>
        <p:grpSpPr bwMode="auto">
          <a:xfrm>
            <a:off x="293688" y="5760492"/>
            <a:ext cx="8424862" cy="476820"/>
            <a:chOff x="323850" y="1778227"/>
            <a:chExt cx="8424554" cy="476927"/>
          </a:xfrm>
        </p:grpSpPr>
        <p:sp>
          <p:nvSpPr>
            <p:cNvPr id="146" name="모서리가 둥근 직사각형 145"/>
            <p:cNvSpPr/>
            <p:nvPr/>
          </p:nvSpPr>
          <p:spPr bwMode="ltGray">
            <a:xfrm>
              <a:off x="323850" y="1778227"/>
              <a:ext cx="8424554" cy="476927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47" name="그룹 5"/>
            <p:cNvGrpSpPr>
              <a:grpSpLocks/>
            </p:cNvGrpSpPr>
            <p:nvPr/>
          </p:nvGrpSpPr>
          <p:grpSpPr bwMode="auto">
            <a:xfrm>
              <a:off x="395858" y="1823292"/>
              <a:ext cx="8176340" cy="407534"/>
              <a:chOff x="395858" y="1947117"/>
              <a:chExt cx="8176340" cy="407534"/>
            </a:xfrm>
          </p:grpSpPr>
          <p:pic>
            <p:nvPicPr>
              <p:cNvPr id="148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47117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Box 148"/>
              <p:cNvSpPr txBox="1"/>
              <p:nvPr/>
            </p:nvSpPr>
            <p:spPr bwMode="auto">
              <a:xfrm>
                <a:off x="671499" y="1954451"/>
                <a:ext cx="7900699" cy="4002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토론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HY동녘M" pitchFamily="18" charset="-127"/>
                    <a:ea typeface="HY동녘M" pitchFamily="18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가급적 반대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찬성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반대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찬성의 순으로 교대로 하는 것이 좋음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9038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13" name="그룹 8"/>
          <p:cNvGrpSpPr>
            <a:grpSpLocks/>
          </p:cNvGrpSpPr>
          <p:nvPr/>
        </p:nvGrpSpPr>
        <p:grpSpPr bwMode="auto">
          <a:xfrm>
            <a:off x="301625" y="1340768"/>
            <a:ext cx="8424863" cy="1078037"/>
            <a:chOff x="323850" y="1561795"/>
            <a:chExt cx="8424863" cy="1078941"/>
          </a:xfrm>
        </p:grpSpPr>
        <p:sp>
          <p:nvSpPr>
            <p:cNvPr id="14" name="모서리가 둥근 직사각형 13"/>
            <p:cNvSpPr/>
            <p:nvPr/>
          </p:nvSpPr>
          <p:spPr bwMode="ltGray">
            <a:xfrm>
              <a:off x="323850" y="1561795"/>
              <a:ext cx="8424863" cy="1078941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5" name="그룹 5"/>
            <p:cNvGrpSpPr>
              <a:grpSpLocks/>
            </p:cNvGrpSpPr>
            <p:nvPr/>
          </p:nvGrpSpPr>
          <p:grpSpPr bwMode="auto">
            <a:xfrm>
              <a:off x="395858" y="1633863"/>
              <a:ext cx="8344917" cy="954907"/>
              <a:chOff x="395858" y="1757688"/>
              <a:chExt cx="8344917" cy="954907"/>
            </a:xfrm>
          </p:grpSpPr>
          <p:pic>
            <p:nvPicPr>
              <p:cNvPr id="16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757689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 bwMode="auto">
              <a:xfrm>
                <a:off x="671513" y="1757688"/>
                <a:ext cx="8069262" cy="954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표결 및 표결결과 선포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표결방법은 위원장이 정하되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위원들과 협의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거수투표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기립투표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무기명투표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기명투표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b="1" kern="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가부동수는 부결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로 봄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43" name="그룹 62"/>
          <p:cNvGrpSpPr>
            <a:grpSpLocks/>
          </p:cNvGrpSpPr>
          <p:nvPr/>
        </p:nvGrpSpPr>
        <p:grpSpPr bwMode="auto">
          <a:xfrm>
            <a:off x="195263" y="2564904"/>
            <a:ext cx="8796337" cy="598252"/>
            <a:chOff x="194384" y="3912983"/>
            <a:chExt cx="8797216" cy="598886"/>
          </a:xfrm>
        </p:grpSpPr>
        <p:grpSp>
          <p:nvGrpSpPr>
            <p:cNvPr id="57" name="그룹 63"/>
            <p:cNvGrpSpPr>
              <a:grpSpLocks/>
            </p:cNvGrpSpPr>
            <p:nvPr/>
          </p:nvGrpSpPr>
          <p:grpSpPr bwMode="auto">
            <a:xfrm>
              <a:off x="194384" y="3988649"/>
              <a:ext cx="1610054" cy="523220"/>
              <a:chOff x="5220072" y="721574"/>
              <a:chExt cx="3162300" cy="523220"/>
            </a:xfrm>
          </p:grpSpPr>
          <p:sp>
            <p:nvSpPr>
              <p:cNvPr id="64" name="AutoShape 15"/>
              <p:cNvSpPr>
                <a:spLocks noChangeArrowheads="1"/>
              </p:cNvSpPr>
              <p:nvPr/>
            </p:nvSpPr>
            <p:spPr bwMode="gray">
              <a:xfrm>
                <a:off x="5220072" y="765096"/>
                <a:ext cx="3161970" cy="387761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b="0" baseline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88461" y="722189"/>
                <a:ext cx="2881322" cy="5228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latinLnBrk="0">
                  <a:defRPr/>
                </a:pPr>
                <a:r>
                  <a:rPr kumimoji="0" lang="ko-KR" altLang="en-US" sz="28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58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60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>
                <a:noFill/>
              </a:ln>
              <a:effectLst>
                <a:prstShdw prst="shdw17" dist="17961" dir="2700000">
                  <a:srgbClr val="976513"/>
                </a:prstShdw>
              </a:effectLst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400">
                  <a:latin typeface="Arial" charset="0"/>
                </a:endParaRPr>
              </a:p>
            </p:txBody>
          </p:sp>
          <p:grpSp>
            <p:nvGrpSpPr>
              <p:cNvPr id="61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62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tx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63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4" name="그룹 59"/>
          <p:cNvGrpSpPr>
            <a:grpSpLocks/>
          </p:cNvGrpSpPr>
          <p:nvPr/>
        </p:nvGrpSpPr>
        <p:grpSpPr bwMode="auto">
          <a:xfrm>
            <a:off x="147638" y="3172700"/>
            <a:ext cx="5676900" cy="369743"/>
            <a:chOff x="2627784" y="2483604"/>
            <a:chExt cx="5676604" cy="369332"/>
          </a:xfrm>
        </p:grpSpPr>
        <p:pic>
          <p:nvPicPr>
            <p:cNvPr id="55" name="Picture 2" descr="C:\Documents and Settings\usercom\Local Settings\Temporary Internet Files\Content.IE5\PE7IVPD6\MC90044150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514714"/>
              <a:ext cx="338222" cy="33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173"/>
            <p:cNvSpPr txBox="1">
              <a:spLocks noChangeArrowheads="1"/>
            </p:cNvSpPr>
            <p:nvPr/>
          </p:nvSpPr>
          <p:spPr bwMode="auto">
            <a:xfrm>
              <a:off x="2903788" y="2483604"/>
              <a:ext cx="540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표결 시 지켜야 할 원칙</a:t>
              </a:r>
            </a:p>
          </p:txBody>
        </p:sp>
      </p:grpSp>
      <p:pic>
        <p:nvPicPr>
          <p:cNvPr id="66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6" cstate="print"/>
          <a:srcRect l="53152" t="72754" r="45651" b="25362"/>
          <a:stretch>
            <a:fillRect/>
          </a:stretch>
        </p:blipFill>
        <p:spPr bwMode="auto">
          <a:xfrm>
            <a:off x="502214" y="3558158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직사각형 66"/>
          <p:cNvSpPr/>
          <p:nvPr/>
        </p:nvSpPr>
        <p:spPr bwMode="auto">
          <a:xfrm>
            <a:off x="635943" y="3481504"/>
            <a:ext cx="169629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표결정정 금지</a:t>
            </a:r>
            <a:endParaRPr kumimoji="0" lang="en-US" altLang="ko-KR" b="1" kern="0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8694" y="3495675"/>
            <a:ext cx="644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위원이 일정한 시점에서 </a:t>
            </a:r>
            <a:r>
              <a:rPr lang="ko-KR" altLang="en-US" dirty="0" err="1">
                <a:latin typeface="+mn-ea"/>
                <a:ea typeface="+mn-ea"/>
              </a:rPr>
              <a:t>찬ㆍ반</a:t>
            </a:r>
            <a:r>
              <a:rPr lang="ko-KR" altLang="en-US" dirty="0">
                <a:latin typeface="+mn-ea"/>
                <a:ea typeface="+mn-ea"/>
              </a:rPr>
              <a:t> 의사를 표시한 경우 </a:t>
            </a:r>
            <a:r>
              <a:rPr lang="ko-KR" altLang="en-US" b="1" dirty="0">
                <a:latin typeface="+mn-ea"/>
                <a:ea typeface="+mn-ea"/>
              </a:rPr>
              <a:t>어떠한 착오가 있더라도 이를 정정할 수 없음</a:t>
            </a:r>
          </a:p>
        </p:txBody>
      </p:sp>
      <p:pic>
        <p:nvPicPr>
          <p:cNvPr id="69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6" cstate="print"/>
          <a:srcRect l="53152" t="72754" r="45651" b="25362"/>
          <a:stretch>
            <a:fillRect/>
          </a:stretch>
        </p:blipFill>
        <p:spPr bwMode="auto">
          <a:xfrm>
            <a:off x="505644" y="4229472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직사각형 69"/>
          <p:cNvSpPr/>
          <p:nvPr/>
        </p:nvSpPr>
        <p:spPr bwMode="auto">
          <a:xfrm>
            <a:off x="635943" y="4124930"/>
            <a:ext cx="202170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조건부 표결 금지</a:t>
            </a:r>
            <a:endParaRPr kumimoji="0" lang="en-US" altLang="ko-KR" b="1" kern="0" spc="50" baseline="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43254" y="4135963"/>
            <a:ext cx="644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표결에 대해서는 조건을 붙일 수 없음</a:t>
            </a:r>
          </a:p>
        </p:txBody>
      </p:sp>
      <p:grpSp>
        <p:nvGrpSpPr>
          <p:cNvPr id="72" name="그룹 59"/>
          <p:cNvGrpSpPr>
            <a:grpSpLocks/>
          </p:cNvGrpSpPr>
          <p:nvPr/>
        </p:nvGrpSpPr>
        <p:grpSpPr bwMode="auto">
          <a:xfrm>
            <a:off x="145604" y="4695250"/>
            <a:ext cx="5676900" cy="369743"/>
            <a:chOff x="2627784" y="2483604"/>
            <a:chExt cx="5676604" cy="369332"/>
          </a:xfrm>
        </p:grpSpPr>
        <p:pic>
          <p:nvPicPr>
            <p:cNvPr id="73" name="Picture 2" descr="C:\Documents and Settings\usercom\Local Settings\Temporary Internet Files\Content.IE5\PE7IVPD6\MC90044150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514714"/>
              <a:ext cx="338222" cy="33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173"/>
            <p:cNvSpPr txBox="1">
              <a:spLocks noChangeArrowheads="1"/>
            </p:cNvSpPr>
            <p:nvPr/>
          </p:nvSpPr>
          <p:spPr bwMode="auto">
            <a:xfrm>
              <a:off x="2903788" y="2483604"/>
              <a:ext cx="540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의결의 종류</a:t>
              </a:r>
            </a:p>
          </p:txBody>
        </p:sp>
      </p:grpSp>
      <p:pic>
        <p:nvPicPr>
          <p:cNvPr id="75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6" cstate="print"/>
          <a:srcRect l="53152" t="72754" r="45651" b="25362"/>
          <a:stretch>
            <a:fillRect/>
          </a:stretch>
        </p:blipFill>
        <p:spPr bwMode="auto">
          <a:xfrm>
            <a:off x="500161" y="5103093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654992" y="5025985"/>
            <a:ext cx="803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원안가결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위원 또는 학교장이 제출한 안건에 대해 수정을 가하지 않고 가결 </a:t>
            </a:r>
          </a:p>
        </p:txBody>
      </p:sp>
      <p:pic>
        <p:nvPicPr>
          <p:cNvPr id="78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6" cstate="print"/>
          <a:srcRect l="53152" t="72754" r="45651" b="25362"/>
          <a:stretch>
            <a:fillRect/>
          </a:stretch>
        </p:blipFill>
        <p:spPr bwMode="auto">
          <a:xfrm>
            <a:off x="497165" y="5468233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651996" y="5391125"/>
            <a:ext cx="803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수정가결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위원회의 심의 과정에서 원래 내용을 수정하여 의결 </a:t>
            </a:r>
          </a:p>
        </p:txBody>
      </p:sp>
      <p:pic>
        <p:nvPicPr>
          <p:cNvPr id="80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6" cstate="print"/>
          <a:srcRect l="53152" t="72754" r="45651" b="25362"/>
          <a:stretch>
            <a:fillRect/>
          </a:stretch>
        </p:blipFill>
        <p:spPr bwMode="auto">
          <a:xfrm>
            <a:off x="491927" y="5818981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646758" y="5741873"/>
            <a:ext cx="803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부</a:t>
            </a:r>
            <a:r>
              <a:rPr lang="ko-KR" altLang="en-US" b="1" spc="-40" dirty="0">
                <a:latin typeface="+mn-ea"/>
                <a:ea typeface="+mn-ea"/>
              </a:rPr>
              <a:t>      </a:t>
            </a:r>
            <a:r>
              <a:rPr lang="ko-KR" altLang="en-US" b="1" dirty="0">
                <a:latin typeface="+mn-ea"/>
                <a:ea typeface="+mn-ea"/>
              </a:rPr>
              <a:t>결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표결을 실시한 결과 찬성하는 위원이 의결정족수를 채우지 못해</a:t>
            </a:r>
            <a:endParaRPr lang="en-US" altLang="ko-KR" dirty="0">
              <a:latin typeface="+mn-ea"/>
              <a:ea typeface="+mn-ea"/>
            </a:endParaRPr>
          </a:p>
          <a:p>
            <a:r>
              <a:rPr lang="en-US" altLang="ko-KR" dirty="0">
                <a:latin typeface="+mn-ea"/>
                <a:ea typeface="+mn-ea"/>
              </a:rPr>
              <a:t>             </a:t>
            </a:r>
            <a:r>
              <a:rPr lang="ko-KR" altLang="en-US" dirty="0">
                <a:latin typeface="+mn-ea"/>
                <a:ea typeface="+mn-ea"/>
              </a:rPr>
              <a:t>해당 안건을 통과시키지 못하는 것</a:t>
            </a:r>
          </a:p>
        </p:txBody>
      </p:sp>
    </p:spTree>
    <p:extLst>
      <p:ext uri="{BB962C8B-B14F-4D97-AF65-F5344CB8AC3E}">
        <p14:creationId xmlns:p14="http://schemas.microsoft.com/office/powerpoint/2010/main" val="855969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43" name="그룹 62"/>
          <p:cNvGrpSpPr>
            <a:grpSpLocks/>
          </p:cNvGrpSpPr>
          <p:nvPr/>
        </p:nvGrpSpPr>
        <p:grpSpPr bwMode="auto">
          <a:xfrm>
            <a:off x="195263" y="1268760"/>
            <a:ext cx="8796337" cy="598252"/>
            <a:chOff x="194384" y="3912983"/>
            <a:chExt cx="8797216" cy="598886"/>
          </a:xfrm>
        </p:grpSpPr>
        <p:grpSp>
          <p:nvGrpSpPr>
            <p:cNvPr id="57" name="그룹 63"/>
            <p:cNvGrpSpPr>
              <a:grpSpLocks/>
            </p:cNvGrpSpPr>
            <p:nvPr/>
          </p:nvGrpSpPr>
          <p:grpSpPr bwMode="auto">
            <a:xfrm>
              <a:off x="194384" y="3988649"/>
              <a:ext cx="1610054" cy="523220"/>
              <a:chOff x="5220072" y="721574"/>
              <a:chExt cx="3162300" cy="523220"/>
            </a:xfrm>
          </p:grpSpPr>
          <p:sp>
            <p:nvSpPr>
              <p:cNvPr id="64" name="AutoShape 15"/>
              <p:cNvSpPr>
                <a:spLocks noChangeArrowheads="1"/>
              </p:cNvSpPr>
              <p:nvPr/>
            </p:nvSpPr>
            <p:spPr bwMode="gray">
              <a:xfrm>
                <a:off x="5220072" y="765096"/>
                <a:ext cx="3161970" cy="387761"/>
              </a:xfrm>
              <a:prstGeom prst="roundRect">
                <a:avLst>
                  <a:gd name="adj" fmla="val 50000"/>
                </a:avLst>
              </a:prstGeom>
              <a:solidFill>
                <a:srgbClr val="A3A3A3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kumimoji="0" lang="ko-KR" altLang="en-US" b="0" baseline="0">
                  <a:solidFill>
                    <a:srgbClr val="000000"/>
                  </a:solidFill>
                  <a:ea typeface="+mn-ea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88461" y="722189"/>
                <a:ext cx="2881322" cy="5228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latinLnBrk="0">
                  <a:defRPr/>
                </a:pPr>
                <a:r>
                  <a:rPr kumimoji="0" lang="ko-KR" altLang="en-US" sz="2800" b="1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휴먼아미체" pitchFamily="18" charset="-127"/>
                    <a:ea typeface="휴먼아미체" pitchFamily="18" charset="-127"/>
                  </a:rPr>
                  <a:t>  참고사항</a:t>
                </a:r>
              </a:p>
            </p:txBody>
          </p:sp>
        </p:grpSp>
        <p:grpSp>
          <p:nvGrpSpPr>
            <p:cNvPr id="58" name="Group 39"/>
            <p:cNvGrpSpPr>
              <a:grpSpLocks/>
            </p:cNvGrpSpPr>
            <p:nvPr/>
          </p:nvGrpSpPr>
          <p:grpSpPr bwMode="auto">
            <a:xfrm>
              <a:off x="366609" y="3912983"/>
              <a:ext cx="369887" cy="398463"/>
              <a:chOff x="2839" y="1326"/>
              <a:chExt cx="233" cy="251"/>
            </a:xfrm>
          </p:grpSpPr>
          <p:sp>
            <p:nvSpPr>
              <p:cNvPr id="60" name="Oval 40"/>
              <p:cNvSpPr>
                <a:spLocks noChangeArrowheads="1"/>
              </p:cNvSpPr>
              <p:nvPr/>
            </p:nvSpPr>
            <p:spPr bwMode="auto">
              <a:xfrm>
                <a:off x="2839" y="1493"/>
                <a:ext cx="84" cy="84"/>
              </a:xfrm>
              <a:prstGeom prst="ellipse">
                <a:avLst/>
              </a:prstGeom>
              <a:solidFill>
                <a:srgbClr val="FCA820"/>
              </a:solidFill>
              <a:ln>
                <a:noFill/>
              </a:ln>
              <a:effectLst>
                <a:prstShdw prst="shdw17" dist="17961" dir="2700000">
                  <a:srgbClr val="976513"/>
                </a:prstShdw>
              </a:effectLst>
              <a:extLs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400">
                  <a:latin typeface="Arial" charset="0"/>
                </a:endParaRPr>
              </a:p>
            </p:txBody>
          </p:sp>
          <p:grpSp>
            <p:nvGrpSpPr>
              <p:cNvPr id="61" name="Group 41"/>
              <p:cNvGrpSpPr>
                <a:grpSpLocks/>
              </p:cNvGrpSpPr>
              <p:nvPr/>
            </p:nvGrpSpPr>
            <p:grpSpPr bwMode="auto">
              <a:xfrm>
                <a:off x="2842" y="1326"/>
                <a:ext cx="230" cy="222"/>
                <a:chOff x="493" y="1653"/>
                <a:chExt cx="806" cy="777"/>
              </a:xfrm>
            </p:grpSpPr>
            <p:sp>
              <p:nvSpPr>
                <p:cNvPr id="62" name="Freeform 42"/>
                <p:cNvSpPr>
                  <a:spLocks/>
                </p:cNvSpPr>
                <p:nvPr/>
              </p:nvSpPr>
              <p:spPr bwMode="auto">
                <a:xfrm>
                  <a:off x="630" y="2140"/>
                  <a:ext cx="669" cy="290"/>
                </a:xfrm>
                <a:custGeom>
                  <a:avLst/>
                  <a:gdLst>
                    <a:gd name="T0" fmla="*/ 492 w 669"/>
                    <a:gd name="T1" fmla="*/ 0 h 290"/>
                    <a:gd name="T2" fmla="*/ 195 w 669"/>
                    <a:gd name="T3" fmla="*/ 78 h 290"/>
                    <a:gd name="T4" fmla="*/ 245 w 669"/>
                    <a:gd name="T5" fmla="*/ 148 h 290"/>
                    <a:gd name="T6" fmla="*/ 5 w 669"/>
                    <a:gd name="T7" fmla="*/ 261 h 290"/>
                    <a:gd name="T8" fmla="*/ 48 w 669"/>
                    <a:gd name="T9" fmla="*/ 272 h 290"/>
                    <a:gd name="T10" fmla="*/ 294 w 669"/>
                    <a:gd name="T11" fmla="*/ 154 h 290"/>
                    <a:gd name="T12" fmla="*/ 327 w 669"/>
                    <a:gd name="T13" fmla="*/ 155 h 290"/>
                    <a:gd name="T14" fmla="*/ 624 w 669"/>
                    <a:gd name="T15" fmla="*/ 78 h 290"/>
                    <a:gd name="T16" fmla="*/ 492 w 669"/>
                    <a:gd name="T17" fmla="*/ 0 h 2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290"/>
                    <a:gd name="T29" fmla="*/ 669 w 669"/>
                    <a:gd name="T30" fmla="*/ 290 h 2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290">
                      <a:moveTo>
                        <a:pt x="492" y="0"/>
                      </a:moveTo>
                      <a:cubicBezTo>
                        <a:pt x="373" y="0"/>
                        <a:pt x="240" y="35"/>
                        <a:pt x="195" y="78"/>
                      </a:cubicBezTo>
                      <a:cubicBezTo>
                        <a:pt x="162" y="109"/>
                        <a:pt x="184" y="136"/>
                        <a:pt x="245" y="148"/>
                      </a:cubicBezTo>
                      <a:cubicBezTo>
                        <a:pt x="5" y="261"/>
                        <a:pt x="5" y="261"/>
                        <a:pt x="5" y="261"/>
                      </a:cubicBezTo>
                      <a:cubicBezTo>
                        <a:pt x="9" y="284"/>
                        <a:pt x="0" y="290"/>
                        <a:pt x="48" y="272"/>
                      </a:cubicBezTo>
                      <a:cubicBezTo>
                        <a:pt x="294" y="154"/>
                        <a:pt x="294" y="154"/>
                        <a:pt x="294" y="154"/>
                      </a:cubicBezTo>
                      <a:cubicBezTo>
                        <a:pt x="304" y="155"/>
                        <a:pt x="315" y="155"/>
                        <a:pt x="327" y="155"/>
                      </a:cubicBezTo>
                      <a:cubicBezTo>
                        <a:pt x="445" y="155"/>
                        <a:pt x="578" y="120"/>
                        <a:pt x="624" y="78"/>
                      </a:cubicBezTo>
                      <a:cubicBezTo>
                        <a:pt x="669" y="35"/>
                        <a:pt x="610" y="0"/>
                        <a:pt x="492" y="0"/>
                      </a:cubicBezTo>
                      <a:close/>
                    </a:path>
                  </a:pathLst>
                </a:custGeom>
                <a:solidFill>
                  <a:schemeClr val="tx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pic>
              <p:nvPicPr>
                <p:cNvPr id="63" name="Picture 43" descr="grü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6653"/>
                <a:stretch>
                  <a:fillRect/>
                </a:stretch>
              </p:blipFill>
              <p:spPr bwMode="auto">
                <a:xfrm>
                  <a:off x="493" y="1653"/>
                  <a:ext cx="576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1868860" y="4250259"/>
              <a:ext cx="7122740" cy="1542"/>
            </a:xfrm>
            <a:prstGeom prst="line">
              <a:avLst/>
            </a:prstGeom>
            <a:noFill/>
            <a:ln w="19050">
              <a:solidFill>
                <a:srgbClr val="454545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4" name="그룹 59"/>
          <p:cNvGrpSpPr>
            <a:grpSpLocks/>
          </p:cNvGrpSpPr>
          <p:nvPr/>
        </p:nvGrpSpPr>
        <p:grpSpPr bwMode="auto">
          <a:xfrm>
            <a:off x="147638" y="1916832"/>
            <a:ext cx="5676900" cy="369743"/>
            <a:chOff x="2627784" y="2483604"/>
            <a:chExt cx="5676604" cy="369332"/>
          </a:xfrm>
        </p:grpSpPr>
        <p:pic>
          <p:nvPicPr>
            <p:cNvPr id="55" name="Picture 2" descr="C:\Documents and Settings\usercom\Local Settings\Temporary Internet Files\Content.IE5\PE7IVPD6\MC900441502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2514714"/>
              <a:ext cx="338222" cy="338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173"/>
            <p:cNvSpPr txBox="1">
              <a:spLocks noChangeArrowheads="1"/>
            </p:cNvSpPr>
            <p:nvPr/>
          </p:nvSpPr>
          <p:spPr bwMode="auto">
            <a:xfrm>
              <a:off x="2903788" y="2483604"/>
              <a:ext cx="540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수정</a:t>
              </a:r>
              <a:r>
                <a:rPr kumimoji="0" lang="en-US" altLang="ko-KR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(</a:t>
              </a:r>
              <a:r>
                <a:rPr kumimoji="0" lang="ko-KR" altLang="en-US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안</a:t>
              </a:r>
              <a:r>
                <a:rPr kumimoji="0" lang="en-US" altLang="ko-KR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)</a:t>
              </a:r>
              <a:r>
                <a:rPr kumimoji="0" lang="ko-KR" altLang="en-US" sz="1800" b="1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한컴 솔잎 M" panose="02020603020101020101" pitchFamily="18" charset="-127"/>
                  <a:ea typeface="한컴 솔잎 M" panose="02020603020101020101" pitchFamily="18" charset="-127"/>
                </a:rPr>
                <a:t>에 대한 표결방법</a:t>
              </a:r>
            </a:p>
          </p:txBody>
        </p:sp>
      </p:grpSp>
      <p:pic>
        <p:nvPicPr>
          <p:cNvPr id="66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5" cstate="print"/>
          <a:srcRect l="53152" t="72754" r="45651" b="25362"/>
          <a:stretch>
            <a:fillRect/>
          </a:stretch>
        </p:blipFill>
        <p:spPr bwMode="auto">
          <a:xfrm>
            <a:off x="502214" y="2302290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8519" y="2239807"/>
            <a:ext cx="801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여러 가지 수정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안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이 있는 경우 최종 수정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안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부터 표결</a:t>
            </a:r>
          </a:p>
        </p:txBody>
      </p:sp>
      <p:pic>
        <p:nvPicPr>
          <p:cNvPr id="36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5" cstate="print"/>
          <a:srcRect l="53152" t="72754" r="45651" b="25362"/>
          <a:stretch>
            <a:fillRect/>
          </a:stretch>
        </p:blipFill>
        <p:spPr bwMode="auto">
          <a:xfrm>
            <a:off x="501452" y="2656195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77757" y="2593712"/>
            <a:ext cx="801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최종 수정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안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이 부결될 경우 내림차순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셋째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둘째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첫째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으로 수정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안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표결</a:t>
            </a:r>
          </a:p>
        </p:txBody>
      </p:sp>
      <p:pic>
        <p:nvPicPr>
          <p:cNvPr id="38" name="Picture 12" descr="C:\Users\onnoo design server\Desktop\1강 개체분리\8\10.png"/>
          <p:cNvPicPr>
            <a:picLocks noChangeAspect="1" noChangeArrowheads="1"/>
          </p:cNvPicPr>
          <p:nvPr/>
        </p:nvPicPr>
        <p:blipFill>
          <a:blip r:embed="rId5" cstate="print"/>
          <a:srcRect l="53152" t="72754" r="45651" b="25362"/>
          <a:stretch>
            <a:fillRect/>
          </a:stretch>
        </p:blipFill>
        <p:spPr bwMode="auto">
          <a:xfrm>
            <a:off x="505644" y="3025760"/>
            <a:ext cx="18135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681949" y="2963277"/>
            <a:ext cx="801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n-ea"/>
                <a:ea typeface="+mn-ea"/>
              </a:rPr>
              <a:t>첫 번째 수정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ko-KR" altLang="en-US" dirty="0">
                <a:latin typeface="+mn-ea"/>
                <a:ea typeface="+mn-ea"/>
              </a:rPr>
              <a:t>안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도 부결될 경우 원안에 대한 표결 실시</a:t>
            </a:r>
          </a:p>
        </p:txBody>
      </p:sp>
      <p:sp>
        <p:nvSpPr>
          <p:cNvPr id="51" name="직사각형 50"/>
          <p:cNvSpPr/>
          <p:nvPr/>
        </p:nvSpPr>
        <p:spPr bwMode="auto">
          <a:xfrm>
            <a:off x="107504" y="3481504"/>
            <a:ext cx="83869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예시</a:t>
            </a:r>
            <a:r>
              <a:rPr kumimoji="0" lang="en-US" altLang="ko-KR" b="1" kern="0" spc="50" baseline="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]</a:t>
            </a:r>
          </a:p>
        </p:txBody>
      </p:sp>
      <p:grpSp>
        <p:nvGrpSpPr>
          <p:cNvPr id="52" name="그룹 69"/>
          <p:cNvGrpSpPr/>
          <p:nvPr/>
        </p:nvGrpSpPr>
        <p:grpSpPr>
          <a:xfrm>
            <a:off x="946196" y="3532199"/>
            <a:ext cx="7746212" cy="494650"/>
            <a:chOff x="4545289" y="1772816"/>
            <a:chExt cx="3555103" cy="748986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4545289" y="1772816"/>
              <a:ext cx="3555103" cy="748986"/>
            </a:xfrm>
            <a:prstGeom prst="roundRect">
              <a:avLst>
                <a:gd name="adj" fmla="val 11707"/>
              </a:avLst>
            </a:prstGeom>
            <a:gradFill>
              <a:gsLst>
                <a:gs pos="0">
                  <a:schemeClr val="bg1"/>
                </a:gs>
                <a:gs pos="49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114300" dist="127000" dir="7800000" sx="101000" sy="101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919022" y="1888093"/>
              <a:ext cx="43794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dirty="0">
                  <a:solidFill>
                    <a:schemeClr val="bg1">
                      <a:alpha val="99000"/>
                    </a:schemeClr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2" name="직선 연결선 81"/>
            <p:cNvCxnSpPr/>
            <p:nvPr/>
          </p:nvCxnSpPr>
          <p:spPr>
            <a:xfrm>
              <a:off x="5337912" y="1984147"/>
              <a:ext cx="0" cy="177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/>
          <p:cNvSpPr txBox="1"/>
          <p:nvPr/>
        </p:nvSpPr>
        <p:spPr>
          <a:xfrm>
            <a:off x="1088504" y="3595963"/>
            <a:ext cx="80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+mn-ea"/>
                <a:ea typeface="+mn-ea"/>
              </a:rPr>
              <a:t>졸업앨범 사양 </a:t>
            </a:r>
            <a:r>
              <a:rPr lang="en-US" altLang="ko-KR" spc="-150" dirty="0">
                <a:latin typeface="+mn-ea"/>
                <a:ea typeface="+mn-ea"/>
              </a:rPr>
              <a:t>A(</a:t>
            </a:r>
            <a:r>
              <a:rPr lang="ko-KR" altLang="en-US" spc="-150" dirty="0">
                <a:latin typeface="+mn-ea"/>
                <a:ea typeface="+mn-ea"/>
              </a:rPr>
              <a:t>원안</a:t>
            </a:r>
            <a:r>
              <a:rPr lang="en-US" altLang="ko-KR" spc="-150" dirty="0">
                <a:latin typeface="+mn-ea"/>
                <a:ea typeface="+mn-ea"/>
              </a:rPr>
              <a:t>), B(</a:t>
            </a:r>
            <a:r>
              <a:rPr lang="ko-KR" altLang="en-US" spc="-150" dirty="0">
                <a:latin typeface="+mn-ea"/>
                <a:ea typeface="+mn-ea"/>
              </a:rPr>
              <a:t>첫 번째 수정안</a:t>
            </a:r>
            <a:r>
              <a:rPr lang="en-US" altLang="ko-KR" spc="-150" dirty="0">
                <a:latin typeface="+mn-ea"/>
                <a:ea typeface="+mn-ea"/>
              </a:rPr>
              <a:t>), C(</a:t>
            </a:r>
            <a:r>
              <a:rPr lang="ko-KR" altLang="en-US" spc="-150" dirty="0">
                <a:latin typeface="+mn-ea"/>
                <a:ea typeface="+mn-ea"/>
              </a:rPr>
              <a:t>두 번째 수정안</a:t>
            </a:r>
            <a:r>
              <a:rPr lang="en-US" altLang="ko-KR" spc="-150" dirty="0">
                <a:latin typeface="+mn-ea"/>
                <a:ea typeface="+mn-ea"/>
              </a:rPr>
              <a:t>), D(</a:t>
            </a:r>
            <a:r>
              <a:rPr lang="ko-KR" altLang="en-US" spc="-150" dirty="0">
                <a:latin typeface="+mn-ea"/>
                <a:ea typeface="+mn-ea"/>
              </a:rPr>
              <a:t>세 번째 수정안</a:t>
            </a:r>
            <a:r>
              <a:rPr lang="en-US" altLang="ko-KR" spc="-150" dirty="0">
                <a:latin typeface="+mn-ea"/>
                <a:ea typeface="+mn-ea"/>
              </a:rPr>
              <a:t>) </a:t>
            </a:r>
            <a:endParaRPr lang="ko-KR" altLang="en-US" spc="-150" dirty="0">
              <a:latin typeface="+mn-ea"/>
              <a:ea typeface="+mn-ea"/>
            </a:endParaRPr>
          </a:p>
          <a:p>
            <a:r>
              <a:rPr lang="en-US" altLang="ko-KR" sz="1600" dirty="0">
                <a:latin typeface="+mn-ea"/>
                <a:ea typeface="+mn-ea"/>
              </a:rPr>
              <a:t> </a:t>
            </a:r>
            <a:endParaRPr lang="ko-KR" altLang="en-US" sz="1600" dirty="0">
              <a:latin typeface="+mn-ea"/>
              <a:ea typeface="+mn-ea"/>
            </a:endParaRPr>
          </a:p>
          <a:p>
            <a:r>
              <a:rPr lang="en-US" altLang="ko-KR" sz="1600" dirty="0">
                <a:latin typeface="+mn-ea"/>
                <a:ea typeface="+mn-ea"/>
              </a:rPr>
              <a:t> 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1149140" y="4243196"/>
            <a:ext cx="1392652" cy="1609116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292100" dist="50800" dir="588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그룹 415"/>
          <p:cNvGrpSpPr/>
          <p:nvPr/>
        </p:nvGrpSpPr>
        <p:grpSpPr>
          <a:xfrm>
            <a:off x="1090210" y="4747233"/>
            <a:ext cx="1510511" cy="1105079"/>
            <a:chOff x="895425" y="2924944"/>
            <a:chExt cx="1952550" cy="2736304"/>
          </a:xfrm>
        </p:grpSpPr>
        <p:sp>
          <p:nvSpPr>
            <p:cNvPr id="91" name="직사각형 90"/>
            <p:cNvSpPr/>
            <p:nvPr/>
          </p:nvSpPr>
          <p:spPr>
            <a:xfrm>
              <a:off x="895425" y="2924944"/>
              <a:ext cx="1952550" cy="2736304"/>
            </a:xfrm>
            <a:prstGeom prst="rect">
              <a:avLst/>
            </a:prstGeom>
            <a:solidFill>
              <a:srgbClr val="005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895425" y="2924944"/>
              <a:ext cx="1952550" cy="2736304"/>
            </a:xfrm>
            <a:custGeom>
              <a:avLst/>
              <a:gdLst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1952550 w 1952550"/>
                <a:gd name="connsiteY2" fmla="*/ 2736304 h 2736304"/>
                <a:gd name="connsiteX3" fmla="*/ 0 w 1952550"/>
                <a:gd name="connsiteY3" fmla="*/ 2736304 h 2736304"/>
                <a:gd name="connsiteX4" fmla="*/ 0 w 1952550"/>
                <a:gd name="connsiteY4" fmla="*/ 0 h 2736304"/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0 w 1952550"/>
                <a:gd name="connsiteY2" fmla="*/ 2736304 h 2736304"/>
                <a:gd name="connsiteX3" fmla="*/ 0 w 1952550"/>
                <a:gd name="connsiteY3" fmla="*/ 0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550" h="2736304">
                  <a:moveTo>
                    <a:pt x="0" y="0"/>
                  </a:moveTo>
                  <a:lnTo>
                    <a:pt x="1952550" y="0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7" name="그룹 428"/>
          <p:cNvGrpSpPr/>
          <p:nvPr/>
        </p:nvGrpSpPr>
        <p:grpSpPr>
          <a:xfrm>
            <a:off x="1388610" y="4270236"/>
            <a:ext cx="913710" cy="953994"/>
            <a:chOff x="1281150" y="2334394"/>
            <a:chExt cx="1181100" cy="1181100"/>
          </a:xfrm>
        </p:grpSpPr>
        <p:sp>
          <p:nvSpPr>
            <p:cNvPr id="89" name="타원 88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/>
            <p:cNvSpPr/>
            <p:nvPr/>
          </p:nvSpPr>
          <p:spPr>
            <a:xfrm>
              <a:off x="1371675" y="2390850"/>
              <a:ext cx="1000050" cy="1000050"/>
            </a:xfrm>
            <a:prstGeom prst="ellipse">
              <a:avLst/>
            </a:prstGeom>
            <a:solidFill>
              <a:srgbClr val="005177"/>
            </a:solidFill>
            <a:ln>
              <a:noFill/>
            </a:ln>
            <a:effectLst>
              <a:outerShdw blurRad="88900" dist="50800" dir="492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582871" y="4363684"/>
            <a:ext cx="5180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2915260" y="4243196"/>
            <a:ext cx="1394024" cy="1609115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292100" dist="50800" dir="588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8" name="그룹 494"/>
          <p:cNvGrpSpPr/>
          <p:nvPr/>
        </p:nvGrpSpPr>
        <p:grpSpPr>
          <a:xfrm>
            <a:off x="2856272" y="4746704"/>
            <a:ext cx="1512000" cy="1105608"/>
            <a:chOff x="895425" y="2924944"/>
            <a:chExt cx="1952550" cy="2736304"/>
          </a:xfrm>
        </p:grpSpPr>
        <p:sp>
          <p:nvSpPr>
            <p:cNvPr id="103" name="직사각형 102"/>
            <p:cNvSpPr/>
            <p:nvPr/>
          </p:nvSpPr>
          <p:spPr>
            <a:xfrm>
              <a:off x="895425" y="2924944"/>
              <a:ext cx="1952550" cy="273630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 103"/>
            <p:cNvSpPr/>
            <p:nvPr/>
          </p:nvSpPr>
          <p:spPr>
            <a:xfrm>
              <a:off x="895425" y="2924944"/>
              <a:ext cx="1952550" cy="2736304"/>
            </a:xfrm>
            <a:custGeom>
              <a:avLst/>
              <a:gdLst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1952550 w 1952550"/>
                <a:gd name="connsiteY2" fmla="*/ 2736304 h 2736304"/>
                <a:gd name="connsiteX3" fmla="*/ 0 w 1952550"/>
                <a:gd name="connsiteY3" fmla="*/ 2736304 h 2736304"/>
                <a:gd name="connsiteX4" fmla="*/ 0 w 1952550"/>
                <a:gd name="connsiteY4" fmla="*/ 0 h 2736304"/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0 w 1952550"/>
                <a:gd name="connsiteY2" fmla="*/ 2736304 h 2736304"/>
                <a:gd name="connsiteX3" fmla="*/ 0 w 1952550"/>
                <a:gd name="connsiteY3" fmla="*/ 0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550" h="2736304">
                  <a:moveTo>
                    <a:pt x="0" y="0"/>
                  </a:moveTo>
                  <a:lnTo>
                    <a:pt x="1952550" y="0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9" name="그룹 495"/>
          <p:cNvGrpSpPr/>
          <p:nvPr/>
        </p:nvGrpSpPr>
        <p:grpSpPr>
          <a:xfrm>
            <a:off x="3154967" y="4269593"/>
            <a:ext cx="914611" cy="954223"/>
            <a:chOff x="1281150" y="2334394"/>
            <a:chExt cx="1181100" cy="1181100"/>
          </a:xfrm>
        </p:grpSpPr>
        <p:sp>
          <p:nvSpPr>
            <p:cNvPr id="101" name="타원 100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타원 101"/>
            <p:cNvSpPr/>
            <p:nvPr/>
          </p:nvSpPr>
          <p:spPr>
            <a:xfrm>
              <a:off x="1371675" y="2390850"/>
              <a:ext cx="1000050" cy="1000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330349" y="4382170"/>
            <a:ext cx="5180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모서리가 둥근 직사각형 108"/>
          <p:cNvSpPr/>
          <p:nvPr/>
        </p:nvSpPr>
        <p:spPr>
          <a:xfrm>
            <a:off x="4710785" y="4169848"/>
            <a:ext cx="1394024" cy="1609200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292100" dist="50800" dir="588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543"/>
          <p:cNvGrpSpPr/>
          <p:nvPr/>
        </p:nvGrpSpPr>
        <p:grpSpPr>
          <a:xfrm>
            <a:off x="4651797" y="4746703"/>
            <a:ext cx="1512000" cy="1107325"/>
            <a:chOff x="895425" y="2924944"/>
            <a:chExt cx="1952550" cy="2736304"/>
          </a:xfrm>
        </p:grpSpPr>
        <p:sp>
          <p:nvSpPr>
            <p:cNvPr id="115" name="직사각형 114"/>
            <p:cNvSpPr/>
            <p:nvPr/>
          </p:nvSpPr>
          <p:spPr>
            <a:xfrm>
              <a:off x="895425" y="2924944"/>
              <a:ext cx="1952550" cy="2736304"/>
            </a:xfrm>
            <a:prstGeom prst="rect">
              <a:avLst/>
            </a:prstGeom>
            <a:solidFill>
              <a:srgbClr val="3FB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자유형 115"/>
            <p:cNvSpPr/>
            <p:nvPr/>
          </p:nvSpPr>
          <p:spPr>
            <a:xfrm>
              <a:off x="895425" y="2924944"/>
              <a:ext cx="1952550" cy="2736304"/>
            </a:xfrm>
            <a:custGeom>
              <a:avLst/>
              <a:gdLst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1952550 w 1952550"/>
                <a:gd name="connsiteY2" fmla="*/ 2736304 h 2736304"/>
                <a:gd name="connsiteX3" fmla="*/ 0 w 1952550"/>
                <a:gd name="connsiteY3" fmla="*/ 2736304 h 2736304"/>
                <a:gd name="connsiteX4" fmla="*/ 0 w 1952550"/>
                <a:gd name="connsiteY4" fmla="*/ 0 h 2736304"/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0 w 1952550"/>
                <a:gd name="connsiteY2" fmla="*/ 2736304 h 2736304"/>
                <a:gd name="connsiteX3" fmla="*/ 0 w 1952550"/>
                <a:gd name="connsiteY3" fmla="*/ 0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550" h="2736304">
                  <a:moveTo>
                    <a:pt x="0" y="0"/>
                  </a:moveTo>
                  <a:lnTo>
                    <a:pt x="1952550" y="0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1" name="그룹 544"/>
          <p:cNvGrpSpPr/>
          <p:nvPr/>
        </p:nvGrpSpPr>
        <p:grpSpPr>
          <a:xfrm>
            <a:off x="4950492" y="4199303"/>
            <a:ext cx="914611" cy="954223"/>
            <a:chOff x="1281150" y="2334394"/>
            <a:chExt cx="1181100" cy="1181100"/>
          </a:xfrm>
        </p:grpSpPr>
        <p:sp>
          <p:nvSpPr>
            <p:cNvPr id="113" name="타원 112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/>
            <p:cNvSpPr/>
            <p:nvPr/>
          </p:nvSpPr>
          <p:spPr>
            <a:xfrm>
              <a:off x="1371675" y="2390850"/>
              <a:ext cx="1000050" cy="1000050"/>
            </a:xfrm>
            <a:prstGeom prst="ellipse">
              <a:avLst/>
            </a:prstGeom>
            <a:solidFill>
              <a:srgbClr val="3FB0B8"/>
            </a:solidFill>
            <a:ln>
              <a:noFill/>
            </a:ln>
            <a:effectLst>
              <a:outerShdw blurRad="88900" dist="50800" dir="492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5154449" y="4302355"/>
            <a:ext cx="5180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6503196" y="4221088"/>
            <a:ext cx="1394024" cy="1609200"/>
          </a:xfrm>
          <a:prstGeom prst="roundRect">
            <a:avLst/>
          </a:prstGeom>
          <a:solidFill>
            <a:srgbClr val="FFFFFF"/>
          </a:solidFill>
          <a:ln w="9525">
            <a:solidFill>
              <a:schemeClr val="bg1">
                <a:lumMod val="75000"/>
              </a:schemeClr>
            </a:solidFill>
          </a:ln>
          <a:effectLst>
            <a:outerShdw blurRad="292100" dist="50800" dir="5880000" algn="t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2" name="그룹 586"/>
          <p:cNvGrpSpPr/>
          <p:nvPr/>
        </p:nvGrpSpPr>
        <p:grpSpPr>
          <a:xfrm>
            <a:off x="6444208" y="4775184"/>
            <a:ext cx="1512000" cy="1077128"/>
            <a:chOff x="895425" y="2924944"/>
            <a:chExt cx="1952550" cy="2736304"/>
          </a:xfrm>
        </p:grpSpPr>
        <p:sp>
          <p:nvSpPr>
            <p:cNvPr id="127" name="직사각형 126"/>
            <p:cNvSpPr/>
            <p:nvPr/>
          </p:nvSpPr>
          <p:spPr>
            <a:xfrm>
              <a:off x="895425" y="2924944"/>
              <a:ext cx="1952550" cy="273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자유형 127"/>
            <p:cNvSpPr/>
            <p:nvPr/>
          </p:nvSpPr>
          <p:spPr>
            <a:xfrm>
              <a:off x="895425" y="2924944"/>
              <a:ext cx="1952550" cy="2736304"/>
            </a:xfrm>
            <a:custGeom>
              <a:avLst/>
              <a:gdLst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1952550 w 1952550"/>
                <a:gd name="connsiteY2" fmla="*/ 2736304 h 2736304"/>
                <a:gd name="connsiteX3" fmla="*/ 0 w 1952550"/>
                <a:gd name="connsiteY3" fmla="*/ 2736304 h 2736304"/>
                <a:gd name="connsiteX4" fmla="*/ 0 w 1952550"/>
                <a:gd name="connsiteY4" fmla="*/ 0 h 2736304"/>
                <a:gd name="connsiteX0" fmla="*/ 0 w 1952550"/>
                <a:gd name="connsiteY0" fmla="*/ 0 h 2736304"/>
                <a:gd name="connsiteX1" fmla="*/ 1952550 w 1952550"/>
                <a:gd name="connsiteY1" fmla="*/ 0 h 2736304"/>
                <a:gd name="connsiteX2" fmla="*/ 0 w 1952550"/>
                <a:gd name="connsiteY2" fmla="*/ 2736304 h 2736304"/>
                <a:gd name="connsiteX3" fmla="*/ 0 w 1952550"/>
                <a:gd name="connsiteY3" fmla="*/ 0 h 273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2550" h="2736304">
                  <a:moveTo>
                    <a:pt x="0" y="0"/>
                  </a:moveTo>
                  <a:lnTo>
                    <a:pt x="1952550" y="0"/>
                  </a:lnTo>
                  <a:lnTo>
                    <a:pt x="0" y="2736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3" name="그룹 587"/>
          <p:cNvGrpSpPr/>
          <p:nvPr/>
        </p:nvGrpSpPr>
        <p:grpSpPr>
          <a:xfrm>
            <a:off x="6742903" y="4298073"/>
            <a:ext cx="914611" cy="954223"/>
            <a:chOff x="1281150" y="2334394"/>
            <a:chExt cx="1181100" cy="1181100"/>
          </a:xfrm>
        </p:grpSpPr>
        <p:sp>
          <p:nvSpPr>
            <p:cNvPr id="125" name="타원 124"/>
            <p:cNvSpPr/>
            <p:nvPr/>
          </p:nvSpPr>
          <p:spPr>
            <a:xfrm>
              <a:off x="1281150" y="2334394"/>
              <a:ext cx="1181100" cy="1181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타원 125"/>
            <p:cNvSpPr/>
            <p:nvPr/>
          </p:nvSpPr>
          <p:spPr>
            <a:xfrm>
              <a:off x="1371675" y="2390850"/>
              <a:ext cx="1000050" cy="10000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88900" dist="50800" dir="492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6948264" y="4391600"/>
            <a:ext cx="5180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>
                  <a:alpha val="99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8766" y="5370898"/>
            <a:ext cx="16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가결 시 채택</a:t>
            </a:r>
          </a:p>
        </p:txBody>
      </p:sp>
      <p:sp>
        <p:nvSpPr>
          <p:cNvPr id="142" name="원호 141"/>
          <p:cNvSpPr/>
          <p:nvPr/>
        </p:nvSpPr>
        <p:spPr>
          <a:xfrm rot="10800000">
            <a:off x="1754944" y="4941168"/>
            <a:ext cx="1664928" cy="1238916"/>
          </a:xfrm>
          <a:prstGeom prst="arc">
            <a:avLst>
              <a:gd name="adj1" fmla="val 12121573"/>
              <a:gd name="adj2" fmla="val 20178078"/>
            </a:avLst>
          </a:prstGeom>
          <a:ln w="28575">
            <a:solidFill>
              <a:srgbClr val="005177">
                <a:alpha val="36000"/>
              </a:srgbClr>
            </a:solidFill>
            <a:headEnd type="none" w="med" len="med"/>
            <a:tailEnd type="triangle" w="med" len="med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2306410" y="6221924"/>
            <a:ext cx="588623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부결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846008" y="5388948"/>
            <a:ext cx="16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가결 시 채택</a:t>
            </a:r>
          </a:p>
        </p:txBody>
      </p:sp>
      <p:sp>
        <p:nvSpPr>
          <p:cNvPr id="145" name="원호 144"/>
          <p:cNvSpPr/>
          <p:nvPr/>
        </p:nvSpPr>
        <p:spPr>
          <a:xfrm rot="10800000">
            <a:off x="3699160" y="4916785"/>
            <a:ext cx="1664928" cy="1238916"/>
          </a:xfrm>
          <a:prstGeom prst="arc">
            <a:avLst>
              <a:gd name="adj1" fmla="val 12121573"/>
              <a:gd name="adj2" fmla="val 20178078"/>
            </a:avLst>
          </a:prstGeom>
          <a:ln w="28575">
            <a:solidFill>
              <a:srgbClr val="005177">
                <a:alpha val="36000"/>
              </a:srgbClr>
            </a:solidFill>
            <a:headEnd type="none" w="med" len="med"/>
            <a:tailEnd type="triangle" w="med" len="med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4189518" y="6207066"/>
            <a:ext cx="588623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부결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666399" y="5389792"/>
            <a:ext cx="16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가결 시 채택</a:t>
            </a:r>
          </a:p>
        </p:txBody>
      </p:sp>
      <p:sp>
        <p:nvSpPr>
          <p:cNvPr id="148" name="원호 147"/>
          <p:cNvSpPr/>
          <p:nvPr/>
        </p:nvSpPr>
        <p:spPr>
          <a:xfrm rot="10800000">
            <a:off x="5571368" y="4941168"/>
            <a:ext cx="1664928" cy="1238916"/>
          </a:xfrm>
          <a:prstGeom prst="arc">
            <a:avLst>
              <a:gd name="adj1" fmla="val 12121573"/>
              <a:gd name="adj2" fmla="val 20178078"/>
            </a:avLst>
          </a:prstGeom>
          <a:ln w="28575">
            <a:solidFill>
              <a:srgbClr val="005177">
                <a:alpha val="36000"/>
              </a:srgbClr>
            </a:solidFill>
            <a:headEnd type="none" w="med" len="med"/>
            <a:tailEnd type="triangle" w="med" len="med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TextBox 148"/>
          <p:cNvSpPr txBox="1"/>
          <p:nvPr/>
        </p:nvSpPr>
        <p:spPr>
          <a:xfrm>
            <a:off x="5623306" y="6231449"/>
            <a:ext cx="1465466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부결</a:t>
            </a:r>
            <a:r>
              <a:rPr lang="en-US" altLang="ko-KR" sz="1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ko-KR" altLang="en-US" sz="1600" b="1" dirty="0">
                <a:solidFill>
                  <a:schemeClr val="bg1">
                    <a:alpha val="99000"/>
                  </a:schemeClr>
                </a:solidFill>
                <a:latin typeface="Arial" pitchFamily="34" charset="0"/>
                <a:cs typeface="Arial" pitchFamily="34" charset="0"/>
              </a:rPr>
              <a:t>원안처리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446408" y="5392266"/>
            <a:ext cx="165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가결 시 채택</a:t>
            </a:r>
          </a:p>
        </p:txBody>
      </p:sp>
    </p:spTree>
    <p:extLst>
      <p:ext uri="{BB962C8B-B14F-4D97-AF65-F5344CB8AC3E}">
        <p14:creationId xmlns:p14="http://schemas.microsoft.com/office/powerpoint/2010/main" val="3118654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130" name="그룹 8"/>
          <p:cNvGrpSpPr>
            <a:grpSpLocks/>
          </p:cNvGrpSpPr>
          <p:nvPr/>
        </p:nvGrpSpPr>
        <p:grpSpPr bwMode="auto">
          <a:xfrm>
            <a:off x="301625" y="1556792"/>
            <a:ext cx="8424863" cy="804690"/>
            <a:chOff x="323850" y="1778000"/>
            <a:chExt cx="8424863" cy="803172"/>
          </a:xfrm>
        </p:grpSpPr>
        <p:sp>
          <p:nvSpPr>
            <p:cNvPr id="142" name="모서리가 둥근 직사각형 141"/>
            <p:cNvSpPr/>
            <p:nvPr/>
          </p:nvSpPr>
          <p:spPr bwMode="ltGray">
            <a:xfrm>
              <a:off x="323850" y="1778000"/>
              <a:ext cx="8424863" cy="803172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43" name="그룹 5"/>
            <p:cNvGrpSpPr>
              <a:grpSpLocks/>
            </p:cNvGrpSpPr>
            <p:nvPr/>
          </p:nvGrpSpPr>
          <p:grpSpPr bwMode="auto">
            <a:xfrm>
              <a:off x="395858" y="1823951"/>
              <a:ext cx="7795642" cy="675831"/>
              <a:chOff x="395858" y="1947776"/>
              <a:chExt cx="7795642" cy="675831"/>
            </a:xfrm>
          </p:grpSpPr>
          <p:pic>
            <p:nvPicPr>
              <p:cNvPr id="144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75638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5" name="TextBox 144"/>
              <p:cNvSpPr txBox="1"/>
              <p:nvPr/>
            </p:nvSpPr>
            <p:spPr bwMode="auto">
              <a:xfrm>
                <a:off x="671513" y="1947776"/>
                <a:ext cx="7519987" cy="6758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산회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위원장이 당일 회의의 종료를 공식적으로 선포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회기가 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 이상인 경우 산회 전 다음 회의일시 통보</a:t>
                </a:r>
                <a:endParaRPr kumimoji="0" lang="ko-KR" altLang="en-US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</p:grpSp>
      </p:grpSp>
      <p:grpSp>
        <p:nvGrpSpPr>
          <p:cNvPr id="146" name="그룹 8"/>
          <p:cNvGrpSpPr>
            <a:grpSpLocks/>
          </p:cNvGrpSpPr>
          <p:nvPr/>
        </p:nvGrpSpPr>
        <p:grpSpPr bwMode="auto">
          <a:xfrm>
            <a:off x="293688" y="2643634"/>
            <a:ext cx="8424862" cy="785366"/>
            <a:chOff x="323850" y="1778000"/>
            <a:chExt cx="8424863" cy="785366"/>
          </a:xfrm>
        </p:grpSpPr>
        <p:sp>
          <p:nvSpPr>
            <p:cNvPr id="147" name="모서리가 둥근 직사각형 146"/>
            <p:cNvSpPr/>
            <p:nvPr/>
          </p:nvSpPr>
          <p:spPr bwMode="ltGray">
            <a:xfrm>
              <a:off x="323850" y="1778000"/>
              <a:ext cx="8424863" cy="785366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48" name="그룹 5"/>
            <p:cNvGrpSpPr>
              <a:grpSpLocks/>
            </p:cNvGrpSpPr>
            <p:nvPr/>
          </p:nvGrpSpPr>
          <p:grpSpPr bwMode="auto">
            <a:xfrm>
              <a:off x="395858" y="1823292"/>
              <a:ext cx="7795643" cy="677853"/>
              <a:chOff x="395858" y="1947117"/>
              <a:chExt cx="7795643" cy="677853"/>
            </a:xfrm>
          </p:grpSpPr>
          <p:pic>
            <p:nvPicPr>
              <p:cNvPr id="149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47117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TextBox 149"/>
              <p:cNvSpPr txBox="1"/>
              <p:nvPr/>
            </p:nvSpPr>
            <p:spPr bwMode="auto">
              <a:xfrm>
                <a:off x="671512" y="1947862"/>
                <a:ext cx="7519989" cy="67710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폐회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HY동녘M" pitchFamily="18" charset="-127"/>
                    <a:ea typeface="HY동녘M" pitchFamily="18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HY동녘M" pitchFamily="18" charset="-127"/>
                    <a:ea typeface="HY동녘M" pitchFamily="18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회기의 종료를 선포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회기가 </a:t>
                </a: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일인 경우 산회선포에 이어 바로 폐회선포</a:t>
                </a:r>
                <a:endParaRPr kumimoji="0" lang="ko-KR" altLang="en-US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9044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6.</a:t>
            </a:r>
            <a:r>
              <a:rPr lang="en-US" altLang="ko-KR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 </a:t>
            </a:r>
            <a:r>
              <a:rPr lang="ko-KR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솔잎 M" pitchFamily="18" charset="-127"/>
                <a:ea typeface="한컴 솔잎 M" pitchFamily="18" charset="-127"/>
              </a:rPr>
              <a:t>학교운영위원회 회의 운영</a:t>
            </a:r>
          </a:p>
        </p:txBody>
      </p:sp>
      <p:grpSp>
        <p:nvGrpSpPr>
          <p:cNvPr id="253" name="그룹 223"/>
          <p:cNvGrpSpPr>
            <a:grpSpLocks/>
          </p:cNvGrpSpPr>
          <p:nvPr/>
        </p:nvGrpSpPr>
        <p:grpSpPr bwMode="auto">
          <a:xfrm>
            <a:off x="327025" y="1332057"/>
            <a:ext cx="2025650" cy="584775"/>
            <a:chOff x="755576" y="4095859"/>
            <a:chExt cx="1065868" cy="584399"/>
          </a:xfrm>
        </p:grpSpPr>
        <p:sp>
          <p:nvSpPr>
            <p:cNvPr id="254" name="모서리가 둥근 직사각형 253"/>
            <p:cNvSpPr/>
            <p:nvPr/>
          </p:nvSpPr>
          <p:spPr bwMode="ltGray">
            <a:xfrm>
              <a:off x="755576" y="4143454"/>
              <a:ext cx="1065868" cy="431522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806531" y="4095859"/>
              <a:ext cx="968971" cy="584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latinLnBrk="0">
                <a:defRPr/>
              </a:pPr>
              <a:r>
                <a:rPr kumimoji="0" lang="ko-KR" altLang="en-US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휴먼아미체" pitchFamily="18" charset="-127"/>
                  <a:ea typeface="휴먼아미체" pitchFamily="18" charset="-127"/>
                </a:rPr>
                <a:t>회의 후</a:t>
              </a:r>
            </a:p>
          </p:txBody>
        </p:sp>
      </p:grpSp>
      <p:grpSp>
        <p:nvGrpSpPr>
          <p:cNvPr id="130" name="그룹 6"/>
          <p:cNvGrpSpPr>
            <a:grpSpLocks/>
          </p:cNvGrpSpPr>
          <p:nvPr/>
        </p:nvGrpSpPr>
        <p:grpSpPr bwMode="auto">
          <a:xfrm>
            <a:off x="1262217" y="2252831"/>
            <a:ext cx="2057400" cy="574675"/>
            <a:chOff x="6796507" y="2034410"/>
            <a:chExt cx="2057400" cy="576000"/>
          </a:xfrm>
        </p:grpSpPr>
        <p:grpSp>
          <p:nvGrpSpPr>
            <p:cNvPr id="142" name="Group 63"/>
            <p:cNvGrpSpPr>
              <a:grpSpLocks/>
            </p:cNvGrpSpPr>
            <p:nvPr/>
          </p:nvGrpSpPr>
          <p:grpSpPr bwMode="auto">
            <a:xfrm>
              <a:off x="6796507" y="2034410"/>
              <a:ext cx="2057400" cy="576000"/>
              <a:chOff x="502" y="2544"/>
              <a:chExt cx="3519" cy="1298"/>
            </a:xfrm>
          </p:grpSpPr>
          <p:grpSp>
            <p:nvGrpSpPr>
              <p:cNvPr id="144" name="Group 62"/>
              <p:cNvGrpSpPr>
                <a:grpSpLocks/>
              </p:cNvGrpSpPr>
              <p:nvPr/>
            </p:nvGrpSpPr>
            <p:grpSpPr bwMode="auto">
              <a:xfrm>
                <a:off x="502" y="2552"/>
                <a:ext cx="3519" cy="1290"/>
                <a:chOff x="1930" y="8"/>
                <a:chExt cx="3519" cy="1290"/>
              </a:xfrm>
            </p:grpSpPr>
            <p:sp>
              <p:nvSpPr>
                <p:cNvPr id="148" name="Freeform 48"/>
                <p:cNvSpPr>
                  <a:spLocks/>
                </p:cNvSpPr>
                <p:nvPr/>
              </p:nvSpPr>
              <p:spPr bwMode="auto">
                <a:xfrm>
                  <a:off x="1930" y="8"/>
                  <a:ext cx="3519" cy="1290"/>
                </a:xfrm>
                <a:custGeom>
                  <a:avLst/>
                  <a:gdLst>
                    <a:gd name="T0" fmla="*/ 944 w 3519"/>
                    <a:gd name="T1" fmla="*/ 0 h 1290"/>
                    <a:gd name="T2" fmla="*/ 3205 w 3519"/>
                    <a:gd name="T3" fmla="*/ 0 h 1290"/>
                    <a:gd name="T4" fmla="*/ 3248 w 3519"/>
                    <a:gd name="T5" fmla="*/ 3 h 1290"/>
                    <a:gd name="T6" fmla="*/ 3289 w 3519"/>
                    <a:gd name="T7" fmla="*/ 12 h 1290"/>
                    <a:gd name="T8" fmla="*/ 3327 w 3519"/>
                    <a:gd name="T9" fmla="*/ 25 h 1290"/>
                    <a:gd name="T10" fmla="*/ 3363 w 3519"/>
                    <a:gd name="T11" fmla="*/ 43 h 1290"/>
                    <a:gd name="T12" fmla="*/ 3396 w 3519"/>
                    <a:gd name="T13" fmla="*/ 66 h 1290"/>
                    <a:gd name="T14" fmla="*/ 3427 w 3519"/>
                    <a:gd name="T15" fmla="*/ 93 h 1290"/>
                    <a:gd name="T16" fmla="*/ 3454 w 3519"/>
                    <a:gd name="T17" fmla="*/ 123 h 1290"/>
                    <a:gd name="T18" fmla="*/ 3476 w 3519"/>
                    <a:gd name="T19" fmla="*/ 156 h 1290"/>
                    <a:gd name="T20" fmla="*/ 3494 w 3519"/>
                    <a:gd name="T21" fmla="*/ 192 h 1290"/>
                    <a:gd name="T22" fmla="*/ 3507 w 3519"/>
                    <a:gd name="T23" fmla="*/ 231 h 1290"/>
                    <a:gd name="T24" fmla="*/ 3516 w 3519"/>
                    <a:gd name="T25" fmla="*/ 271 h 1290"/>
                    <a:gd name="T26" fmla="*/ 3519 w 3519"/>
                    <a:gd name="T27" fmla="*/ 314 h 1290"/>
                    <a:gd name="T28" fmla="*/ 3519 w 3519"/>
                    <a:gd name="T29" fmla="*/ 976 h 1290"/>
                    <a:gd name="T30" fmla="*/ 3516 w 3519"/>
                    <a:gd name="T31" fmla="*/ 1019 h 1290"/>
                    <a:gd name="T32" fmla="*/ 3507 w 3519"/>
                    <a:gd name="T33" fmla="*/ 1060 h 1290"/>
                    <a:gd name="T34" fmla="*/ 3494 w 3519"/>
                    <a:gd name="T35" fmla="*/ 1098 h 1290"/>
                    <a:gd name="T36" fmla="*/ 3476 w 3519"/>
                    <a:gd name="T37" fmla="*/ 1134 h 1290"/>
                    <a:gd name="T38" fmla="*/ 3454 w 3519"/>
                    <a:gd name="T39" fmla="*/ 1167 h 1290"/>
                    <a:gd name="T40" fmla="*/ 3427 w 3519"/>
                    <a:gd name="T41" fmla="*/ 1197 h 1290"/>
                    <a:gd name="T42" fmla="*/ 3396 w 3519"/>
                    <a:gd name="T43" fmla="*/ 1224 h 1290"/>
                    <a:gd name="T44" fmla="*/ 3363 w 3519"/>
                    <a:gd name="T45" fmla="*/ 1247 h 1290"/>
                    <a:gd name="T46" fmla="*/ 3327 w 3519"/>
                    <a:gd name="T47" fmla="*/ 1265 h 1290"/>
                    <a:gd name="T48" fmla="*/ 3289 w 3519"/>
                    <a:gd name="T49" fmla="*/ 1278 h 1290"/>
                    <a:gd name="T50" fmla="*/ 3248 w 3519"/>
                    <a:gd name="T51" fmla="*/ 1287 h 1290"/>
                    <a:gd name="T52" fmla="*/ 3205 w 3519"/>
                    <a:gd name="T53" fmla="*/ 1290 h 1290"/>
                    <a:gd name="T54" fmla="*/ 314 w 3519"/>
                    <a:gd name="T55" fmla="*/ 1290 h 1290"/>
                    <a:gd name="T56" fmla="*/ 271 w 3519"/>
                    <a:gd name="T57" fmla="*/ 1287 h 1290"/>
                    <a:gd name="T58" fmla="*/ 230 w 3519"/>
                    <a:gd name="T59" fmla="*/ 1278 h 1290"/>
                    <a:gd name="T60" fmla="*/ 192 w 3519"/>
                    <a:gd name="T61" fmla="*/ 1265 h 1290"/>
                    <a:gd name="T62" fmla="*/ 156 w 3519"/>
                    <a:gd name="T63" fmla="*/ 1247 h 1290"/>
                    <a:gd name="T64" fmla="*/ 123 w 3519"/>
                    <a:gd name="T65" fmla="*/ 1224 h 1290"/>
                    <a:gd name="T66" fmla="*/ 92 w 3519"/>
                    <a:gd name="T67" fmla="*/ 1197 h 1290"/>
                    <a:gd name="T68" fmla="*/ 65 w 3519"/>
                    <a:gd name="T69" fmla="*/ 1167 h 1290"/>
                    <a:gd name="T70" fmla="*/ 43 w 3519"/>
                    <a:gd name="T71" fmla="*/ 1134 h 1290"/>
                    <a:gd name="T72" fmla="*/ 25 w 3519"/>
                    <a:gd name="T73" fmla="*/ 1098 h 1290"/>
                    <a:gd name="T74" fmla="*/ 12 w 3519"/>
                    <a:gd name="T75" fmla="*/ 1060 h 1290"/>
                    <a:gd name="T76" fmla="*/ 3 w 3519"/>
                    <a:gd name="T77" fmla="*/ 1019 h 1290"/>
                    <a:gd name="T78" fmla="*/ 0 w 3519"/>
                    <a:gd name="T79" fmla="*/ 976 h 1290"/>
                    <a:gd name="T80" fmla="*/ 0 w 3519"/>
                    <a:gd name="T81" fmla="*/ 479 h 1290"/>
                    <a:gd name="T82" fmla="*/ 944 w 3519"/>
                    <a:gd name="T83" fmla="*/ 0 h 12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19"/>
                    <a:gd name="T127" fmla="*/ 0 h 1290"/>
                    <a:gd name="T128" fmla="*/ 3519 w 3519"/>
                    <a:gd name="T129" fmla="*/ 1290 h 12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19" h="1290">
                      <a:moveTo>
                        <a:pt x="944" y="0"/>
                      </a:moveTo>
                      <a:lnTo>
                        <a:pt x="3205" y="0"/>
                      </a:lnTo>
                      <a:lnTo>
                        <a:pt x="3248" y="3"/>
                      </a:lnTo>
                      <a:lnTo>
                        <a:pt x="3289" y="12"/>
                      </a:lnTo>
                      <a:lnTo>
                        <a:pt x="3327" y="25"/>
                      </a:lnTo>
                      <a:lnTo>
                        <a:pt x="3363" y="43"/>
                      </a:lnTo>
                      <a:lnTo>
                        <a:pt x="3396" y="66"/>
                      </a:lnTo>
                      <a:lnTo>
                        <a:pt x="3427" y="93"/>
                      </a:lnTo>
                      <a:lnTo>
                        <a:pt x="3454" y="123"/>
                      </a:lnTo>
                      <a:lnTo>
                        <a:pt x="3476" y="156"/>
                      </a:lnTo>
                      <a:lnTo>
                        <a:pt x="3494" y="192"/>
                      </a:lnTo>
                      <a:lnTo>
                        <a:pt x="3507" y="231"/>
                      </a:lnTo>
                      <a:lnTo>
                        <a:pt x="3516" y="271"/>
                      </a:lnTo>
                      <a:lnTo>
                        <a:pt x="3519" y="314"/>
                      </a:lnTo>
                      <a:lnTo>
                        <a:pt x="3519" y="976"/>
                      </a:lnTo>
                      <a:lnTo>
                        <a:pt x="3516" y="1019"/>
                      </a:lnTo>
                      <a:lnTo>
                        <a:pt x="3507" y="1060"/>
                      </a:lnTo>
                      <a:lnTo>
                        <a:pt x="3494" y="1098"/>
                      </a:lnTo>
                      <a:lnTo>
                        <a:pt x="3476" y="1134"/>
                      </a:lnTo>
                      <a:lnTo>
                        <a:pt x="3454" y="1167"/>
                      </a:lnTo>
                      <a:lnTo>
                        <a:pt x="3427" y="1197"/>
                      </a:lnTo>
                      <a:lnTo>
                        <a:pt x="3396" y="1224"/>
                      </a:lnTo>
                      <a:lnTo>
                        <a:pt x="3363" y="1247"/>
                      </a:lnTo>
                      <a:lnTo>
                        <a:pt x="3327" y="1265"/>
                      </a:lnTo>
                      <a:lnTo>
                        <a:pt x="3289" y="1278"/>
                      </a:lnTo>
                      <a:lnTo>
                        <a:pt x="3248" y="1287"/>
                      </a:lnTo>
                      <a:lnTo>
                        <a:pt x="3205" y="1290"/>
                      </a:lnTo>
                      <a:lnTo>
                        <a:pt x="314" y="1290"/>
                      </a:lnTo>
                      <a:lnTo>
                        <a:pt x="271" y="1287"/>
                      </a:lnTo>
                      <a:lnTo>
                        <a:pt x="230" y="1278"/>
                      </a:lnTo>
                      <a:lnTo>
                        <a:pt x="192" y="1265"/>
                      </a:lnTo>
                      <a:lnTo>
                        <a:pt x="156" y="1247"/>
                      </a:lnTo>
                      <a:lnTo>
                        <a:pt x="123" y="1224"/>
                      </a:lnTo>
                      <a:lnTo>
                        <a:pt x="92" y="1197"/>
                      </a:lnTo>
                      <a:lnTo>
                        <a:pt x="65" y="1167"/>
                      </a:lnTo>
                      <a:lnTo>
                        <a:pt x="43" y="1134"/>
                      </a:lnTo>
                      <a:lnTo>
                        <a:pt x="25" y="1098"/>
                      </a:lnTo>
                      <a:lnTo>
                        <a:pt x="12" y="1060"/>
                      </a:lnTo>
                      <a:lnTo>
                        <a:pt x="3" y="1019"/>
                      </a:lnTo>
                      <a:lnTo>
                        <a:pt x="0" y="976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49" name="Freeform 49"/>
                <p:cNvSpPr>
                  <a:spLocks/>
                </p:cNvSpPr>
                <p:nvPr/>
              </p:nvSpPr>
              <p:spPr bwMode="auto">
                <a:xfrm>
                  <a:off x="2015" y="94"/>
                  <a:ext cx="3348" cy="1118"/>
                </a:xfrm>
                <a:custGeom>
                  <a:avLst/>
                  <a:gdLst>
                    <a:gd name="T0" fmla="*/ 690 w 3348"/>
                    <a:gd name="T1" fmla="*/ 0 h 1118"/>
                    <a:gd name="T2" fmla="*/ 3120 w 3348"/>
                    <a:gd name="T3" fmla="*/ 0 h 1118"/>
                    <a:gd name="T4" fmla="*/ 3157 w 3348"/>
                    <a:gd name="T5" fmla="*/ 4 h 1118"/>
                    <a:gd name="T6" fmla="*/ 3192 w 3348"/>
                    <a:gd name="T7" fmla="*/ 12 h 1118"/>
                    <a:gd name="T8" fmla="*/ 3225 w 3348"/>
                    <a:gd name="T9" fmla="*/ 26 h 1118"/>
                    <a:gd name="T10" fmla="*/ 3255 w 3348"/>
                    <a:gd name="T11" fmla="*/ 44 h 1118"/>
                    <a:gd name="T12" fmla="*/ 3280 w 3348"/>
                    <a:gd name="T13" fmla="*/ 68 h 1118"/>
                    <a:gd name="T14" fmla="*/ 3304 w 3348"/>
                    <a:gd name="T15" fmla="*/ 93 h 1118"/>
                    <a:gd name="T16" fmla="*/ 3322 w 3348"/>
                    <a:gd name="T17" fmla="*/ 123 h 1118"/>
                    <a:gd name="T18" fmla="*/ 3336 w 3348"/>
                    <a:gd name="T19" fmla="*/ 156 h 1118"/>
                    <a:gd name="T20" fmla="*/ 3344 w 3348"/>
                    <a:gd name="T21" fmla="*/ 191 h 1118"/>
                    <a:gd name="T22" fmla="*/ 3348 w 3348"/>
                    <a:gd name="T23" fmla="*/ 228 h 1118"/>
                    <a:gd name="T24" fmla="*/ 3348 w 3348"/>
                    <a:gd name="T25" fmla="*/ 890 h 1118"/>
                    <a:gd name="T26" fmla="*/ 3344 w 3348"/>
                    <a:gd name="T27" fmla="*/ 927 h 1118"/>
                    <a:gd name="T28" fmla="*/ 3336 w 3348"/>
                    <a:gd name="T29" fmla="*/ 962 h 1118"/>
                    <a:gd name="T30" fmla="*/ 3322 w 3348"/>
                    <a:gd name="T31" fmla="*/ 995 h 1118"/>
                    <a:gd name="T32" fmla="*/ 3304 w 3348"/>
                    <a:gd name="T33" fmla="*/ 1025 h 1118"/>
                    <a:gd name="T34" fmla="*/ 3280 w 3348"/>
                    <a:gd name="T35" fmla="*/ 1050 h 1118"/>
                    <a:gd name="T36" fmla="*/ 3255 w 3348"/>
                    <a:gd name="T37" fmla="*/ 1074 h 1118"/>
                    <a:gd name="T38" fmla="*/ 3225 w 3348"/>
                    <a:gd name="T39" fmla="*/ 1092 h 1118"/>
                    <a:gd name="T40" fmla="*/ 3192 w 3348"/>
                    <a:gd name="T41" fmla="*/ 1106 h 1118"/>
                    <a:gd name="T42" fmla="*/ 3157 w 3348"/>
                    <a:gd name="T43" fmla="*/ 1114 h 1118"/>
                    <a:gd name="T44" fmla="*/ 3120 w 3348"/>
                    <a:gd name="T45" fmla="*/ 1118 h 1118"/>
                    <a:gd name="T46" fmla="*/ 229 w 3348"/>
                    <a:gd name="T47" fmla="*/ 1118 h 1118"/>
                    <a:gd name="T48" fmla="*/ 191 w 3348"/>
                    <a:gd name="T49" fmla="*/ 1114 h 1118"/>
                    <a:gd name="T50" fmla="*/ 156 w 3348"/>
                    <a:gd name="T51" fmla="*/ 1106 h 1118"/>
                    <a:gd name="T52" fmla="*/ 124 w 3348"/>
                    <a:gd name="T53" fmla="*/ 1092 h 1118"/>
                    <a:gd name="T54" fmla="*/ 94 w 3348"/>
                    <a:gd name="T55" fmla="*/ 1074 h 1118"/>
                    <a:gd name="T56" fmla="*/ 68 w 3348"/>
                    <a:gd name="T57" fmla="*/ 1050 h 1118"/>
                    <a:gd name="T58" fmla="*/ 44 w 3348"/>
                    <a:gd name="T59" fmla="*/ 1025 h 1118"/>
                    <a:gd name="T60" fmla="*/ 26 w 3348"/>
                    <a:gd name="T61" fmla="*/ 995 h 1118"/>
                    <a:gd name="T62" fmla="*/ 12 w 3348"/>
                    <a:gd name="T63" fmla="*/ 962 h 1118"/>
                    <a:gd name="T64" fmla="*/ 4 w 3348"/>
                    <a:gd name="T65" fmla="*/ 927 h 1118"/>
                    <a:gd name="T66" fmla="*/ 0 w 3348"/>
                    <a:gd name="T67" fmla="*/ 890 h 1118"/>
                    <a:gd name="T68" fmla="*/ 0 w 3348"/>
                    <a:gd name="T69" fmla="*/ 350 h 1118"/>
                    <a:gd name="T70" fmla="*/ 690 w 3348"/>
                    <a:gd name="T71" fmla="*/ 0 h 11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48"/>
                    <a:gd name="T109" fmla="*/ 0 h 1118"/>
                    <a:gd name="T110" fmla="*/ 3348 w 3348"/>
                    <a:gd name="T111" fmla="*/ 1118 h 11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48" h="1118">
                      <a:moveTo>
                        <a:pt x="690" y="0"/>
                      </a:moveTo>
                      <a:lnTo>
                        <a:pt x="3120" y="0"/>
                      </a:lnTo>
                      <a:lnTo>
                        <a:pt x="3157" y="4"/>
                      </a:lnTo>
                      <a:lnTo>
                        <a:pt x="3192" y="12"/>
                      </a:lnTo>
                      <a:lnTo>
                        <a:pt x="3225" y="26"/>
                      </a:lnTo>
                      <a:lnTo>
                        <a:pt x="3255" y="44"/>
                      </a:lnTo>
                      <a:lnTo>
                        <a:pt x="3280" y="68"/>
                      </a:lnTo>
                      <a:lnTo>
                        <a:pt x="3304" y="93"/>
                      </a:lnTo>
                      <a:lnTo>
                        <a:pt x="3322" y="123"/>
                      </a:lnTo>
                      <a:lnTo>
                        <a:pt x="3336" y="156"/>
                      </a:lnTo>
                      <a:lnTo>
                        <a:pt x="3344" y="191"/>
                      </a:lnTo>
                      <a:lnTo>
                        <a:pt x="3348" y="228"/>
                      </a:lnTo>
                      <a:lnTo>
                        <a:pt x="3348" y="890"/>
                      </a:lnTo>
                      <a:lnTo>
                        <a:pt x="3344" y="927"/>
                      </a:lnTo>
                      <a:lnTo>
                        <a:pt x="3336" y="962"/>
                      </a:lnTo>
                      <a:lnTo>
                        <a:pt x="3322" y="995"/>
                      </a:lnTo>
                      <a:lnTo>
                        <a:pt x="3304" y="1025"/>
                      </a:lnTo>
                      <a:lnTo>
                        <a:pt x="3280" y="1050"/>
                      </a:lnTo>
                      <a:lnTo>
                        <a:pt x="3255" y="1074"/>
                      </a:lnTo>
                      <a:lnTo>
                        <a:pt x="3225" y="1092"/>
                      </a:lnTo>
                      <a:lnTo>
                        <a:pt x="3192" y="1106"/>
                      </a:lnTo>
                      <a:lnTo>
                        <a:pt x="3157" y="1114"/>
                      </a:lnTo>
                      <a:lnTo>
                        <a:pt x="3120" y="1118"/>
                      </a:lnTo>
                      <a:lnTo>
                        <a:pt x="229" y="1118"/>
                      </a:lnTo>
                      <a:lnTo>
                        <a:pt x="191" y="1114"/>
                      </a:lnTo>
                      <a:lnTo>
                        <a:pt x="156" y="1106"/>
                      </a:lnTo>
                      <a:lnTo>
                        <a:pt x="124" y="1092"/>
                      </a:lnTo>
                      <a:lnTo>
                        <a:pt x="94" y="1074"/>
                      </a:lnTo>
                      <a:lnTo>
                        <a:pt x="68" y="1050"/>
                      </a:lnTo>
                      <a:lnTo>
                        <a:pt x="44" y="1025"/>
                      </a:lnTo>
                      <a:lnTo>
                        <a:pt x="26" y="995"/>
                      </a:lnTo>
                      <a:lnTo>
                        <a:pt x="12" y="962"/>
                      </a:lnTo>
                      <a:lnTo>
                        <a:pt x="4" y="927"/>
                      </a:lnTo>
                      <a:lnTo>
                        <a:pt x="0" y="890"/>
                      </a:lnTo>
                      <a:lnTo>
                        <a:pt x="0" y="35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rgbClr val="FFD9B3"/>
                    </a:gs>
                  </a:gsLst>
                  <a:lin ang="2700000" scaled="1"/>
                </a:gradFill>
                <a:ln w="127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45" name="Group 61"/>
              <p:cNvGrpSpPr>
                <a:grpSpLocks/>
              </p:cNvGrpSpPr>
              <p:nvPr/>
            </p:nvGrpSpPr>
            <p:grpSpPr bwMode="auto">
              <a:xfrm>
                <a:off x="508" y="2544"/>
                <a:ext cx="944" cy="637"/>
                <a:chOff x="1930" y="-753"/>
                <a:chExt cx="944" cy="637"/>
              </a:xfrm>
            </p:grpSpPr>
            <p:sp>
              <p:nvSpPr>
                <p:cNvPr id="146" name="Freeform 50"/>
                <p:cNvSpPr>
                  <a:spLocks/>
                </p:cNvSpPr>
                <p:nvPr/>
              </p:nvSpPr>
              <p:spPr bwMode="auto">
                <a:xfrm>
                  <a:off x="1930" y="-753"/>
                  <a:ext cx="944" cy="637"/>
                </a:xfrm>
                <a:custGeom>
                  <a:avLst/>
                  <a:gdLst>
                    <a:gd name="T0" fmla="*/ 944 w 944"/>
                    <a:gd name="T1" fmla="*/ 0 h 637"/>
                    <a:gd name="T2" fmla="*/ 942 w 944"/>
                    <a:gd name="T3" fmla="*/ 4 h 637"/>
                    <a:gd name="T4" fmla="*/ 572 w 944"/>
                    <a:gd name="T5" fmla="*/ 509 h 637"/>
                    <a:gd name="T6" fmla="*/ 544 w 944"/>
                    <a:gd name="T7" fmla="*/ 541 h 637"/>
                    <a:gd name="T8" fmla="*/ 513 w 944"/>
                    <a:gd name="T9" fmla="*/ 569 h 637"/>
                    <a:gd name="T10" fmla="*/ 480 w 944"/>
                    <a:gd name="T11" fmla="*/ 592 h 637"/>
                    <a:gd name="T12" fmla="*/ 444 w 944"/>
                    <a:gd name="T13" fmla="*/ 611 h 637"/>
                    <a:gd name="T14" fmla="*/ 405 w 944"/>
                    <a:gd name="T15" fmla="*/ 624 h 637"/>
                    <a:gd name="T16" fmla="*/ 367 w 944"/>
                    <a:gd name="T17" fmla="*/ 633 h 637"/>
                    <a:gd name="T18" fmla="*/ 326 w 944"/>
                    <a:gd name="T19" fmla="*/ 637 h 637"/>
                    <a:gd name="T20" fmla="*/ 286 w 944"/>
                    <a:gd name="T21" fmla="*/ 636 h 637"/>
                    <a:gd name="T22" fmla="*/ 246 w 944"/>
                    <a:gd name="T23" fmla="*/ 629 h 637"/>
                    <a:gd name="T24" fmla="*/ 207 w 944"/>
                    <a:gd name="T25" fmla="*/ 617 h 637"/>
                    <a:gd name="T26" fmla="*/ 170 w 944"/>
                    <a:gd name="T27" fmla="*/ 600 h 637"/>
                    <a:gd name="T28" fmla="*/ 133 w 944"/>
                    <a:gd name="T29" fmla="*/ 578 h 637"/>
                    <a:gd name="T30" fmla="*/ 2 w 944"/>
                    <a:gd name="T31" fmla="*/ 480 h 637"/>
                    <a:gd name="T32" fmla="*/ 0 w 944"/>
                    <a:gd name="T33" fmla="*/ 479 h 637"/>
                    <a:gd name="T34" fmla="*/ 944 w 944"/>
                    <a:gd name="T35" fmla="*/ 0 h 6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4"/>
                    <a:gd name="T55" fmla="*/ 0 h 637"/>
                    <a:gd name="T56" fmla="*/ 944 w 944"/>
                    <a:gd name="T57" fmla="*/ 637 h 6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4" h="637">
                      <a:moveTo>
                        <a:pt x="944" y="0"/>
                      </a:moveTo>
                      <a:lnTo>
                        <a:pt x="942" y="4"/>
                      </a:lnTo>
                      <a:lnTo>
                        <a:pt x="572" y="509"/>
                      </a:lnTo>
                      <a:lnTo>
                        <a:pt x="544" y="541"/>
                      </a:lnTo>
                      <a:lnTo>
                        <a:pt x="513" y="569"/>
                      </a:lnTo>
                      <a:lnTo>
                        <a:pt x="480" y="592"/>
                      </a:lnTo>
                      <a:lnTo>
                        <a:pt x="444" y="611"/>
                      </a:lnTo>
                      <a:lnTo>
                        <a:pt x="405" y="624"/>
                      </a:lnTo>
                      <a:lnTo>
                        <a:pt x="367" y="633"/>
                      </a:lnTo>
                      <a:lnTo>
                        <a:pt x="326" y="637"/>
                      </a:lnTo>
                      <a:lnTo>
                        <a:pt x="286" y="636"/>
                      </a:lnTo>
                      <a:lnTo>
                        <a:pt x="246" y="629"/>
                      </a:lnTo>
                      <a:lnTo>
                        <a:pt x="207" y="617"/>
                      </a:lnTo>
                      <a:lnTo>
                        <a:pt x="170" y="600"/>
                      </a:lnTo>
                      <a:lnTo>
                        <a:pt x="133" y="578"/>
                      </a:lnTo>
                      <a:lnTo>
                        <a:pt x="2" y="480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47" name="Freeform 51"/>
                <p:cNvSpPr>
                  <a:spLocks/>
                </p:cNvSpPr>
                <p:nvPr/>
              </p:nvSpPr>
              <p:spPr bwMode="auto">
                <a:xfrm>
                  <a:off x="1993" y="-678"/>
                  <a:ext cx="734" cy="489"/>
                </a:xfrm>
                <a:custGeom>
                  <a:avLst/>
                  <a:gdLst>
                    <a:gd name="T0" fmla="*/ 734 w 734"/>
                    <a:gd name="T1" fmla="*/ 0 h 489"/>
                    <a:gd name="T2" fmla="*/ 485 w 734"/>
                    <a:gd name="T3" fmla="*/ 339 h 489"/>
                    <a:gd name="T4" fmla="*/ 451 w 734"/>
                    <a:gd name="T5" fmla="*/ 381 h 489"/>
                    <a:gd name="T6" fmla="*/ 417 w 734"/>
                    <a:gd name="T7" fmla="*/ 416 h 489"/>
                    <a:gd name="T8" fmla="*/ 384 w 734"/>
                    <a:gd name="T9" fmla="*/ 444 h 489"/>
                    <a:gd name="T10" fmla="*/ 349 w 734"/>
                    <a:gd name="T11" fmla="*/ 464 h 489"/>
                    <a:gd name="T12" fmla="*/ 315 w 734"/>
                    <a:gd name="T13" fmla="*/ 479 h 489"/>
                    <a:gd name="T14" fmla="*/ 278 w 734"/>
                    <a:gd name="T15" fmla="*/ 487 h 489"/>
                    <a:gd name="T16" fmla="*/ 243 w 734"/>
                    <a:gd name="T17" fmla="*/ 489 h 489"/>
                    <a:gd name="T18" fmla="*/ 206 w 734"/>
                    <a:gd name="T19" fmla="*/ 483 h 489"/>
                    <a:gd name="T20" fmla="*/ 167 w 734"/>
                    <a:gd name="T21" fmla="*/ 473 h 489"/>
                    <a:gd name="T22" fmla="*/ 129 w 734"/>
                    <a:gd name="T23" fmla="*/ 457 h 489"/>
                    <a:gd name="T24" fmla="*/ 88 w 734"/>
                    <a:gd name="T25" fmla="*/ 435 h 489"/>
                    <a:gd name="T26" fmla="*/ 47 w 734"/>
                    <a:gd name="T27" fmla="*/ 408 h 489"/>
                    <a:gd name="T28" fmla="*/ 0 w 734"/>
                    <a:gd name="T29" fmla="*/ 372 h 489"/>
                    <a:gd name="T30" fmla="*/ 734 w 734"/>
                    <a:gd name="T31" fmla="*/ 0 h 4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4"/>
                    <a:gd name="T49" fmla="*/ 0 h 489"/>
                    <a:gd name="T50" fmla="*/ 734 w 734"/>
                    <a:gd name="T51" fmla="*/ 489 h 4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4" h="489">
                      <a:moveTo>
                        <a:pt x="734" y="0"/>
                      </a:moveTo>
                      <a:lnTo>
                        <a:pt x="485" y="339"/>
                      </a:lnTo>
                      <a:lnTo>
                        <a:pt x="451" y="381"/>
                      </a:lnTo>
                      <a:lnTo>
                        <a:pt x="417" y="416"/>
                      </a:lnTo>
                      <a:lnTo>
                        <a:pt x="384" y="444"/>
                      </a:lnTo>
                      <a:lnTo>
                        <a:pt x="349" y="464"/>
                      </a:lnTo>
                      <a:lnTo>
                        <a:pt x="315" y="479"/>
                      </a:lnTo>
                      <a:lnTo>
                        <a:pt x="278" y="487"/>
                      </a:lnTo>
                      <a:lnTo>
                        <a:pt x="243" y="489"/>
                      </a:lnTo>
                      <a:lnTo>
                        <a:pt x="206" y="483"/>
                      </a:lnTo>
                      <a:lnTo>
                        <a:pt x="167" y="473"/>
                      </a:lnTo>
                      <a:lnTo>
                        <a:pt x="129" y="457"/>
                      </a:lnTo>
                      <a:lnTo>
                        <a:pt x="88" y="435"/>
                      </a:lnTo>
                      <a:lnTo>
                        <a:pt x="47" y="408"/>
                      </a:lnTo>
                      <a:lnTo>
                        <a:pt x="0" y="372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D1A3"/>
                    </a:gs>
                    <a:gs pos="100000">
                      <a:srgbClr val="FFEAD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43" name="TextBox 172"/>
            <p:cNvSpPr txBox="1">
              <a:spLocks noChangeArrowheads="1"/>
            </p:cNvSpPr>
            <p:nvPr/>
          </p:nvSpPr>
          <p:spPr bwMode="auto">
            <a:xfrm>
              <a:off x="6968590" y="2113592"/>
              <a:ext cx="1838276" cy="33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심의결과 이송</a:t>
              </a:r>
            </a:p>
          </p:txBody>
        </p:sp>
      </p:grpSp>
      <p:grpSp>
        <p:nvGrpSpPr>
          <p:cNvPr id="150" name="그룹 5"/>
          <p:cNvGrpSpPr>
            <a:grpSpLocks/>
          </p:cNvGrpSpPr>
          <p:nvPr/>
        </p:nvGrpSpPr>
        <p:grpSpPr bwMode="auto">
          <a:xfrm>
            <a:off x="5178896" y="2214418"/>
            <a:ext cx="2057400" cy="623887"/>
            <a:chOff x="6796507" y="2942160"/>
            <a:chExt cx="2057400" cy="623639"/>
          </a:xfrm>
        </p:grpSpPr>
        <p:grpSp>
          <p:nvGrpSpPr>
            <p:cNvPr id="151" name="Group 63"/>
            <p:cNvGrpSpPr>
              <a:grpSpLocks/>
            </p:cNvGrpSpPr>
            <p:nvPr/>
          </p:nvGrpSpPr>
          <p:grpSpPr bwMode="auto">
            <a:xfrm>
              <a:off x="6796507" y="2989799"/>
              <a:ext cx="2057400" cy="576000"/>
              <a:chOff x="502" y="2544"/>
              <a:chExt cx="3519" cy="1298"/>
            </a:xfrm>
          </p:grpSpPr>
          <p:grpSp>
            <p:nvGrpSpPr>
              <p:cNvPr id="153" name="Group 62"/>
              <p:cNvGrpSpPr>
                <a:grpSpLocks/>
              </p:cNvGrpSpPr>
              <p:nvPr/>
            </p:nvGrpSpPr>
            <p:grpSpPr bwMode="auto">
              <a:xfrm>
                <a:off x="502" y="2552"/>
                <a:ext cx="3519" cy="1290"/>
                <a:chOff x="1930" y="8"/>
                <a:chExt cx="3519" cy="1290"/>
              </a:xfrm>
            </p:grpSpPr>
            <p:sp>
              <p:nvSpPr>
                <p:cNvPr id="157" name="Freeform 48"/>
                <p:cNvSpPr>
                  <a:spLocks/>
                </p:cNvSpPr>
                <p:nvPr/>
              </p:nvSpPr>
              <p:spPr bwMode="auto">
                <a:xfrm>
                  <a:off x="1930" y="8"/>
                  <a:ext cx="3519" cy="1290"/>
                </a:xfrm>
                <a:custGeom>
                  <a:avLst/>
                  <a:gdLst>
                    <a:gd name="T0" fmla="*/ 944 w 3519"/>
                    <a:gd name="T1" fmla="*/ 0 h 1290"/>
                    <a:gd name="T2" fmla="*/ 3205 w 3519"/>
                    <a:gd name="T3" fmla="*/ 0 h 1290"/>
                    <a:gd name="T4" fmla="*/ 3248 w 3519"/>
                    <a:gd name="T5" fmla="*/ 3 h 1290"/>
                    <a:gd name="T6" fmla="*/ 3289 w 3519"/>
                    <a:gd name="T7" fmla="*/ 12 h 1290"/>
                    <a:gd name="T8" fmla="*/ 3327 w 3519"/>
                    <a:gd name="T9" fmla="*/ 25 h 1290"/>
                    <a:gd name="T10" fmla="*/ 3363 w 3519"/>
                    <a:gd name="T11" fmla="*/ 43 h 1290"/>
                    <a:gd name="T12" fmla="*/ 3396 w 3519"/>
                    <a:gd name="T13" fmla="*/ 66 h 1290"/>
                    <a:gd name="T14" fmla="*/ 3427 w 3519"/>
                    <a:gd name="T15" fmla="*/ 93 h 1290"/>
                    <a:gd name="T16" fmla="*/ 3454 w 3519"/>
                    <a:gd name="T17" fmla="*/ 123 h 1290"/>
                    <a:gd name="T18" fmla="*/ 3476 w 3519"/>
                    <a:gd name="T19" fmla="*/ 156 h 1290"/>
                    <a:gd name="T20" fmla="*/ 3494 w 3519"/>
                    <a:gd name="T21" fmla="*/ 192 h 1290"/>
                    <a:gd name="T22" fmla="*/ 3507 w 3519"/>
                    <a:gd name="T23" fmla="*/ 231 h 1290"/>
                    <a:gd name="T24" fmla="*/ 3516 w 3519"/>
                    <a:gd name="T25" fmla="*/ 271 h 1290"/>
                    <a:gd name="T26" fmla="*/ 3519 w 3519"/>
                    <a:gd name="T27" fmla="*/ 314 h 1290"/>
                    <a:gd name="T28" fmla="*/ 3519 w 3519"/>
                    <a:gd name="T29" fmla="*/ 976 h 1290"/>
                    <a:gd name="T30" fmla="*/ 3516 w 3519"/>
                    <a:gd name="T31" fmla="*/ 1019 h 1290"/>
                    <a:gd name="T32" fmla="*/ 3507 w 3519"/>
                    <a:gd name="T33" fmla="*/ 1060 h 1290"/>
                    <a:gd name="T34" fmla="*/ 3494 w 3519"/>
                    <a:gd name="T35" fmla="*/ 1098 h 1290"/>
                    <a:gd name="T36" fmla="*/ 3476 w 3519"/>
                    <a:gd name="T37" fmla="*/ 1134 h 1290"/>
                    <a:gd name="T38" fmla="*/ 3454 w 3519"/>
                    <a:gd name="T39" fmla="*/ 1167 h 1290"/>
                    <a:gd name="T40" fmla="*/ 3427 w 3519"/>
                    <a:gd name="T41" fmla="*/ 1197 h 1290"/>
                    <a:gd name="T42" fmla="*/ 3396 w 3519"/>
                    <a:gd name="T43" fmla="*/ 1224 h 1290"/>
                    <a:gd name="T44" fmla="*/ 3363 w 3519"/>
                    <a:gd name="T45" fmla="*/ 1247 h 1290"/>
                    <a:gd name="T46" fmla="*/ 3327 w 3519"/>
                    <a:gd name="T47" fmla="*/ 1265 h 1290"/>
                    <a:gd name="T48" fmla="*/ 3289 w 3519"/>
                    <a:gd name="T49" fmla="*/ 1278 h 1290"/>
                    <a:gd name="T50" fmla="*/ 3248 w 3519"/>
                    <a:gd name="T51" fmla="*/ 1287 h 1290"/>
                    <a:gd name="T52" fmla="*/ 3205 w 3519"/>
                    <a:gd name="T53" fmla="*/ 1290 h 1290"/>
                    <a:gd name="T54" fmla="*/ 314 w 3519"/>
                    <a:gd name="T55" fmla="*/ 1290 h 1290"/>
                    <a:gd name="T56" fmla="*/ 271 w 3519"/>
                    <a:gd name="T57" fmla="*/ 1287 h 1290"/>
                    <a:gd name="T58" fmla="*/ 230 w 3519"/>
                    <a:gd name="T59" fmla="*/ 1278 h 1290"/>
                    <a:gd name="T60" fmla="*/ 192 w 3519"/>
                    <a:gd name="T61" fmla="*/ 1265 h 1290"/>
                    <a:gd name="T62" fmla="*/ 156 w 3519"/>
                    <a:gd name="T63" fmla="*/ 1247 h 1290"/>
                    <a:gd name="T64" fmla="*/ 123 w 3519"/>
                    <a:gd name="T65" fmla="*/ 1224 h 1290"/>
                    <a:gd name="T66" fmla="*/ 92 w 3519"/>
                    <a:gd name="T67" fmla="*/ 1197 h 1290"/>
                    <a:gd name="T68" fmla="*/ 65 w 3519"/>
                    <a:gd name="T69" fmla="*/ 1167 h 1290"/>
                    <a:gd name="T70" fmla="*/ 43 w 3519"/>
                    <a:gd name="T71" fmla="*/ 1134 h 1290"/>
                    <a:gd name="T72" fmla="*/ 25 w 3519"/>
                    <a:gd name="T73" fmla="*/ 1098 h 1290"/>
                    <a:gd name="T74" fmla="*/ 12 w 3519"/>
                    <a:gd name="T75" fmla="*/ 1060 h 1290"/>
                    <a:gd name="T76" fmla="*/ 3 w 3519"/>
                    <a:gd name="T77" fmla="*/ 1019 h 1290"/>
                    <a:gd name="T78" fmla="*/ 0 w 3519"/>
                    <a:gd name="T79" fmla="*/ 976 h 1290"/>
                    <a:gd name="T80" fmla="*/ 0 w 3519"/>
                    <a:gd name="T81" fmla="*/ 479 h 1290"/>
                    <a:gd name="T82" fmla="*/ 944 w 3519"/>
                    <a:gd name="T83" fmla="*/ 0 h 129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519"/>
                    <a:gd name="T127" fmla="*/ 0 h 1290"/>
                    <a:gd name="T128" fmla="*/ 3519 w 3519"/>
                    <a:gd name="T129" fmla="*/ 1290 h 129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519" h="1290">
                      <a:moveTo>
                        <a:pt x="944" y="0"/>
                      </a:moveTo>
                      <a:lnTo>
                        <a:pt x="3205" y="0"/>
                      </a:lnTo>
                      <a:lnTo>
                        <a:pt x="3248" y="3"/>
                      </a:lnTo>
                      <a:lnTo>
                        <a:pt x="3289" y="12"/>
                      </a:lnTo>
                      <a:lnTo>
                        <a:pt x="3327" y="25"/>
                      </a:lnTo>
                      <a:lnTo>
                        <a:pt x="3363" y="43"/>
                      </a:lnTo>
                      <a:lnTo>
                        <a:pt x="3396" y="66"/>
                      </a:lnTo>
                      <a:lnTo>
                        <a:pt x="3427" y="93"/>
                      </a:lnTo>
                      <a:lnTo>
                        <a:pt x="3454" y="123"/>
                      </a:lnTo>
                      <a:lnTo>
                        <a:pt x="3476" y="156"/>
                      </a:lnTo>
                      <a:lnTo>
                        <a:pt x="3494" y="192"/>
                      </a:lnTo>
                      <a:lnTo>
                        <a:pt x="3507" y="231"/>
                      </a:lnTo>
                      <a:lnTo>
                        <a:pt x="3516" y="271"/>
                      </a:lnTo>
                      <a:lnTo>
                        <a:pt x="3519" y="314"/>
                      </a:lnTo>
                      <a:lnTo>
                        <a:pt x="3519" y="976"/>
                      </a:lnTo>
                      <a:lnTo>
                        <a:pt x="3516" y="1019"/>
                      </a:lnTo>
                      <a:lnTo>
                        <a:pt x="3507" y="1060"/>
                      </a:lnTo>
                      <a:lnTo>
                        <a:pt x="3494" y="1098"/>
                      </a:lnTo>
                      <a:lnTo>
                        <a:pt x="3476" y="1134"/>
                      </a:lnTo>
                      <a:lnTo>
                        <a:pt x="3454" y="1167"/>
                      </a:lnTo>
                      <a:lnTo>
                        <a:pt x="3427" y="1197"/>
                      </a:lnTo>
                      <a:lnTo>
                        <a:pt x="3396" y="1224"/>
                      </a:lnTo>
                      <a:lnTo>
                        <a:pt x="3363" y="1247"/>
                      </a:lnTo>
                      <a:lnTo>
                        <a:pt x="3327" y="1265"/>
                      </a:lnTo>
                      <a:lnTo>
                        <a:pt x="3289" y="1278"/>
                      </a:lnTo>
                      <a:lnTo>
                        <a:pt x="3248" y="1287"/>
                      </a:lnTo>
                      <a:lnTo>
                        <a:pt x="3205" y="1290"/>
                      </a:lnTo>
                      <a:lnTo>
                        <a:pt x="314" y="1290"/>
                      </a:lnTo>
                      <a:lnTo>
                        <a:pt x="271" y="1287"/>
                      </a:lnTo>
                      <a:lnTo>
                        <a:pt x="230" y="1278"/>
                      </a:lnTo>
                      <a:lnTo>
                        <a:pt x="192" y="1265"/>
                      </a:lnTo>
                      <a:lnTo>
                        <a:pt x="156" y="1247"/>
                      </a:lnTo>
                      <a:lnTo>
                        <a:pt x="123" y="1224"/>
                      </a:lnTo>
                      <a:lnTo>
                        <a:pt x="92" y="1197"/>
                      </a:lnTo>
                      <a:lnTo>
                        <a:pt x="65" y="1167"/>
                      </a:lnTo>
                      <a:lnTo>
                        <a:pt x="43" y="1134"/>
                      </a:lnTo>
                      <a:lnTo>
                        <a:pt x="25" y="1098"/>
                      </a:lnTo>
                      <a:lnTo>
                        <a:pt x="12" y="1060"/>
                      </a:lnTo>
                      <a:lnTo>
                        <a:pt x="3" y="1019"/>
                      </a:lnTo>
                      <a:lnTo>
                        <a:pt x="0" y="976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58" name="Freeform 49"/>
                <p:cNvSpPr>
                  <a:spLocks/>
                </p:cNvSpPr>
                <p:nvPr/>
              </p:nvSpPr>
              <p:spPr bwMode="auto">
                <a:xfrm>
                  <a:off x="2015" y="94"/>
                  <a:ext cx="3348" cy="1118"/>
                </a:xfrm>
                <a:custGeom>
                  <a:avLst/>
                  <a:gdLst>
                    <a:gd name="T0" fmla="*/ 690 w 3348"/>
                    <a:gd name="T1" fmla="*/ 0 h 1118"/>
                    <a:gd name="T2" fmla="*/ 3120 w 3348"/>
                    <a:gd name="T3" fmla="*/ 0 h 1118"/>
                    <a:gd name="T4" fmla="*/ 3157 w 3348"/>
                    <a:gd name="T5" fmla="*/ 4 h 1118"/>
                    <a:gd name="T6" fmla="*/ 3192 w 3348"/>
                    <a:gd name="T7" fmla="*/ 12 h 1118"/>
                    <a:gd name="T8" fmla="*/ 3225 w 3348"/>
                    <a:gd name="T9" fmla="*/ 26 h 1118"/>
                    <a:gd name="T10" fmla="*/ 3255 w 3348"/>
                    <a:gd name="T11" fmla="*/ 44 h 1118"/>
                    <a:gd name="T12" fmla="*/ 3280 w 3348"/>
                    <a:gd name="T13" fmla="*/ 68 h 1118"/>
                    <a:gd name="T14" fmla="*/ 3304 w 3348"/>
                    <a:gd name="T15" fmla="*/ 93 h 1118"/>
                    <a:gd name="T16" fmla="*/ 3322 w 3348"/>
                    <a:gd name="T17" fmla="*/ 123 h 1118"/>
                    <a:gd name="T18" fmla="*/ 3336 w 3348"/>
                    <a:gd name="T19" fmla="*/ 156 h 1118"/>
                    <a:gd name="T20" fmla="*/ 3344 w 3348"/>
                    <a:gd name="T21" fmla="*/ 191 h 1118"/>
                    <a:gd name="T22" fmla="*/ 3348 w 3348"/>
                    <a:gd name="T23" fmla="*/ 228 h 1118"/>
                    <a:gd name="T24" fmla="*/ 3348 w 3348"/>
                    <a:gd name="T25" fmla="*/ 890 h 1118"/>
                    <a:gd name="T26" fmla="*/ 3344 w 3348"/>
                    <a:gd name="T27" fmla="*/ 927 h 1118"/>
                    <a:gd name="T28" fmla="*/ 3336 w 3348"/>
                    <a:gd name="T29" fmla="*/ 962 h 1118"/>
                    <a:gd name="T30" fmla="*/ 3322 w 3348"/>
                    <a:gd name="T31" fmla="*/ 995 h 1118"/>
                    <a:gd name="T32" fmla="*/ 3304 w 3348"/>
                    <a:gd name="T33" fmla="*/ 1025 h 1118"/>
                    <a:gd name="T34" fmla="*/ 3280 w 3348"/>
                    <a:gd name="T35" fmla="*/ 1050 h 1118"/>
                    <a:gd name="T36" fmla="*/ 3255 w 3348"/>
                    <a:gd name="T37" fmla="*/ 1074 h 1118"/>
                    <a:gd name="T38" fmla="*/ 3225 w 3348"/>
                    <a:gd name="T39" fmla="*/ 1092 h 1118"/>
                    <a:gd name="T40" fmla="*/ 3192 w 3348"/>
                    <a:gd name="T41" fmla="*/ 1106 h 1118"/>
                    <a:gd name="T42" fmla="*/ 3157 w 3348"/>
                    <a:gd name="T43" fmla="*/ 1114 h 1118"/>
                    <a:gd name="T44" fmla="*/ 3120 w 3348"/>
                    <a:gd name="T45" fmla="*/ 1118 h 1118"/>
                    <a:gd name="T46" fmla="*/ 229 w 3348"/>
                    <a:gd name="T47" fmla="*/ 1118 h 1118"/>
                    <a:gd name="T48" fmla="*/ 191 w 3348"/>
                    <a:gd name="T49" fmla="*/ 1114 h 1118"/>
                    <a:gd name="T50" fmla="*/ 156 w 3348"/>
                    <a:gd name="T51" fmla="*/ 1106 h 1118"/>
                    <a:gd name="T52" fmla="*/ 124 w 3348"/>
                    <a:gd name="T53" fmla="*/ 1092 h 1118"/>
                    <a:gd name="T54" fmla="*/ 94 w 3348"/>
                    <a:gd name="T55" fmla="*/ 1074 h 1118"/>
                    <a:gd name="T56" fmla="*/ 68 w 3348"/>
                    <a:gd name="T57" fmla="*/ 1050 h 1118"/>
                    <a:gd name="T58" fmla="*/ 44 w 3348"/>
                    <a:gd name="T59" fmla="*/ 1025 h 1118"/>
                    <a:gd name="T60" fmla="*/ 26 w 3348"/>
                    <a:gd name="T61" fmla="*/ 995 h 1118"/>
                    <a:gd name="T62" fmla="*/ 12 w 3348"/>
                    <a:gd name="T63" fmla="*/ 962 h 1118"/>
                    <a:gd name="T64" fmla="*/ 4 w 3348"/>
                    <a:gd name="T65" fmla="*/ 927 h 1118"/>
                    <a:gd name="T66" fmla="*/ 0 w 3348"/>
                    <a:gd name="T67" fmla="*/ 890 h 1118"/>
                    <a:gd name="T68" fmla="*/ 0 w 3348"/>
                    <a:gd name="T69" fmla="*/ 350 h 1118"/>
                    <a:gd name="T70" fmla="*/ 690 w 3348"/>
                    <a:gd name="T71" fmla="*/ 0 h 111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348"/>
                    <a:gd name="T109" fmla="*/ 0 h 1118"/>
                    <a:gd name="T110" fmla="*/ 3348 w 3348"/>
                    <a:gd name="T111" fmla="*/ 1118 h 111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348" h="1118">
                      <a:moveTo>
                        <a:pt x="690" y="0"/>
                      </a:moveTo>
                      <a:lnTo>
                        <a:pt x="3120" y="0"/>
                      </a:lnTo>
                      <a:lnTo>
                        <a:pt x="3157" y="4"/>
                      </a:lnTo>
                      <a:lnTo>
                        <a:pt x="3192" y="12"/>
                      </a:lnTo>
                      <a:lnTo>
                        <a:pt x="3225" y="26"/>
                      </a:lnTo>
                      <a:lnTo>
                        <a:pt x="3255" y="44"/>
                      </a:lnTo>
                      <a:lnTo>
                        <a:pt x="3280" y="68"/>
                      </a:lnTo>
                      <a:lnTo>
                        <a:pt x="3304" y="93"/>
                      </a:lnTo>
                      <a:lnTo>
                        <a:pt x="3322" y="123"/>
                      </a:lnTo>
                      <a:lnTo>
                        <a:pt x="3336" y="156"/>
                      </a:lnTo>
                      <a:lnTo>
                        <a:pt x="3344" y="191"/>
                      </a:lnTo>
                      <a:lnTo>
                        <a:pt x="3348" y="228"/>
                      </a:lnTo>
                      <a:lnTo>
                        <a:pt x="3348" y="890"/>
                      </a:lnTo>
                      <a:lnTo>
                        <a:pt x="3344" y="927"/>
                      </a:lnTo>
                      <a:lnTo>
                        <a:pt x="3336" y="962"/>
                      </a:lnTo>
                      <a:lnTo>
                        <a:pt x="3322" y="995"/>
                      </a:lnTo>
                      <a:lnTo>
                        <a:pt x="3304" y="1025"/>
                      </a:lnTo>
                      <a:lnTo>
                        <a:pt x="3280" y="1050"/>
                      </a:lnTo>
                      <a:lnTo>
                        <a:pt x="3255" y="1074"/>
                      </a:lnTo>
                      <a:lnTo>
                        <a:pt x="3225" y="1092"/>
                      </a:lnTo>
                      <a:lnTo>
                        <a:pt x="3192" y="1106"/>
                      </a:lnTo>
                      <a:lnTo>
                        <a:pt x="3157" y="1114"/>
                      </a:lnTo>
                      <a:lnTo>
                        <a:pt x="3120" y="1118"/>
                      </a:lnTo>
                      <a:lnTo>
                        <a:pt x="229" y="1118"/>
                      </a:lnTo>
                      <a:lnTo>
                        <a:pt x="191" y="1114"/>
                      </a:lnTo>
                      <a:lnTo>
                        <a:pt x="156" y="1106"/>
                      </a:lnTo>
                      <a:lnTo>
                        <a:pt x="124" y="1092"/>
                      </a:lnTo>
                      <a:lnTo>
                        <a:pt x="94" y="1074"/>
                      </a:lnTo>
                      <a:lnTo>
                        <a:pt x="68" y="1050"/>
                      </a:lnTo>
                      <a:lnTo>
                        <a:pt x="44" y="1025"/>
                      </a:lnTo>
                      <a:lnTo>
                        <a:pt x="26" y="995"/>
                      </a:lnTo>
                      <a:lnTo>
                        <a:pt x="12" y="962"/>
                      </a:lnTo>
                      <a:lnTo>
                        <a:pt x="4" y="927"/>
                      </a:lnTo>
                      <a:lnTo>
                        <a:pt x="0" y="890"/>
                      </a:lnTo>
                      <a:lnTo>
                        <a:pt x="0" y="350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C66"/>
                    </a:gs>
                    <a:gs pos="100000">
                      <a:srgbClr val="FFD9B3"/>
                    </a:gs>
                  </a:gsLst>
                  <a:lin ang="2700000" scaled="1"/>
                </a:gradFill>
                <a:ln w="12700" cap="flat" cmpd="sng">
                  <a:solidFill>
                    <a:srgbClr val="DDDDDD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154" name="Group 61"/>
              <p:cNvGrpSpPr>
                <a:grpSpLocks/>
              </p:cNvGrpSpPr>
              <p:nvPr/>
            </p:nvGrpSpPr>
            <p:grpSpPr bwMode="auto">
              <a:xfrm>
                <a:off x="508" y="2544"/>
                <a:ext cx="944" cy="637"/>
                <a:chOff x="1930" y="-753"/>
                <a:chExt cx="944" cy="637"/>
              </a:xfrm>
            </p:grpSpPr>
            <p:sp>
              <p:nvSpPr>
                <p:cNvPr id="155" name="Freeform 50"/>
                <p:cNvSpPr>
                  <a:spLocks/>
                </p:cNvSpPr>
                <p:nvPr/>
              </p:nvSpPr>
              <p:spPr bwMode="auto">
                <a:xfrm>
                  <a:off x="1930" y="-753"/>
                  <a:ext cx="944" cy="637"/>
                </a:xfrm>
                <a:custGeom>
                  <a:avLst/>
                  <a:gdLst>
                    <a:gd name="T0" fmla="*/ 944 w 944"/>
                    <a:gd name="T1" fmla="*/ 0 h 637"/>
                    <a:gd name="T2" fmla="*/ 942 w 944"/>
                    <a:gd name="T3" fmla="*/ 4 h 637"/>
                    <a:gd name="T4" fmla="*/ 572 w 944"/>
                    <a:gd name="T5" fmla="*/ 509 h 637"/>
                    <a:gd name="T6" fmla="*/ 544 w 944"/>
                    <a:gd name="T7" fmla="*/ 541 h 637"/>
                    <a:gd name="T8" fmla="*/ 513 w 944"/>
                    <a:gd name="T9" fmla="*/ 569 h 637"/>
                    <a:gd name="T10" fmla="*/ 480 w 944"/>
                    <a:gd name="T11" fmla="*/ 592 h 637"/>
                    <a:gd name="T12" fmla="*/ 444 w 944"/>
                    <a:gd name="T13" fmla="*/ 611 h 637"/>
                    <a:gd name="T14" fmla="*/ 405 w 944"/>
                    <a:gd name="T15" fmla="*/ 624 h 637"/>
                    <a:gd name="T16" fmla="*/ 367 w 944"/>
                    <a:gd name="T17" fmla="*/ 633 h 637"/>
                    <a:gd name="T18" fmla="*/ 326 w 944"/>
                    <a:gd name="T19" fmla="*/ 637 h 637"/>
                    <a:gd name="T20" fmla="*/ 286 w 944"/>
                    <a:gd name="T21" fmla="*/ 636 h 637"/>
                    <a:gd name="T22" fmla="*/ 246 w 944"/>
                    <a:gd name="T23" fmla="*/ 629 h 637"/>
                    <a:gd name="T24" fmla="*/ 207 w 944"/>
                    <a:gd name="T25" fmla="*/ 617 h 637"/>
                    <a:gd name="T26" fmla="*/ 170 w 944"/>
                    <a:gd name="T27" fmla="*/ 600 h 637"/>
                    <a:gd name="T28" fmla="*/ 133 w 944"/>
                    <a:gd name="T29" fmla="*/ 578 h 637"/>
                    <a:gd name="T30" fmla="*/ 2 w 944"/>
                    <a:gd name="T31" fmla="*/ 480 h 637"/>
                    <a:gd name="T32" fmla="*/ 0 w 944"/>
                    <a:gd name="T33" fmla="*/ 479 h 637"/>
                    <a:gd name="T34" fmla="*/ 944 w 944"/>
                    <a:gd name="T35" fmla="*/ 0 h 6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44"/>
                    <a:gd name="T55" fmla="*/ 0 h 637"/>
                    <a:gd name="T56" fmla="*/ 944 w 944"/>
                    <a:gd name="T57" fmla="*/ 637 h 6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44" h="637">
                      <a:moveTo>
                        <a:pt x="944" y="0"/>
                      </a:moveTo>
                      <a:lnTo>
                        <a:pt x="942" y="4"/>
                      </a:lnTo>
                      <a:lnTo>
                        <a:pt x="572" y="509"/>
                      </a:lnTo>
                      <a:lnTo>
                        <a:pt x="544" y="541"/>
                      </a:lnTo>
                      <a:lnTo>
                        <a:pt x="513" y="569"/>
                      </a:lnTo>
                      <a:lnTo>
                        <a:pt x="480" y="592"/>
                      </a:lnTo>
                      <a:lnTo>
                        <a:pt x="444" y="611"/>
                      </a:lnTo>
                      <a:lnTo>
                        <a:pt x="405" y="624"/>
                      </a:lnTo>
                      <a:lnTo>
                        <a:pt x="367" y="633"/>
                      </a:lnTo>
                      <a:lnTo>
                        <a:pt x="326" y="637"/>
                      </a:lnTo>
                      <a:lnTo>
                        <a:pt x="286" y="636"/>
                      </a:lnTo>
                      <a:lnTo>
                        <a:pt x="246" y="629"/>
                      </a:lnTo>
                      <a:lnTo>
                        <a:pt x="207" y="617"/>
                      </a:lnTo>
                      <a:lnTo>
                        <a:pt x="170" y="600"/>
                      </a:lnTo>
                      <a:lnTo>
                        <a:pt x="133" y="578"/>
                      </a:lnTo>
                      <a:lnTo>
                        <a:pt x="2" y="480"/>
                      </a:lnTo>
                      <a:lnTo>
                        <a:pt x="0" y="479"/>
                      </a:lnTo>
                      <a:lnTo>
                        <a:pt x="94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F7F7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  <p:sp>
              <p:nvSpPr>
                <p:cNvPr id="156" name="Freeform 51"/>
                <p:cNvSpPr>
                  <a:spLocks/>
                </p:cNvSpPr>
                <p:nvPr/>
              </p:nvSpPr>
              <p:spPr bwMode="auto">
                <a:xfrm>
                  <a:off x="1993" y="-678"/>
                  <a:ext cx="734" cy="489"/>
                </a:xfrm>
                <a:custGeom>
                  <a:avLst/>
                  <a:gdLst>
                    <a:gd name="T0" fmla="*/ 734 w 734"/>
                    <a:gd name="T1" fmla="*/ 0 h 489"/>
                    <a:gd name="T2" fmla="*/ 485 w 734"/>
                    <a:gd name="T3" fmla="*/ 339 h 489"/>
                    <a:gd name="T4" fmla="*/ 451 w 734"/>
                    <a:gd name="T5" fmla="*/ 381 h 489"/>
                    <a:gd name="T6" fmla="*/ 417 w 734"/>
                    <a:gd name="T7" fmla="*/ 416 h 489"/>
                    <a:gd name="T8" fmla="*/ 384 w 734"/>
                    <a:gd name="T9" fmla="*/ 444 h 489"/>
                    <a:gd name="T10" fmla="*/ 349 w 734"/>
                    <a:gd name="T11" fmla="*/ 464 h 489"/>
                    <a:gd name="T12" fmla="*/ 315 w 734"/>
                    <a:gd name="T13" fmla="*/ 479 h 489"/>
                    <a:gd name="T14" fmla="*/ 278 w 734"/>
                    <a:gd name="T15" fmla="*/ 487 h 489"/>
                    <a:gd name="T16" fmla="*/ 243 w 734"/>
                    <a:gd name="T17" fmla="*/ 489 h 489"/>
                    <a:gd name="T18" fmla="*/ 206 w 734"/>
                    <a:gd name="T19" fmla="*/ 483 h 489"/>
                    <a:gd name="T20" fmla="*/ 167 w 734"/>
                    <a:gd name="T21" fmla="*/ 473 h 489"/>
                    <a:gd name="T22" fmla="*/ 129 w 734"/>
                    <a:gd name="T23" fmla="*/ 457 h 489"/>
                    <a:gd name="T24" fmla="*/ 88 w 734"/>
                    <a:gd name="T25" fmla="*/ 435 h 489"/>
                    <a:gd name="T26" fmla="*/ 47 w 734"/>
                    <a:gd name="T27" fmla="*/ 408 h 489"/>
                    <a:gd name="T28" fmla="*/ 0 w 734"/>
                    <a:gd name="T29" fmla="*/ 372 h 489"/>
                    <a:gd name="T30" fmla="*/ 734 w 734"/>
                    <a:gd name="T31" fmla="*/ 0 h 48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34"/>
                    <a:gd name="T49" fmla="*/ 0 h 489"/>
                    <a:gd name="T50" fmla="*/ 734 w 734"/>
                    <a:gd name="T51" fmla="*/ 489 h 48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34" h="489">
                      <a:moveTo>
                        <a:pt x="734" y="0"/>
                      </a:moveTo>
                      <a:lnTo>
                        <a:pt x="485" y="339"/>
                      </a:lnTo>
                      <a:lnTo>
                        <a:pt x="451" y="381"/>
                      </a:lnTo>
                      <a:lnTo>
                        <a:pt x="417" y="416"/>
                      </a:lnTo>
                      <a:lnTo>
                        <a:pt x="384" y="444"/>
                      </a:lnTo>
                      <a:lnTo>
                        <a:pt x="349" y="464"/>
                      </a:lnTo>
                      <a:lnTo>
                        <a:pt x="315" y="479"/>
                      </a:lnTo>
                      <a:lnTo>
                        <a:pt x="278" y="487"/>
                      </a:lnTo>
                      <a:lnTo>
                        <a:pt x="243" y="489"/>
                      </a:lnTo>
                      <a:lnTo>
                        <a:pt x="206" y="483"/>
                      </a:lnTo>
                      <a:lnTo>
                        <a:pt x="167" y="473"/>
                      </a:lnTo>
                      <a:lnTo>
                        <a:pt x="129" y="457"/>
                      </a:lnTo>
                      <a:lnTo>
                        <a:pt x="88" y="435"/>
                      </a:lnTo>
                      <a:lnTo>
                        <a:pt x="47" y="408"/>
                      </a:lnTo>
                      <a:lnTo>
                        <a:pt x="0" y="372"/>
                      </a:lnTo>
                      <a:lnTo>
                        <a:pt x="73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D1A3"/>
                    </a:gs>
                    <a:gs pos="100000">
                      <a:srgbClr val="FFEAD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HY견고딕" pitchFamily="18" charset="-127"/>
                  </a:endParaRPr>
                </a:p>
              </p:txBody>
            </p:sp>
          </p:grpSp>
        </p:grpSp>
        <p:sp>
          <p:nvSpPr>
            <p:cNvPr id="152" name="TextBox 172"/>
            <p:cNvSpPr txBox="1">
              <a:spLocks noChangeArrowheads="1"/>
            </p:cNvSpPr>
            <p:nvPr/>
          </p:nvSpPr>
          <p:spPr bwMode="auto">
            <a:xfrm>
              <a:off x="6968590" y="2942160"/>
              <a:ext cx="1838276" cy="58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회의록 및 심의결과 공개</a:t>
              </a:r>
            </a:p>
          </p:txBody>
        </p:sp>
      </p:grpSp>
      <p:grpSp>
        <p:nvGrpSpPr>
          <p:cNvPr id="160" name="그룹 8"/>
          <p:cNvGrpSpPr>
            <a:grpSpLocks/>
          </p:cNvGrpSpPr>
          <p:nvPr/>
        </p:nvGrpSpPr>
        <p:grpSpPr bwMode="auto">
          <a:xfrm>
            <a:off x="301625" y="3429000"/>
            <a:ext cx="8424863" cy="1103072"/>
            <a:chOff x="323850" y="1778000"/>
            <a:chExt cx="8424863" cy="1102674"/>
          </a:xfrm>
        </p:grpSpPr>
        <p:sp>
          <p:nvSpPr>
            <p:cNvPr id="161" name="모서리가 둥근 직사각형 160"/>
            <p:cNvSpPr/>
            <p:nvPr/>
          </p:nvSpPr>
          <p:spPr bwMode="ltGray">
            <a:xfrm>
              <a:off x="323850" y="1778000"/>
              <a:ext cx="8424863" cy="1102674"/>
            </a:xfrm>
            <a:prstGeom prst="roundRect">
              <a:avLst/>
            </a:prstGeom>
            <a:gradFill flip="none" rotWithShape="1">
              <a:gsLst>
                <a:gs pos="80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3000000" scaled="0"/>
              <a:tileRect/>
            </a:gradFill>
            <a:ln w="15875" cap="rnd" cmpd="sng">
              <a:solidFill>
                <a:srgbClr val="FFFFFF">
                  <a:lumMod val="65000"/>
                </a:srgbClr>
              </a:solidFill>
              <a:prstDash val="sysDash"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rgbClr val="000000"/>
                </a:solidFill>
                <a:latin typeface="Arial" charset="0"/>
                <a:ea typeface="HY견고딕" pitchFamily="18" charset="-127"/>
              </a:endParaRPr>
            </a:p>
          </p:txBody>
        </p:sp>
        <p:grpSp>
          <p:nvGrpSpPr>
            <p:cNvPr id="162" name="그룹 5"/>
            <p:cNvGrpSpPr>
              <a:grpSpLocks/>
            </p:cNvGrpSpPr>
            <p:nvPr/>
          </p:nvGrpSpPr>
          <p:grpSpPr bwMode="auto">
            <a:xfrm>
              <a:off x="395858" y="1824021"/>
              <a:ext cx="7795642" cy="953762"/>
              <a:chOff x="395858" y="1947846"/>
              <a:chExt cx="7795642" cy="953762"/>
            </a:xfrm>
          </p:grpSpPr>
          <p:pic>
            <p:nvPicPr>
              <p:cNvPr id="163" name="Picture 2" descr="C:\Documents and Settings\usercom\Local Settings\Temporary Internet Files\Content.IE5\DRHQEZWI\MC900442155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858" y="1966160"/>
                <a:ext cx="329552" cy="329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" name="TextBox 163"/>
              <p:cNvSpPr txBox="1"/>
              <p:nvPr/>
            </p:nvSpPr>
            <p:spPr bwMode="auto">
              <a:xfrm>
                <a:off x="671513" y="1947846"/>
                <a:ext cx="7519987" cy="953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한컴 소망 M" panose="02020603020101020101" pitchFamily="18" charset="-127"/>
                    <a:ea typeface="한컴 소망 M" panose="02020603020101020101" pitchFamily="18" charset="-127"/>
                  </a:rPr>
                  <a:t>회의결과 이송</a:t>
                </a:r>
                <a:r>
                  <a:rPr kumimoji="0" lang="ko-KR" altLang="en-US" sz="16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: </a:t>
                </a:r>
                <a:r>
                  <a:rPr kumimoji="0" lang="ko-KR" altLang="en-US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위원장⇒학교장</a:t>
                </a:r>
                <a:endParaRPr kumimoji="0" lang="en-US" altLang="ko-KR" sz="2000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수정가결일 경우 수정부분을 반영하여 완전한 하나의 의안으로 이송</a:t>
                </a:r>
                <a:endParaRPr kumimoji="0" lang="en-US" altLang="ko-KR" kern="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-</a:t>
                </a:r>
                <a:r>
                  <a:rPr kumimoji="0" lang="ko-KR" altLang="en-US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회의록 사본을 첨부하여 이송</a:t>
                </a:r>
                <a:endParaRPr kumimoji="0" lang="ko-KR" altLang="en-US" kern="0" dirty="0">
                  <a:solidFill>
                    <a:srgbClr val="000000"/>
                  </a:solidFill>
                  <a:latin typeface="HY동녘M" pitchFamily="18" charset="-127"/>
                  <a:ea typeface="HY동녘M" pitchFamily="18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301625" y="4842794"/>
            <a:ext cx="8424863" cy="1584920"/>
            <a:chOff x="301625" y="3906690"/>
            <a:chExt cx="8424863" cy="1584920"/>
          </a:xfrm>
        </p:grpSpPr>
        <p:grpSp>
          <p:nvGrpSpPr>
            <p:cNvPr id="165" name="그룹 8"/>
            <p:cNvGrpSpPr>
              <a:grpSpLocks/>
            </p:cNvGrpSpPr>
            <p:nvPr/>
          </p:nvGrpSpPr>
          <p:grpSpPr bwMode="auto">
            <a:xfrm>
              <a:off x="301625" y="3906690"/>
              <a:ext cx="8424863" cy="1584920"/>
              <a:chOff x="323850" y="1778000"/>
              <a:chExt cx="8424863" cy="1584465"/>
            </a:xfrm>
          </p:grpSpPr>
          <p:sp>
            <p:nvSpPr>
              <p:cNvPr id="166" name="모서리가 둥근 직사각형 165"/>
              <p:cNvSpPr/>
              <p:nvPr/>
            </p:nvSpPr>
            <p:spPr bwMode="ltGray">
              <a:xfrm>
                <a:off x="323850" y="1778000"/>
                <a:ext cx="8424863" cy="1584465"/>
              </a:xfrm>
              <a:prstGeom prst="roundRect">
                <a:avLst/>
              </a:prstGeom>
              <a:gradFill flip="none" rotWithShape="1">
                <a:gsLst>
                  <a:gs pos="80000">
                    <a:srgbClr val="FFFFFF"/>
                  </a:gs>
                  <a:gs pos="100000">
                    <a:srgbClr val="FFFFFF">
                      <a:lumMod val="85000"/>
                    </a:srgbClr>
                  </a:gs>
                </a:gsLst>
                <a:lin ang="3000000" scaled="0"/>
                <a:tileRect/>
              </a:gradFill>
              <a:ln w="15875" cap="rnd" cmpd="sng">
                <a:solidFill>
                  <a:srgbClr val="FFFFFF">
                    <a:lumMod val="65000"/>
                  </a:srgbClr>
                </a:solidFill>
                <a:prstDash val="sysDash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>
                  <a:solidFill>
                    <a:srgbClr val="000000"/>
                  </a:solidFill>
                  <a:latin typeface="Arial" charset="0"/>
                  <a:ea typeface="HY견고딕" pitchFamily="18" charset="-127"/>
                </a:endParaRPr>
              </a:p>
            </p:txBody>
          </p:sp>
          <p:grpSp>
            <p:nvGrpSpPr>
              <p:cNvPr id="167" name="그룹 5"/>
              <p:cNvGrpSpPr>
                <a:grpSpLocks/>
              </p:cNvGrpSpPr>
              <p:nvPr/>
            </p:nvGrpSpPr>
            <p:grpSpPr bwMode="auto">
              <a:xfrm>
                <a:off x="395858" y="1824024"/>
                <a:ext cx="8302823" cy="1538441"/>
                <a:chOff x="395858" y="1947849"/>
                <a:chExt cx="8302823" cy="1538441"/>
              </a:xfrm>
            </p:grpSpPr>
            <p:pic>
              <p:nvPicPr>
                <p:cNvPr id="168" name="Picture 2" descr="C:\Documents and Settings\usercom\Local Settings\Temporary Internet Files\Content.IE5\DRHQEZWI\MC900442155[1]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858" y="1966162"/>
                  <a:ext cx="329552" cy="3293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" name="TextBox 168"/>
                <p:cNvSpPr txBox="1"/>
                <p:nvPr/>
              </p:nvSpPr>
              <p:spPr bwMode="auto">
                <a:xfrm>
                  <a:off x="671513" y="1947849"/>
                  <a:ext cx="8027168" cy="1538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2000" b="1" kern="0" dirty="0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한컴 소망 M" panose="02020603020101020101" pitchFamily="18" charset="-127"/>
                      <a:ea typeface="한컴 소망 M" panose="02020603020101020101" pitchFamily="18" charset="-127"/>
                    </a:rPr>
                    <a:t>회의록 및 심의결과 공개</a:t>
                  </a:r>
                  <a:r>
                    <a:rPr kumimoji="0" lang="en-US" altLang="ko-KR" sz="2000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: </a:t>
                  </a:r>
                  <a:r>
                    <a:rPr kumimoji="0" lang="ko-KR" altLang="en-US" sz="2000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학교 홈페이지 등에 공개</a:t>
                  </a:r>
                  <a:endParaRPr kumimoji="0" lang="en-US" altLang="ko-KR" sz="20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2000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                                 (</a:t>
                  </a:r>
                  <a:r>
                    <a:rPr kumimoji="0" lang="ko-KR" altLang="en-US" sz="2000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로그인 없이 누구나 열람</a:t>
                  </a:r>
                  <a:r>
                    <a:rPr kumimoji="0" lang="en-US" altLang="ko-KR" sz="2000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)</a:t>
                  </a:r>
                  <a:endParaRPr kumimoji="0" lang="en-US" altLang="ko-KR" sz="1600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-</a:t>
                  </a:r>
                  <a:r>
                    <a:rPr kumimoji="0" lang="ko-KR" altLang="en-US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회의록 공개 시 발언내용을 익명으로 할 필요가 있는 경우 </a:t>
                  </a:r>
                  <a:r>
                    <a:rPr kumimoji="0" lang="ko-KR" altLang="en-US" kern="0" dirty="0" err="1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위원명</a:t>
                  </a:r>
                  <a:r>
                    <a:rPr kumimoji="0" lang="ko-KR" altLang="en-US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익명 처리</a:t>
                  </a:r>
                  <a:endPara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altLang="ko-KR" kern="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kern="0" dirty="0">
                      <a:solidFill>
                        <a:srgbClr val="00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-</a:t>
                  </a:r>
                  <a:r>
                    <a:rPr kumimoji="0" lang="ko-KR" altLang="en-US" kern="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개인정보보호</a:t>
                  </a:r>
                  <a:r>
                    <a:rPr kumimoji="0" lang="en-US" altLang="ko-KR" kern="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, </a:t>
                  </a:r>
                  <a:r>
                    <a:rPr kumimoji="0" lang="ko-KR" altLang="en-US" kern="0" dirty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교권보호 등을 위해 위원회의 의결로 비공개 가능</a:t>
                  </a:r>
                  <a:endParaRPr kumimoji="0" lang="ko-KR" altLang="en-US" kern="0" dirty="0">
                    <a:solidFill>
                      <a:srgbClr val="FF0000"/>
                    </a:solidFill>
                    <a:latin typeface="HY동녘M" pitchFamily="18" charset="-127"/>
                    <a:ea typeface="HY동녘M" pitchFamily="18" charset="-127"/>
                  </a:endParaRPr>
                </a:p>
              </p:txBody>
            </p:sp>
          </p:grpSp>
        </p:grpSp>
        <p:sp>
          <p:nvSpPr>
            <p:cNvPr id="170" name="TextBox 108"/>
            <p:cNvSpPr txBox="1">
              <a:spLocks noChangeArrowheads="1"/>
            </p:cNvSpPr>
            <p:nvPr/>
          </p:nvSpPr>
          <p:spPr bwMode="auto">
            <a:xfrm>
              <a:off x="749300" y="4787305"/>
              <a:ext cx="35020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800" dirty="0" err="1">
                  <a:solidFill>
                    <a:srgbClr val="000000"/>
                  </a:solidFill>
                  <a:latin typeface="한컴 바겐세일 M" pitchFamily="18" charset="-127"/>
                  <a:ea typeface="한컴 바겐세일 M" pitchFamily="18" charset="-127"/>
                </a:rPr>
                <a:t>초ㆍ중등교육법</a:t>
              </a:r>
              <a:r>
                <a:rPr kumimoji="0" lang="ko-KR" altLang="en-US" sz="1800" dirty="0">
                  <a:solidFill>
                    <a:srgbClr val="000000"/>
                  </a:solidFill>
                  <a:latin typeface="한컴 바겐세일 M" pitchFamily="18" charset="-127"/>
                  <a:ea typeface="한컴 바겐세일 M" pitchFamily="18" charset="-127"/>
                </a:rPr>
                <a:t> 시행령 제</a:t>
              </a:r>
              <a:r>
                <a:rPr kumimoji="0" lang="en-US" altLang="ko-KR" sz="1800" dirty="0">
                  <a:solidFill>
                    <a:srgbClr val="000000"/>
                  </a:solidFill>
                  <a:latin typeface="한컴 바겐세일 M" pitchFamily="18" charset="-127"/>
                  <a:ea typeface="한컴 바겐세일 M" pitchFamily="18" charset="-127"/>
                </a:rPr>
                <a:t>59</a:t>
              </a:r>
              <a:r>
                <a:rPr kumimoji="0" lang="ko-KR" altLang="en-US" sz="1800" dirty="0">
                  <a:solidFill>
                    <a:srgbClr val="000000"/>
                  </a:solidFill>
                  <a:latin typeface="한컴 바겐세일 M" pitchFamily="18" charset="-127"/>
                  <a:ea typeface="한컴 바겐세일 M" pitchFamily="18" charset="-127"/>
                </a:rPr>
                <a:t>조의 </a:t>
              </a:r>
              <a:r>
                <a:rPr kumimoji="0" lang="en-US" altLang="ko-KR" sz="1800" dirty="0">
                  <a:solidFill>
                    <a:srgbClr val="000000"/>
                  </a:solidFill>
                  <a:latin typeface="한컴 바겐세일 M" pitchFamily="18" charset="-127"/>
                  <a:ea typeface="한컴 바겐세일 M" pitchFamily="18" charset="-127"/>
                </a:rPr>
                <a:t>3</a:t>
              </a:r>
              <a:endParaRPr kumimoji="0" lang="ko-KR" altLang="en-US" sz="1800" dirty="0">
                <a:solidFill>
                  <a:srgbClr val="000000"/>
                </a:solidFill>
                <a:latin typeface="한컴 바겐세일 M" pitchFamily="18" charset="-127"/>
                <a:ea typeface="한컴 바겐세일 M" pitchFamily="18" charset="-127"/>
              </a:endParaRPr>
            </a:p>
          </p:txBody>
        </p:sp>
      </p:grpSp>
      <p:grpSp>
        <p:nvGrpSpPr>
          <p:cNvPr id="171" name="그룹 79"/>
          <p:cNvGrpSpPr>
            <a:grpSpLocks/>
          </p:cNvGrpSpPr>
          <p:nvPr/>
        </p:nvGrpSpPr>
        <p:grpSpPr bwMode="auto">
          <a:xfrm rot="20656323">
            <a:off x="5164199" y="4661585"/>
            <a:ext cx="866103" cy="238671"/>
            <a:chOff x="1358381" y="4657725"/>
            <a:chExt cx="2051569" cy="778825"/>
          </a:xfrm>
        </p:grpSpPr>
        <p:cxnSp>
          <p:nvCxnSpPr>
            <p:cNvPr id="172" name="직선 연결선 171"/>
            <p:cNvCxnSpPr/>
            <p:nvPr/>
          </p:nvCxnSpPr>
          <p:spPr>
            <a:xfrm flipV="1">
              <a:off x="1357621" y="4652409"/>
              <a:ext cx="704813" cy="77882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tailEnd type="none"/>
            </a:ln>
            <a:effectLst/>
          </p:spPr>
        </p:cxnSp>
        <p:cxnSp>
          <p:nvCxnSpPr>
            <p:cNvPr id="173" name="직선 연결선 172"/>
            <p:cNvCxnSpPr/>
            <p:nvPr/>
          </p:nvCxnSpPr>
          <p:spPr>
            <a:xfrm>
              <a:off x="2075370" y="4648285"/>
              <a:ext cx="1328557" cy="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ysDash"/>
              <a:tailEnd type="oval"/>
            </a:ln>
            <a:effectLst/>
          </p:spPr>
        </p:cxnSp>
      </p:grpSp>
      <p:sp>
        <p:nvSpPr>
          <p:cNvPr id="174" name="TextBox 173"/>
          <p:cNvSpPr txBox="1"/>
          <p:nvPr/>
        </p:nvSpPr>
        <p:spPr>
          <a:xfrm rot="21309770">
            <a:off x="6028268" y="4195586"/>
            <a:ext cx="2832100" cy="501650"/>
          </a:xfrm>
          <a:prstGeom prst="rect">
            <a:avLst/>
          </a:prstGeom>
          <a:solidFill>
            <a:srgbClr val="A2BB51">
              <a:lumMod val="40000"/>
              <a:lumOff val="60000"/>
            </a:srgb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0" cap="none" spc="-20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비공개 회의록이더라도 위원이 열람을 신청할 경우 공개</a:t>
            </a:r>
          </a:p>
        </p:txBody>
      </p:sp>
      <p:sp>
        <p:nvSpPr>
          <p:cNvPr id="175" name="AutoShape 5"/>
          <p:cNvSpPr>
            <a:spLocks noChangeArrowheads="1"/>
          </p:cNvSpPr>
          <p:nvPr/>
        </p:nvSpPr>
        <p:spPr bwMode="gray">
          <a:xfrm rot="5400000">
            <a:off x="4124319" y="2269362"/>
            <a:ext cx="383723" cy="542759"/>
          </a:xfrm>
          <a:prstGeom prst="upArrow">
            <a:avLst>
              <a:gd name="adj1" fmla="val 48870"/>
              <a:gd name="adj2" fmla="val 67686"/>
            </a:avLst>
          </a:prstGeom>
          <a:gradFill rotWithShape="1">
            <a:gsLst>
              <a:gs pos="0">
                <a:srgbClr val="96969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009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690563"/>
            <a:ext cx="7391400" cy="876300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학운위의</a:t>
            </a: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기능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041525"/>
            <a:ext cx="8001000" cy="4114800"/>
          </a:xfrm>
        </p:spPr>
        <p:txBody>
          <a:bodyPr/>
          <a:lstStyle/>
          <a:p>
            <a:endParaRPr lang="en-US" altLang="ko-KR" sz="2400" dirty="0">
              <a:solidFill>
                <a:schemeClr val="accent2"/>
              </a:solidFill>
            </a:endParaRPr>
          </a:p>
          <a:p>
            <a:pPr lvl="1"/>
            <a:r>
              <a:rPr lang="en-US" altLang="ko-KR" dirty="0"/>
              <a:t>11. </a:t>
            </a:r>
            <a:r>
              <a:rPr lang="ko-KR" altLang="en-US" dirty="0"/>
              <a:t>대학입학 특별전형 중 학교장 추천</a:t>
            </a:r>
          </a:p>
          <a:p>
            <a:pPr lvl="1"/>
            <a:r>
              <a:rPr lang="en-US" altLang="ko-KR" dirty="0"/>
              <a:t>12. </a:t>
            </a:r>
            <a:r>
              <a:rPr lang="ko-KR" altLang="en-US" dirty="0"/>
              <a:t>학교운동부의 구성</a:t>
            </a:r>
            <a:r>
              <a:rPr lang="en-US" altLang="ko-KR" dirty="0"/>
              <a:t>·</a:t>
            </a:r>
            <a:r>
              <a:rPr lang="ko-KR" altLang="en-US" dirty="0"/>
              <a:t>운영</a:t>
            </a:r>
          </a:p>
          <a:p>
            <a:pPr lvl="1"/>
            <a:r>
              <a:rPr lang="en-US" altLang="ko-KR" dirty="0"/>
              <a:t>13. </a:t>
            </a:r>
            <a:r>
              <a:rPr lang="ko-KR" altLang="en-US" dirty="0"/>
              <a:t>학교운영에 대한 제안 및 건의 사항</a:t>
            </a:r>
          </a:p>
          <a:p>
            <a:pPr lvl="1"/>
            <a:r>
              <a:rPr lang="en-US" altLang="ko-KR" dirty="0"/>
              <a:t>14. </a:t>
            </a:r>
            <a:r>
              <a:rPr lang="ko-KR" altLang="en-US" dirty="0"/>
              <a:t>그 밖에 대통령령이나 시</a:t>
            </a:r>
            <a:r>
              <a:rPr lang="en-US" altLang="ko-KR" dirty="0"/>
              <a:t>·</a:t>
            </a:r>
            <a:r>
              <a:rPr lang="ko-KR" altLang="en-US" dirty="0"/>
              <a:t>도의 조례로 정하는 사항</a:t>
            </a:r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155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2016188"/>
            <a:ext cx="8892480" cy="6369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600" b="1" spc="-300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감 사 합 </a:t>
            </a:r>
            <a:r>
              <a:rPr kumimoji="0" lang="ko-KR" altLang="en-US" sz="6600" b="1" spc="-300" dirty="0" err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니</a:t>
            </a:r>
            <a:r>
              <a:rPr kumimoji="0" lang="ko-KR" altLang="en-US" sz="6600" b="1" spc="-300" dirty="0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손글씨 붓" panose="03060600000000000000" pitchFamily="66" charset="-127"/>
                <a:ea typeface="나눔손글씨 붓" panose="03060600000000000000" pitchFamily="66" charset="-127"/>
                <a:cs typeface="Times New Roman" pitchFamily="18" charset="0"/>
              </a:rPr>
              <a:t> 다</a:t>
            </a:r>
            <a:endParaRPr kumimoji="0" lang="en-US" altLang="ko-KR" sz="6600" b="1" spc="-300" dirty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나눔손글씨 붓" panose="03060600000000000000" pitchFamily="66" charset="-127"/>
              <a:ea typeface="나눔손글씨 붓" panose="03060600000000000000" pitchFamily="66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391400" cy="876300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민주적인 학교인가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40768"/>
            <a:ext cx="8001000" cy="5040560"/>
          </a:xfrm>
        </p:spPr>
        <p:txBody>
          <a:bodyPr/>
          <a:lstStyle/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학생대표가 </a:t>
            </a:r>
            <a:r>
              <a:rPr lang="ko-KR" altLang="en-US" sz="2400" b="1" dirty="0" err="1">
                <a:solidFill>
                  <a:schemeClr val="accent2"/>
                </a:solidFill>
              </a:rPr>
              <a:t>학운위에</a:t>
            </a:r>
            <a:r>
              <a:rPr lang="ko-KR" altLang="en-US" sz="2400" b="1" dirty="0">
                <a:solidFill>
                  <a:schemeClr val="accent2"/>
                </a:solidFill>
              </a:rPr>
              <a:t> 참여 하는가</a:t>
            </a:r>
            <a:r>
              <a:rPr lang="en-US" altLang="ko-KR" sz="2400" b="1" dirty="0">
                <a:solidFill>
                  <a:schemeClr val="accent2"/>
                </a:solidFill>
              </a:rPr>
              <a:t>? 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단위학교 </a:t>
            </a:r>
            <a:r>
              <a:rPr lang="ko-KR" altLang="en-US" sz="2400" b="1" dirty="0" err="1">
                <a:solidFill>
                  <a:schemeClr val="accent2"/>
                </a:solidFill>
              </a:rPr>
              <a:t>운영위</a:t>
            </a:r>
            <a:r>
              <a:rPr lang="ko-KR" altLang="en-US" sz="2400" b="1" dirty="0">
                <a:solidFill>
                  <a:schemeClr val="accent2"/>
                </a:solidFill>
              </a:rPr>
              <a:t> </a:t>
            </a:r>
            <a:r>
              <a:rPr lang="ko-KR" altLang="en-US" sz="2400" b="1" dirty="0">
                <a:solidFill>
                  <a:srgbClr val="FF6600"/>
                </a:solidFill>
              </a:rPr>
              <a:t>규정</a:t>
            </a:r>
            <a:r>
              <a:rPr lang="ko-KR" altLang="en-US" sz="2400" b="1" dirty="0">
                <a:solidFill>
                  <a:schemeClr val="accent2"/>
                </a:solidFill>
              </a:rPr>
              <a:t> 연수가 있었는가</a:t>
            </a:r>
            <a:r>
              <a:rPr lang="en-US" altLang="ko-KR" sz="2400" b="1" dirty="0">
                <a:solidFill>
                  <a:schemeClr val="accent2"/>
                </a:solidFill>
              </a:rPr>
              <a:t>?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전 회의록 확인 하는가</a:t>
            </a:r>
            <a:r>
              <a:rPr lang="en-US" altLang="ko-KR" sz="2400" b="1" dirty="0">
                <a:solidFill>
                  <a:schemeClr val="accent2"/>
                </a:solidFill>
              </a:rPr>
              <a:t>?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표결 방법 </a:t>
            </a:r>
            <a:r>
              <a:rPr lang="en-US" altLang="ko-KR" sz="2400" b="1" dirty="0">
                <a:solidFill>
                  <a:schemeClr val="accent2"/>
                </a:solidFill>
              </a:rPr>
              <a:t>– </a:t>
            </a:r>
            <a:r>
              <a:rPr lang="ko-KR" altLang="en-US" sz="2400" b="1" dirty="0">
                <a:solidFill>
                  <a:schemeClr val="accent2"/>
                </a:solidFill>
              </a:rPr>
              <a:t>거수로 하지 않는가</a:t>
            </a:r>
            <a:r>
              <a:rPr lang="en-US" altLang="ko-KR" sz="2400" b="1" dirty="0">
                <a:solidFill>
                  <a:schemeClr val="accent2"/>
                </a:solidFill>
              </a:rPr>
              <a:t>?</a:t>
            </a:r>
            <a:r>
              <a:rPr lang="ko-KR" altLang="en-US" sz="2400" b="1" dirty="0">
                <a:solidFill>
                  <a:schemeClr val="accent2"/>
                </a:solidFill>
              </a:rPr>
              <a:t> </a:t>
            </a:r>
            <a:endParaRPr lang="en-US" altLang="ko-KR" sz="2400" b="1" dirty="0">
              <a:solidFill>
                <a:schemeClr val="accent2"/>
              </a:solidFill>
            </a:endParaRP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교사위원 </a:t>
            </a:r>
            <a:r>
              <a:rPr lang="en-US" altLang="ko-KR" sz="2400" b="1" dirty="0">
                <a:solidFill>
                  <a:schemeClr val="accent2"/>
                </a:solidFill>
              </a:rPr>
              <a:t>–</a:t>
            </a:r>
            <a:r>
              <a:rPr lang="ko-KR" altLang="en-US" sz="2400" b="1" dirty="0">
                <a:solidFill>
                  <a:schemeClr val="accent2"/>
                </a:solidFill>
              </a:rPr>
              <a:t> 교사인가 아닌가</a:t>
            </a:r>
            <a:r>
              <a:rPr lang="en-US" altLang="ko-KR" sz="2400" b="1" dirty="0">
                <a:solidFill>
                  <a:schemeClr val="accent2"/>
                </a:solidFill>
              </a:rPr>
              <a:t>?</a:t>
            </a:r>
          </a:p>
          <a:p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0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391400" cy="876300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민주적인 학교인가</a:t>
            </a:r>
            <a: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 </a:t>
            </a: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340768"/>
            <a:ext cx="8001000" cy="5040560"/>
          </a:xfrm>
        </p:spPr>
        <p:txBody>
          <a:bodyPr/>
          <a:lstStyle/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학교급식 소위원회 구성되어 있는가</a:t>
            </a:r>
            <a:r>
              <a:rPr lang="en-US" altLang="ko-KR" sz="2400" b="1" dirty="0">
                <a:solidFill>
                  <a:schemeClr val="accent2"/>
                </a:solidFill>
              </a:rPr>
              <a:t>? 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예산결산소위원회 구성되어 있는가</a:t>
            </a:r>
            <a:r>
              <a:rPr lang="en-US" altLang="ko-KR" sz="2400" b="1" dirty="0">
                <a:solidFill>
                  <a:schemeClr val="accent2"/>
                </a:solidFill>
              </a:rPr>
              <a:t>? 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>
                <a:solidFill>
                  <a:schemeClr val="accent2"/>
                </a:solidFill>
              </a:rPr>
              <a:t>소위원회 활동 본회의에 보고 의결 하는가</a:t>
            </a:r>
            <a:r>
              <a:rPr lang="en-US" altLang="ko-KR" sz="2400" b="1" dirty="0">
                <a:solidFill>
                  <a:schemeClr val="accent2"/>
                </a:solidFill>
              </a:rPr>
              <a:t>?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r>
              <a:rPr lang="ko-KR" altLang="en-US" sz="2400" b="1" dirty="0" err="1">
                <a:solidFill>
                  <a:schemeClr val="accent2"/>
                </a:solidFill>
              </a:rPr>
              <a:t>학운위</a:t>
            </a:r>
            <a:r>
              <a:rPr lang="ko-KR" altLang="en-US" sz="2400" b="1" dirty="0">
                <a:solidFill>
                  <a:schemeClr val="accent2"/>
                </a:solidFill>
              </a:rPr>
              <a:t> 회의록 </a:t>
            </a:r>
            <a:r>
              <a:rPr lang="en-US" altLang="ko-KR" sz="2400" b="1" dirty="0">
                <a:solidFill>
                  <a:schemeClr val="accent2"/>
                </a:solidFill>
              </a:rPr>
              <a:t>- </a:t>
            </a:r>
            <a:r>
              <a:rPr lang="ko-KR" altLang="en-US" sz="2400" b="1" dirty="0">
                <a:solidFill>
                  <a:schemeClr val="accent2"/>
                </a:solidFill>
              </a:rPr>
              <a:t>학교 홈페이지 등에 공개 하는가</a:t>
            </a:r>
            <a:r>
              <a:rPr lang="en-US" altLang="ko-KR" sz="2400" b="1" dirty="0">
                <a:solidFill>
                  <a:schemeClr val="accent2"/>
                </a:solidFill>
              </a:rPr>
              <a:t>?</a:t>
            </a:r>
          </a:p>
          <a:p>
            <a:endParaRPr lang="en-US" altLang="ko-KR" sz="2400" b="1" dirty="0">
              <a:solidFill>
                <a:schemeClr val="accent2"/>
              </a:solidFill>
            </a:endParaRPr>
          </a:p>
          <a:p>
            <a:endParaRPr lang="en-US" altLang="ko-K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6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690563"/>
            <a:ext cx="7391400" cy="876300"/>
          </a:xfrm>
        </p:spPr>
        <p:txBody>
          <a:bodyPr/>
          <a:lstStyle/>
          <a:p>
            <a:pPr>
              <a:defRPr/>
            </a:pP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학교운영위원의 자세</a:t>
            </a:r>
            <a:br>
              <a:rPr lang="en-US" altLang="ko-KR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b="1" dirty="0">
                <a:solidFill>
                  <a:srgbClr val="C00000"/>
                </a:solidFill>
              </a:rPr>
              <a:t> </a:t>
            </a:r>
            <a:r>
              <a:rPr lang="ko-KR" altLang="en-US" sz="2000" b="1" dirty="0">
                <a:solidFill>
                  <a:schemeClr val="accent6"/>
                </a:solidFill>
              </a:rPr>
              <a:t>당선된 학교운영위원이 먼저 해야 할 </a:t>
            </a:r>
            <a:r>
              <a:rPr lang="en-US" altLang="ko-KR" sz="2000" b="1" dirty="0">
                <a:solidFill>
                  <a:schemeClr val="accent6"/>
                </a:solidFill>
              </a:rPr>
              <a:t>15</a:t>
            </a:r>
            <a:r>
              <a:rPr lang="ko-KR" altLang="en-US" sz="2000" b="1" dirty="0">
                <a:solidFill>
                  <a:schemeClr val="accent6"/>
                </a:solidFill>
              </a:rPr>
              <a:t>가지 </a:t>
            </a:r>
            <a:br>
              <a:rPr lang="ko-KR" altLang="en-US" b="1" dirty="0">
                <a:solidFill>
                  <a:schemeClr val="accent6"/>
                </a:solidFill>
              </a:rPr>
            </a:br>
            <a:endParaRPr lang="en-US" altLang="ko-KR" b="1" dirty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2041525"/>
            <a:ext cx="8001000" cy="4114800"/>
          </a:xfrm>
        </p:spPr>
        <p:txBody>
          <a:bodyPr/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1. </a:t>
            </a:r>
            <a:r>
              <a:rPr lang="ko-KR" altLang="en-US" sz="2400" b="1" dirty="0">
                <a:solidFill>
                  <a:schemeClr val="accent2"/>
                </a:solidFill>
              </a:rPr>
              <a:t>학교 구석구석 돌아보기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2. </a:t>
            </a:r>
            <a:r>
              <a:rPr lang="ko-KR" altLang="en-US" sz="2400" b="1" dirty="0">
                <a:solidFill>
                  <a:schemeClr val="accent2"/>
                </a:solidFill>
              </a:rPr>
              <a:t>학생들과 대화나누기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3. </a:t>
            </a:r>
            <a:r>
              <a:rPr lang="ko-KR" altLang="en-US" sz="2400" b="1" dirty="0">
                <a:solidFill>
                  <a:schemeClr val="accent2"/>
                </a:solidFill>
              </a:rPr>
              <a:t>운영위원끼리 미리 만나보기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4. </a:t>
            </a:r>
            <a:r>
              <a:rPr lang="ko-KR" altLang="en-US" sz="2400" b="1" dirty="0">
                <a:solidFill>
                  <a:schemeClr val="accent2"/>
                </a:solidFill>
              </a:rPr>
              <a:t>학부모들에게 운영위원 연락처 알리기 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5. </a:t>
            </a:r>
            <a:r>
              <a:rPr lang="ko-KR" altLang="en-US" sz="2400" b="1" dirty="0">
                <a:solidFill>
                  <a:schemeClr val="accent2"/>
                </a:solidFill>
              </a:rPr>
              <a:t>학교운영위원들 사이에 역할분담하기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6. </a:t>
            </a:r>
            <a:r>
              <a:rPr lang="ko-KR" altLang="en-US" sz="2400" b="1" dirty="0" err="1">
                <a:solidFill>
                  <a:schemeClr val="accent2"/>
                </a:solidFill>
              </a:rPr>
              <a:t>학교운영위</a:t>
            </a:r>
            <a:r>
              <a:rPr lang="ko-KR" altLang="en-US" sz="2400" b="1" dirty="0">
                <a:solidFill>
                  <a:schemeClr val="accent2"/>
                </a:solidFill>
              </a:rPr>
              <a:t> 규정과 관련법령 알아보기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7. </a:t>
            </a:r>
            <a:r>
              <a:rPr lang="ko-KR" altLang="en-US" sz="2400" b="1" dirty="0">
                <a:solidFill>
                  <a:schemeClr val="accent2"/>
                </a:solidFill>
              </a:rPr>
              <a:t>학교의 학칙</a:t>
            </a:r>
            <a:r>
              <a:rPr lang="en-US" altLang="ko-KR" sz="2400" b="1" dirty="0">
                <a:solidFill>
                  <a:schemeClr val="accent2"/>
                </a:solidFill>
              </a:rPr>
              <a:t>, </a:t>
            </a:r>
            <a:r>
              <a:rPr lang="ko-KR" altLang="en-US" sz="2400" b="1" dirty="0">
                <a:solidFill>
                  <a:schemeClr val="accent2"/>
                </a:solidFill>
              </a:rPr>
              <a:t>규정 알아보기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8. </a:t>
            </a:r>
            <a:r>
              <a:rPr lang="ko-KR" altLang="en-US" sz="2400" b="1" dirty="0">
                <a:solidFill>
                  <a:schemeClr val="accent2"/>
                </a:solidFill>
              </a:rPr>
              <a:t>학교 교육계획서를 보고 월별 안건 챙기기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r>
              <a:rPr lang="en-US" altLang="ko-KR" sz="2400" dirty="0">
                <a:solidFill>
                  <a:schemeClr val="accent2"/>
                </a:solidFill>
              </a:rPr>
              <a:t>9. </a:t>
            </a:r>
            <a:r>
              <a:rPr lang="ko-KR" altLang="en-US" sz="2400" b="1" dirty="0">
                <a:solidFill>
                  <a:schemeClr val="accent2"/>
                </a:solidFill>
              </a:rPr>
              <a:t>학교의 문제점 알아보기</a:t>
            </a:r>
            <a:endParaRPr lang="ko-KR" altLang="en-US" sz="2400" dirty="0">
              <a:solidFill>
                <a:schemeClr val="accent2"/>
              </a:solidFill>
            </a:endParaRPr>
          </a:p>
          <a:p>
            <a:endParaRPr lang="ko-KR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7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6425</TotalTime>
  <Words>5700</Words>
  <Application>Microsoft Office PowerPoint</Application>
  <PresentationFormat>화면 슬라이드 쇼(4:3)</PresentationFormat>
  <Paragraphs>1029</Paragraphs>
  <Slides>60</Slides>
  <Notes>51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60</vt:i4>
      </vt:variant>
    </vt:vector>
  </HeadingPairs>
  <TitlesOfParts>
    <vt:vector size="78" baseType="lpstr">
      <vt:lpstr>HY견고딕</vt:lpstr>
      <vt:lpstr>HY동녘M</vt:lpstr>
      <vt:lpstr>HY울릉도M</vt:lpstr>
      <vt:lpstr>HY헤드라인M</vt:lpstr>
      <vt:lpstr>굴림</vt:lpstr>
      <vt:lpstr>나눔손글씨 붓</vt:lpstr>
      <vt:lpstr>맑은 고딕</vt:lpstr>
      <vt:lpstr>한컴 바겐세일 M</vt:lpstr>
      <vt:lpstr>한컴 소망 B</vt:lpstr>
      <vt:lpstr>한컴 소망 M</vt:lpstr>
      <vt:lpstr>한컴 솔잎 M</vt:lpstr>
      <vt:lpstr>휴먼아미체</vt:lpstr>
      <vt:lpstr>Arial</vt:lpstr>
      <vt:lpstr>Arial Black</vt:lpstr>
      <vt:lpstr>Times New Roman</vt:lpstr>
      <vt:lpstr>Wingdings</vt:lpstr>
      <vt:lpstr>Office 테마</vt:lpstr>
      <vt:lpstr>1_Office 테마</vt:lpstr>
      <vt:lpstr>PowerPoint 프레젠테이션</vt:lpstr>
      <vt:lpstr>PowerPoint 프레젠테이션</vt:lpstr>
      <vt:lpstr>    학교운영위원회 설치 목적     </vt:lpstr>
      <vt:lpstr>   학운위의 기능      </vt:lpstr>
      <vt:lpstr>   학운위의 기능      </vt:lpstr>
      <vt:lpstr>   학운위의 기능      </vt:lpstr>
      <vt:lpstr>   민주적인 학교인가?      </vt:lpstr>
      <vt:lpstr>   민주적인 학교인가?      </vt:lpstr>
      <vt:lpstr> 학교운영위원의 자세  당선된 학교운영위원이 먼저 해야 할 15가지  </vt:lpstr>
      <vt:lpstr>학교운영위원의 자세  당선된 학교운영위원이 먼저 해야 할 15가지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1. 학교운영위원회의 개념</vt:lpstr>
      <vt:lpstr>1. 학교운영위원회의 개념</vt:lpstr>
      <vt:lpstr>1. 학교운영위원회의 개념</vt:lpstr>
      <vt:lpstr>1. 학교운영위원회의 개념</vt:lpstr>
      <vt:lpstr>PowerPoint 프레젠테이션</vt:lpstr>
      <vt:lpstr>2. 학교운영위원회의 구성</vt:lpstr>
      <vt:lpstr>2. 학교운영위원회의 구성</vt:lpstr>
      <vt:lpstr>PowerPoint 프레젠테이션</vt:lpstr>
      <vt:lpstr>3. 학교운영위원회 위원의 선출</vt:lpstr>
      <vt:lpstr>3. 학교운영위원회 위원의 선출</vt:lpstr>
      <vt:lpstr>3. 학교운영위원회 위원의 선출</vt:lpstr>
      <vt:lpstr>3. 학교운영위원회 위원의 선출</vt:lpstr>
      <vt:lpstr>3. 학교운영위원회 위원의 선출</vt:lpstr>
      <vt:lpstr>3. 학교운영위원회 위원의 선출</vt:lpstr>
      <vt:lpstr>PowerPoint 프레젠테이션</vt:lpstr>
      <vt:lpstr>4. 학교운영위원회 위원의 권한과 의무</vt:lpstr>
      <vt:lpstr>4. 학교운영위원회 위원의 권한과 의무</vt:lpstr>
      <vt:lpstr>4. 학교운영위원회 위원의 권한과 의무</vt:lpstr>
      <vt:lpstr>PowerPoint 프레젠테이션</vt:lpstr>
      <vt:lpstr>5. 주요 분야별 심의ㆍ자문 사항</vt:lpstr>
      <vt:lpstr>5. 주요 분야별 심의ㆍ자문 사항(학교회계예산편성지침)</vt:lpstr>
      <vt:lpstr>5. 주요 분야별 심의ㆍ자문 사항</vt:lpstr>
      <vt:lpstr>5. 주요 분야별 심의ㆍ자문 사항</vt:lpstr>
      <vt:lpstr>5. 주요 분야별 심의ㆍ자문 사항</vt:lpstr>
      <vt:lpstr>5. 주요 분야별 심의ㆍ자문 사항</vt:lpstr>
      <vt:lpstr>5. 주요 분야별 심의ㆍ자문 사항</vt:lpstr>
      <vt:lpstr>5. 주요 분야별 심의ㆍ자문 사항</vt:lpstr>
      <vt:lpstr>PowerPoint 프레젠테이션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6. 학교운영위원회 회의 운영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eugene</dc:creator>
  <cp:lastModifiedBy>Gisa</cp:lastModifiedBy>
  <cp:revision>736</cp:revision>
  <cp:lastPrinted>2015-05-08T05:00:36Z</cp:lastPrinted>
  <dcterms:created xsi:type="dcterms:W3CDTF">2012-12-28T02:22:59Z</dcterms:created>
  <dcterms:modified xsi:type="dcterms:W3CDTF">2019-12-08T03:56:57Z</dcterms:modified>
</cp:coreProperties>
</file>