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8" r:id="rId1"/>
  </p:sldMasterIdLst>
  <p:sldIdLst>
    <p:sldId id="256" r:id="rId2"/>
    <p:sldId id="376" r:id="rId3"/>
    <p:sldId id="381" r:id="rId4"/>
    <p:sldId id="377" r:id="rId5"/>
    <p:sldId id="378" r:id="rId6"/>
    <p:sldId id="384" r:id="rId7"/>
    <p:sldId id="380" r:id="rId8"/>
    <p:sldId id="363" r:id="rId9"/>
    <p:sldId id="364" r:id="rId10"/>
    <p:sldId id="365" r:id="rId11"/>
    <p:sldId id="366" r:id="rId12"/>
    <p:sldId id="367" r:id="rId13"/>
    <p:sldId id="368" r:id="rId14"/>
    <p:sldId id="375" r:id="rId15"/>
    <p:sldId id="371" r:id="rId16"/>
    <p:sldId id="372" r:id="rId17"/>
    <p:sldId id="373" r:id="rId18"/>
    <p:sldId id="374" r:id="rId19"/>
    <p:sldId id="369" r:id="rId20"/>
    <p:sldId id="370" r:id="rId21"/>
    <p:sldId id="347" r:id="rId22"/>
    <p:sldId id="379" r:id="rId23"/>
    <p:sldId id="353" r:id="rId24"/>
    <p:sldId id="383" r:id="rId25"/>
    <p:sldId id="35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9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-1" y="1335025"/>
            <a:ext cx="12196537" cy="4084204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31396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79091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9777 h 3366128"/>
              <a:gd name="connsiteX1" fmla="*/ 2660904 w 9162288"/>
              <a:gd name="connsiteY1" fmla="*/ 102736 h 3366128"/>
              <a:gd name="connsiteX2" fmla="*/ 6595872 w 9162288"/>
              <a:gd name="connsiteY2" fmla="*/ 916196 h 3366128"/>
              <a:gd name="connsiteX3" fmla="*/ 9162288 w 9162288"/>
              <a:gd name="connsiteY3" fmla="*/ 388175 h 3366128"/>
              <a:gd name="connsiteX4" fmla="*/ 9153144 w 9162288"/>
              <a:gd name="connsiteY4" fmla="*/ 2919088 h 3366128"/>
              <a:gd name="connsiteX5" fmla="*/ 6995160 w 9162288"/>
              <a:gd name="connsiteY5" fmla="*/ 3303136 h 3366128"/>
              <a:gd name="connsiteX6" fmla="*/ 3279648 w 9162288"/>
              <a:gd name="connsiteY6" fmla="*/ 2541136 h 3366128"/>
              <a:gd name="connsiteX7" fmla="*/ 18288 w 9162288"/>
              <a:gd name="connsiteY7" fmla="*/ 3193408 h 3366128"/>
              <a:gd name="connsiteX8" fmla="*/ 0 w 9162288"/>
              <a:gd name="connsiteY8" fmla="*/ 299777 h 3366128"/>
              <a:gd name="connsiteX0" fmla="*/ 0 w 9162288"/>
              <a:gd name="connsiteY0" fmla="*/ 181676 h 3248027"/>
              <a:gd name="connsiteX1" fmla="*/ 2727960 w 9162288"/>
              <a:gd name="connsiteY1" fmla="*/ 102736 h 3248027"/>
              <a:gd name="connsiteX2" fmla="*/ 6595872 w 9162288"/>
              <a:gd name="connsiteY2" fmla="*/ 798095 h 3248027"/>
              <a:gd name="connsiteX3" fmla="*/ 9162288 w 9162288"/>
              <a:gd name="connsiteY3" fmla="*/ 270074 h 3248027"/>
              <a:gd name="connsiteX4" fmla="*/ 9153144 w 9162288"/>
              <a:gd name="connsiteY4" fmla="*/ 2800987 h 3248027"/>
              <a:gd name="connsiteX5" fmla="*/ 6995160 w 9162288"/>
              <a:gd name="connsiteY5" fmla="*/ 3185035 h 3248027"/>
              <a:gd name="connsiteX6" fmla="*/ 3279648 w 9162288"/>
              <a:gd name="connsiteY6" fmla="*/ 2423035 h 3248027"/>
              <a:gd name="connsiteX7" fmla="*/ 18288 w 9162288"/>
              <a:gd name="connsiteY7" fmla="*/ 3075307 h 3248027"/>
              <a:gd name="connsiteX8" fmla="*/ 0 w 9162288"/>
              <a:gd name="connsiteY8" fmla="*/ 181676 h 3248027"/>
              <a:gd name="connsiteX0" fmla="*/ 0 w 9162288"/>
              <a:gd name="connsiteY0" fmla="*/ 155448 h 3221799"/>
              <a:gd name="connsiteX1" fmla="*/ 2727960 w 9162288"/>
              <a:gd name="connsiteY1" fmla="*/ 76508 h 3221799"/>
              <a:gd name="connsiteX2" fmla="*/ 6595872 w 9162288"/>
              <a:gd name="connsiteY2" fmla="*/ 771867 h 3221799"/>
              <a:gd name="connsiteX3" fmla="*/ 9162288 w 9162288"/>
              <a:gd name="connsiteY3" fmla="*/ 243846 h 3221799"/>
              <a:gd name="connsiteX4" fmla="*/ 9153144 w 9162288"/>
              <a:gd name="connsiteY4" fmla="*/ 2774759 h 3221799"/>
              <a:gd name="connsiteX5" fmla="*/ 6995160 w 9162288"/>
              <a:gd name="connsiteY5" fmla="*/ 3158807 h 3221799"/>
              <a:gd name="connsiteX6" fmla="*/ 3279648 w 9162288"/>
              <a:gd name="connsiteY6" fmla="*/ 2396807 h 3221799"/>
              <a:gd name="connsiteX7" fmla="*/ 18288 w 9162288"/>
              <a:gd name="connsiteY7" fmla="*/ 3049079 h 3221799"/>
              <a:gd name="connsiteX8" fmla="*/ 0 w 9162288"/>
              <a:gd name="connsiteY8" fmla="*/ 155448 h 3221799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3279648 w 9162288"/>
              <a:gd name="connsiteY6" fmla="*/ 2382153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43297"/>
              <a:gd name="connsiteX1" fmla="*/ 2828544 w 9162288"/>
              <a:gd name="connsiteY1" fmla="*/ 80024 h 3043297"/>
              <a:gd name="connsiteX2" fmla="*/ 6595872 w 9162288"/>
              <a:gd name="connsiteY2" fmla="*/ 757213 h 3043297"/>
              <a:gd name="connsiteX3" fmla="*/ 9162288 w 9162288"/>
              <a:gd name="connsiteY3" fmla="*/ 229192 h 3043297"/>
              <a:gd name="connsiteX4" fmla="*/ 9153144 w 9162288"/>
              <a:gd name="connsiteY4" fmla="*/ 2760105 h 3043297"/>
              <a:gd name="connsiteX5" fmla="*/ 6690360 w 9162288"/>
              <a:gd name="connsiteY5" fmla="*/ 2746696 h 3043297"/>
              <a:gd name="connsiteX6" fmla="*/ 2865120 w 9162288"/>
              <a:gd name="connsiteY6" fmla="*/ 2307204 h 3043297"/>
              <a:gd name="connsiteX7" fmla="*/ 1619 w 9162288"/>
              <a:gd name="connsiteY7" fmla="*/ 3043297 h 3043297"/>
              <a:gd name="connsiteX8" fmla="*/ 0 w 9162288"/>
              <a:gd name="connsiteY8" fmla="*/ 140794 h 3043297"/>
              <a:gd name="connsiteX0" fmla="*/ 0 w 9153144"/>
              <a:gd name="connsiteY0" fmla="*/ 140794 h 3043297"/>
              <a:gd name="connsiteX1" fmla="*/ 2828544 w 9153144"/>
              <a:gd name="connsiteY1" fmla="*/ 80024 h 3043297"/>
              <a:gd name="connsiteX2" fmla="*/ 6595872 w 9153144"/>
              <a:gd name="connsiteY2" fmla="*/ 757213 h 3043297"/>
              <a:gd name="connsiteX3" fmla="*/ 9144533 w 9153144"/>
              <a:gd name="connsiteY3" fmla="*/ 230295 h 3043297"/>
              <a:gd name="connsiteX4" fmla="*/ 9153144 w 9153144"/>
              <a:gd name="connsiteY4" fmla="*/ 2760105 h 3043297"/>
              <a:gd name="connsiteX5" fmla="*/ 6690360 w 9153144"/>
              <a:gd name="connsiteY5" fmla="*/ 2746696 h 3043297"/>
              <a:gd name="connsiteX6" fmla="*/ 2865120 w 9153144"/>
              <a:gd name="connsiteY6" fmla="*/ 2307204 h 3043297"/>
              <a:gd name="connsiteX7" fmla="*/ 1619 w 9153144"/>
              <a:gd name="connsiteY7" fmla="*/ 3043297 h 3043297"/>
              <a:gd name="connsiteX8" fmla="*/ 0 w 9153144"/>
              <a:gd name="connsiteY8" fmla="*/ 140794 h 3043297"/>
              <a:gd name="connsiteX0" fmla="*/ 0 w 9147403"/>
              <a:gd name="connsiteY0" fmla="*/ 140794 h 3043297"/>
              <a:gd name="connsiteX1" fmla="*/ 2828544 w 9147403"/>
              <a:gd name="connsiteY1" fmla="*/ 80024 h 3043297"/>
              <a:gd name="connsiteX2" fmla="*/ 6595872 w 9147403"/>
              <a:gd name="connsiteY2" fmla="*/ 757213 h 3043297"/>
              <a:gd name="connsiteX3" fmla="*/ 9144533 w 9147403"/>
              <a:gd name="connsiteY3" fmla="*/ 230295 h 3043297"/>
              <a:gd name="connsiteX4" fmla="*/ 9141307 w 9147403"/>
              <a:gd name="connsiteY4" fmla="*/ 2761208 h 3043297"/>
              <a:gd name="connsiteX5" fmla="*/ 6690360 w 9147403"/>
              <a:gd name="connsiteY5" fmla="*/ 2746696 h 3043297"/>
              <a:gd name="connsiteX6" fmla="*/ 2865120 w 9147403"/>
              <a:gd name="connsiteY6" fmla="*/ 2307204 h 3043297"/>
              <a:gd name="connsiteX7" fmla="*/ 1619 w 9147403"/>
              <a:gd name="connsiteY7" fmla="*/ 3043297 h 3043297"/>
              <a:gd name="connsiteX8" fmla="*/ 0 w 9147403"/>
              <a:gd name="connsiteY8" fmla="*/ 140794 h 304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7403" h="3043297">
                <a:moveTo>
                  <a:pt x="0" y="140794"/>
                </a:moveTo>
                <a:cubicBezTo>
                  <a:pt x="784860" y="19414"/>
                  <a:pt x="1778000" y="0"/>
                  <a:pt x="2828544" y="80024"/>
                </a:cubicBezTo>
                <a:cubicBezTo>
                  <a:pt x="3879088" y="160048"/>
                  <a:pt x="5543207" y="732168"/>
                  <a:pt x="6595872" y="757213"/>
                </a:cubicBezTo>
                <a:cubicBezTo>
                  <a:pt x="7648537" y="782258"/>
                  <a:pt x="8376437" y="535486"/>
                  <a:pt x="9144533" y="230295"/>
                </a:cubicBezTo>
                <a:cubicBezTo>
                  <a:pt x="9147403" y="1073565"/>
                  <a:pt x="9138437" y="1917938"/>
                  <a:pt x="9141307" y="2761208"/>
                </a:cubicBezTo>
                <a:cubicBezTo>
                  <a:pt x="8237575" y="2914438"/>
                  <a:pt x="7736391" y="2822363"/>
                  <a:pt x="6690360" y="2746696"/>
                </a:cubicBezTo>
                <a:cubicBezTo>
                  <a:pt x="5644329" y="2671029"/>
                  <a:pt x="3979910" y="2257771"/>
                  <a:pt x="2865120" y="2307204"/>
                </a:cubicBezTo>
                <a:cubicBezTo>
                  <a:pt x="1750330" y="2356637"/>
                  <a:pt x="734663" y="2709091"/>
                  <a:pt x="1619" y="3043297"/>
                </a:cubicBezTo>
                <a:cubicBezTo>
                  <a:pt x="1079" y="2075796"/>
                  <a:pt x="540" y="1108295"/>
                  <a:pt x="0" y="140794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 bwMode="invGray">
          <a:xfrm>
            <a:off x="-509" y="1728216"/>
            <a:ext cx="12192863" cy="3309112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381 w 9153525"/>
              <a:gd name="connsiteY0" fmla="*/ 310896 h 3309112"/>
              <a:gd name="connsiteX1" fmla="*/ 2652141 w 9153525"/>
              <a:gd name="connsiteY1" fmla="*/ 45720 h 3309112"/>
              <a:gd name="connsiteX2" fmla="*/ 6986397 w 9153525"/>
              <a:gd name="connsiteY2" fmla="*/ 804672 h 3309112"/>
              <a:gd name="connsiteX3" fmla="*/ 9153525 w 9153525"/>
              <a:gd name="connsiteY3" fmla="*/ 283464 h 3309112"/>
              <a:gd name="connsiteX4" fmla="*/ 9144381 w 9153525"/>
              <a:gd name="connsiteY4" fmla="*/ 2862072 h 3309112"/>
              <a:gd name="connsiteX5" fmla="*/ 6986397 w 9153525"/>
              <a:gd name="connsiteY5" fmla="*/ 3246120 h 3309112"/>
              <a:gd name="connsiteX6" fmla="*/ 3270885 w 9153525"/>
              <a:gd name="connsiteY6" fmla="*/ 2484120 h 3309112"/>
              <a:gd name="connsiteX7" fmla="*/ 0 w 9153525"/>
              <a:gd name="connsiteY7" fmla="*/ 3143536 h 3309112"/>
              <a:gd name="connsiteX8" fmla="*/ 381 w 9153525"/>
              <a:gd name="connsiteY8" fmla="*/ 310896 h 3309112"/>
              <a:gd name="connsiteX0" fmla="*/ 381 w 9144647"/>
              <a:gd name="connsiteY0" fmla="*/ 310896 h 3309112"/>
              <a:gd name="connsiteX1" fmla="*/ 2652141 w 9144647"/>
              <a:gd name="connsiteY1" fmla="*/ 45720 h 3309112"/>
              <a:gd name="connsiteX2" fmla="*/ 6986397 w 9144647"/>
              <a:gd name="connsiteY2" fmla="*/ 804672 h 3309112"/>
              <a:gd name="connsiteX3" fmla="*/ 9144647 w 9144647"/>
              <a:gd name="connsiteY3" fmla="*/ 290862 h 3309112"/>
              <a:gd name="connsiteX4" fmla="*/ 9144381 w 9144647"/>
              <a:gd name="connsiteY4" fmla="*/ 2862072 h 3309112"/>
              <a:gd name="connsiteX5" fmla="*/ 6986397 w 9144647"/>
              <a:gd name="connsiteY5" fmla="*/ 3246120 h 3309112"/>
              <a:gd name="connsiteX6" fmla="*/ 3270885 w 9144647"/>
              <a:gd name="connsiteY6" fmla="*/ 2484120 h 3309112"/>
              <a:gd name="connsiteX7" fmla="*/ 0 w 9144647"/>
              <a:gd name="connsiteY7" fmla="*/ 3143536 h 3309112"/>
              <a:gd name="connsiteX8" fmla="*/ 381 w 9144647"/>
              <a:gd name="connsiteY8" fmla="*/ 310896 h 330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647" h="3309112">
                <a:moveTo>
                  <a:pt x="381" y="310896"/>
                </a:moveTo>
                <a:cubicBezTo>
                  <a:pt x="779145" y="155448"/>
                  <a:pt x="1484757" y="0"/>
                  <a:pt x="2652141" y="45720"/>
                </a:cubicBezTo>
                <a:cubicBezTo>
                  <a:pt x="3819525" y="91440"/>
                  <a:pt x="5904313" y="763815"/>
                  <a:pt x="6986397" y="804672"/>
                </a:cubicBezTo>
                <a:cubicBezTo>
                  <a:pt x="8068481" y="845529"/>
                  <a:pt x="8437511" y="566706"/>
                  <a:pt x="9144647" y="290862"/>
                </a:cubicBezTo>
                <a:cubicBezTo>
                  <a:pt x="9144558" y="1147932"/>
                  <a:pt x="9144470" y="2005002"/>
                  <a:pt x="9144381" y="2862072"/>
                </a:cubicBezTo>
                <a:cubicBezTo>
                  <a:pt x="8450961" y="3142488"/>
                  <a:pt x="7965313" y="3309112"/>
                  <a:pt x="6986397" y="3246120"/>
                </a:cubicBezTo>
                <a:cubicBezTo>
                  <a:pt x="6007481" y="3183128"/>
                  <a:pt x="4435284" y="2501217"/>
                  <a:pt x="3270885" y="2484120"/>
                </a:cubicBezTo>
                <a:cubicBezTo>
                  <a:pt x="2106486" y="2467023"/>
                  <a:pt x="830580" y="2857024"/>
                  <a:pt x="0" y="3143536"/>
                </a:cubicBezTo>
                <a:lnTo>
                  <a:pt x="381" y="3108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10265664" y="1298448"/>
            <a:ext cx="1316736" cy="9875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9351264" y="1929384"/>
            <a:ext cx="682752" cy="5120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914400" y="4114800"/>
            <a:ext cx="1621536" cy="121615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829056" y="2212847"/>
            <a:ext cx="10570464" cy="2203704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486400"/>
            <a:ext cx="8534400" cy="667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None/>
              <a:defRPr lang="en-US" sz="200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715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>
            <a:off x="0" y="1"/>
            <a:ext cx="12200827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8"/>
          <p:cNvSpPr/>
          <p:nvPr/>
        </p:nvSpPr>
        <p:spPr bwMode="invGray">
          <a:xfrm>
            <a:off x="-69" y="-1972"/>
            <a:ext cx="12192069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10765536" y="384048"/>
            <a:ext cx="1011936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9997440" y="429768"/>
            <a:ext cx="512064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280416" y="210312"/>
            <a:ext cx="1109472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609600" y="649224"/>
            <a:ext cx="10972800" cy="9966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828800"/>
            <a:ext cx="109728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323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 flipV="1">
            <a:off x="0" y="5590646"/>
            <a:ext cx="12200827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8"/>
          <p:cNvSpPr/>
          <p:nvPr/>
        </p:nvSpPr>
        <p:spPr bwMode="invGray">
          <a:xfrm flipV="1">
            <a:off x="-69" y="5780271"/>
            <a:ext cx="12192069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10863072" y="5641848"/>
            <a:ext cx="1011936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1521440" y="5212080"/>
            <a:ext cx="512064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377952" y="5641848"/>
            <a:ext cx="1109472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9241536" y="274638"/>
            <a:ext cx="2340864" cy="566928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436864" cy="5696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190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09600" y="1801368"/>
            <a:ext cx="109728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gray">
          <a:xfrm>
            <a:off x="10887456" y="667512"/>
            <a:ext cx="1011936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10509504" y="1353312"/>
            <a:ext cx="512064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377952" y="786384"/>
            <a:ext cx="1328928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vert="horz" lIns="91440" tIns="45720" rIns="91440" bIns="45720" rtlCol="0" anchor="ctr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0881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 bwMode="gray">
          <a:xfrm>
            <a:off x="0" y="426720"/>
            <a:ext cx="12192000" cy="4526280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3996431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7 w 9153196"/>
              <a:gd name="connsiteY3" fmla="*/ 4518094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808828"/>
              <a:gd name="connsiteX1" fmla="*/ 0 w 9153196"/>
              <a:gd name="connsiteY1" fmla="*/ 4757736 h 4808828"/>
              <a:gd name="connsiteX2" fmla="*/ 2983307 w 9153196"/>
              <a:gd name="connsiteY2" fmla="*/ 3938179 h 4808828"/>
              <a:gd name="connsiteX3" fmla="*/ 6766918 w 9153196"/>
              <a:gd name="connsiteY3" fmla="*/ 4459842 h 4808828"/>
              <a:gd name="connsiteX4" fmla="*/ 9149297 w 9153196"/>
              <a:gd name="connsiteY4" fmla="*/ 4461355 h 4808828"/>
              <a:gd name="connsiteX5" fmla="*/ 9153196 w 9153196"/>
              <a:gd name="connsiteY5" fmla="*/ 0 h 4808828"/>
              <a:gd name="connsiteX6" fmla="*/ 52 w 9153196"/>
              <a:gd name="connsiteY6" fmla="*/ 1284 h 4808828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02972" y="4559785"/>
                  <a:pt x="1992246" y="3966388"/>
                  <a:pt x="3115058" y="3911480"/>
                </a:cubicBezTo>
                <a:cubicBezTo>
                  <a:pt x="4237870" y="3856572"/>
                  <a:pt x="5939190" y="4331788"/>
                  <a:pt x="6736870" y="4428289"/>
                </a:cubicBezTo>
                <a:cubicBezTo>
                  <a:pt x="7534550" y="4524790"/>
                  <a:pt x="8253185" y="4658343"/>
                  <a:pt x="9149297" y="4461355"/>
                </a:cubicBezTo>
                <a:cubicBezTo>
                  <a:pt x="9150597" y="300012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Freeform 6"/>
          <p:cNvSpPr/>
          <p:nvPr/>
        </p:nvSpPr>
        <p:spPr bwMode="invGray">
          <a:xfrm>
            <a:off x="-69" y="0"/>
            <a:ext cx="12192000" cy="4526280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14528" y="4596192"/>
                  <a:pt x="1857799" y="4264120"/>
                  <a:pt x="2980996" y="4236720"/>
                </a:cubicBezTo>
                <a:cubicBezTo>
                  <a:pt x="4104193" y="4209320"/>
                  <a:pt x="5900665" y="4503309"/>
                  <a:pt x="6739180" y="4593336"/>
                </a:cubicBezTo>
                <a:cubicBezTo>
                  <a:pt x="7577695" y="4683363"/>
                  <a:pt x="8253185" y="4731157"/>
                  <a:pt x="9149297" y="4383685"/>
                </a:cubicBezTo>
                <a:cubicBezTo>
                  <a:pt x="9150597" y="292245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10753344" y="3849624"/>
            <a:ext cx="1011936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10387584" y="4535424"/>
            <a:ext cx="512064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402336" y="3840480"/>
            <a:ext cx="1328928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524000" y="5129785"/>
            <a:ext cx="9717024" cy="1362075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all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1524000" y="4425696"/>
            <a:ext cx="9717024" cy="7132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665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>
            <a:off x="0" y="0"/>
            <a:ext cx="12192000" cy="1929384"/>
          </a:xfrm>
          <a:custGeom>
            <a:avLst/>
            <a:gdLst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2104644"/>
              <a:gd name="connsiteX1" fmla="*/ 0 w 9144000"/>
              <a:gd name="connsiteY1" fmla="*/ 1929384 h 2104644"/>
              <a:gd name="connsiteX2" fmla="*/ 2971800 w 9144000"/>
              <a:gd name="connsiteY2" fmla="*/ 1307592 h 2104644"/>
              <a:gd name="connsiteX3" fmla="*/ 9134856 w 9144000"/>
              <a:gd name="connsiteY3" fmla="*/ 1609344 h 2104644"/>
              <a:gd name="connsiteX4" fmla="*/ 9144000 w 9144000"/>
              <a:gd name="connsiteY4" fmla="*/ 0 h 2104644"/>
              <a:gd name="connsiteX5" fmla="*/ 8503920 w 9144000"/>
              <a:gd name="connsiteY5" fmla="*/ 0 h 2104644"/>
              <a:gd name="connsiteX6" fmla="*/ 3858768 w 9144000"/>
              <a:gd name="connsiteY6" fmla="*/ 320040 h 2104644"/>
              <a:gd name="connsiteX7" fmla="*/ 0 w 9144000"/>
              <a:gd name="connsiteY7" fmla="*/ 256032 h 210464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929384">
                <a:moveTo>
                  <a:pt x="0" y="256032"/>
                </a:moveTo>
                <a:lnTo>
                  <a:pt x="0" y="1929384"/>
                </a:lnTo>
                <a:cubicBezTo>
                  <a:pt x="574548" y="1726692"/>
                  <a:pt x="1449324" y="1360932"/>
                  <a:pt x="2971800" y="1307592"/>
                </a:cubicBezTo>
                <a:cubicBezTo>
                  <a:pt x="4494276" y="1254252"/>
                  <a:pt x="7606284" y="1872996"/>
                  <a:pt x="9134856" y="1609344"/>
                </a:cubicBezTo>
                <a:lnTo>
                  <a:pt x="9144000" y="0"/>
                </a:lnTo>
                <a:lnTo>
                  <a:pt x="8503920" y="0"/>
                </a:lnTo>
                <a:cubicBezTo>
                  <a:pt x="7543800" y="844296"/>
                  <a:pt x="5111496" y="420624"/>
                  <a:pt x="3858768" y="320040"/>
                </a:cubicBezTo>
                <a:cubicBezTo>
                  <a:pt x="2606040" y="219456"/>
                  <a:pt x="1435608" y="76200"/>
                  <a:pt x="0" y="256032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8"/>
          <p:cNvSpPr/>
          <p:nvPr/>
        </p:nvSpPr>
        <p:spPr bwMode="invGray">
          <a:xfrm>
            <a:off x="-509" y="228600"/>
            <a:ext cx="12192508" cy="1409700"/>
          </a:xfrm>
          <a:custGeom>
            <a:avLst/>
            <a:gdLst>
              <a:gd name="connsiteX0" fmla="*/ 0 w 9144000"/>
              <a:gd name="connsiteY0" fmla="*/ 393192 h 1344168"/>
              <a:gd name="connsiteX1" fmla="*/ 4544568 w 9144000"/>
              <a:gd name="connsiteY1" fmla="*/ 201168 h 1344168"/>
              <a:gd name="connsiteX2" fmla="*/ 9144000 w 9144000"/>
              <a:gd name="connsiteY2" fmla="*/ 0 h 1344168"/>
              <a:gd name="connsiteX3" fmla="*/ 9144000 w 9144000"/>
              <a:gd name="connsiteY3" fmla="*/ 1042416 h 1344168"/>
              <a:gd name="connsiteX4" fmla="*/ 4407408 w 9144000"/>
              <a:gd name="connsiteY4" fmla="*/ 978408 h 1344168"/>
              <a:gd name="connsiteX5" fmla="*/ 9144 w 9144000"/>
              <a:gd name="connsiteY5" fmla="*/ 1344168 h 1344168"/>
              <a:gd name="connsiteX6" fmla="*/ 0 w 9144000"/>
              <a:gd name="connsiteY6" fmla="*/ 393192 h 1344168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09700"/>
              <a:gd name="connsiteX1" fmla="*/ 4544568 w 9144000"/>
              <a:gd name="connsiteY1" fmla="*/ 234696 h 1409700"/>
              <a:gd name="connsiteX2" fmla="*/ 9144000 w 9144000"/>
              <a:gd name="connsiteY2" fmla="*/ 33528 h 1409700"/>
              <a:gd name="connsiteX3" fmla="*/ 9144000 w 9144000"/>
              <a:gd name="connsiteY3" fmla="*/ 1075944 h 1409700"/>
              <a:gd name="connsiteX4" fmla="*/ 4407408 w 9144000"/>
              <a:gd name="connsiteY4" fmla="*/ 1011936 h 1409700"/>
              <a:gd name="connsiteX5" fmla="*/ 9144 w 9144000"/>
              <a:gd name="connsiteY5" fmla="*/ 1377696 h 1409700"/>
              <a:gd name="connsiteX6" fmla="*/ 0 w 9144000"/>
              <a:gd name="connsiteY6" fmla="*/ 426720 h 1409700"/>
              <a:gd name="connsiteX0" fmla="*/ 381 w 9144381"/>
              <a:gd name="connsiteY0" fmla="*/ 426720 h 1409700"/>
              <a:gd name="connsiteX1" fmla="*/ 4544949 w 9144381"/>
              <a:gd name="connsiteY1" fmla="*/ 234696 h 1409700"/>
              <a:gd name="connsiteX2" fmla="*/ 9144381 w 9144381"/>
              <a:gd name="connsiteY2" fmla="*/ 33528 h 1409700"/>
              <a:gd name="connsiteX3" fmla="*/ 9144381 w 9144381"/>
              <a:gd name="connsiteY3" fmla="*/ 1075944 h 1409700"/>
              <a:gd name="connsiteX4" fmla="*/ 4407789 w 9144381"/>
              <a:gd name="connsiteY4" fmla="*/ 1011936 h 1409700"/>
              <a:gd name="connsiteX5" fmla="*/ 0 w 9144381"/>
              <a:gd name="connsiteY5" fmla="*/ 1384071 h 1409700"/>
              <a:gd name="connsiteX6" fmla="*/ 381 w 9144381"/>
              <a:gd name="connsiteY6" fmla="*/ 42672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381" h="1409700">
                <a:moveTo>
                  <a:pt x="381" y="426720"/>
                </a:moveTo>
                <a:cubicBezTo>
                  <a:pt x="1664589" y="0"/>
                  <a:pt x="3036189" y="134112"/>
                  <a:pt x="4544949" y="234696"/>
                </a:cubicBezTo>
                <a:cubicBezTo>
                  <a:pt x="6053709" y="335280"/>
                  <a:pt x="8239125" y="509016"/>
                  <a:pt x="9144381" y="33528"/>
                </a:cubicBezTo>
                <a:lnTo>
                  <a:pt x="9144381" y="1075944"/>
                </a:lnTo>
                <a:cubicBezTo>
                  <a:pt x="8004429" y="1409700"/>
                  <a:pt x="5931852" y="960582"/>
                  <a:pt x="4407789" y="1011936"/>
                </a:cubicBezTo>
                <a:cubicBezTo>
                  <a:pt x="2883726" y="1063290"/>
                  <a:pt x="1237488" y="1109751"/>
                  <a:pt x="0" y="1384071"/>
                </a:cubicBezTo>
                <a:lnTo>
                  <a:pt x="381" y="42672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11082528" y="100584"/>
            <a:ext cx="816864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0082784" y="173736"/>
            <a:ext cx="487680" cy="36576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280416" y="932688"/>
            <a:ext cx="1328928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7452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7452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389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624328"/>
            <a:ext cx="5386917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624328"/>
            <a:ext cx="5389033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Oval 9"/>
          <p:cNvSpPr/>
          <p:nvPr/>
        </p:nvSpPr>
        <p:spPr bwMode="gray">
          <a:xfrm>
            <a:off x="10972800" y="1005840"/>
            <a:ext cx="816864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0265664" y="969264"/>
            <a:ext cx="512064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377952" y="786384"/>
            <a:ext cx="1328928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609600" y="1874520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black">
          <a:xfrm>
            <a:off x="6193368" y="1874520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xmlns="" val="921763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gray">
          <a:xfrm>
            <a:off x="0" y="1"/>
            <a:ext cx="12200827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eeform 5"/>
          <p:cNvSpPr/>
          <p:nvPr/>
        </p:nvSpPr>
        <p:spPr bwMode="invGray">
          <a:xfrm>
            <a:off x="-69" y="-1972"/>
            <a:ext cx="12192069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Oval 6"/>
          <p:cNvSpPr/>
          <p:nvPr/>
        </p:nvSpPr>
        <p:spPr bwMode="gray">
          <a:xfrm>
            <a:off x="10765536" y="384048"/>
            <a:ext cx="1011936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9997440" y="429768"/>
            <a:ext cx="512064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280416" y="210312"/>
            <a:ext cx="1109472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646176" y="813816"/>
            <a:ext cx="10972800" cy="1143000"/>
          </a:xfr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616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 bwMode="invGray">
          <a:xfrm>
            <a:off x="-69" y="-1972"/>
            <a:ext cx="12200896" cy="1283795"/>
            <a:chOff x="-52" y="-1972"/>
            <a:chExt cx="9150672" cy="1283795"/>
          </a:xfrm>
        </p:grpSpPr>
        <p:sp>
          <p:nvSpPr>
            <p:cNvPr id="6" name="Freeform 5"/>
            <p:cNvSpPr/>
            <p:nvPr userDrawn="1"/>
          </p:nvSpPr>
          <p:spPr bwMode="invGray">
            <a:xfrm>
              <a:off x="0" y="1"/>
              <a:ext cx="9150620" cy="128182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50620" h="1470041">
                  <a:moveTo>
                    <a:pt x="52" y="1284"/>
                  </a:moveTo>
                  <a:cubicBezTo>
                    <a:pt x="35" y="491948"/>
                    <a:pt x="17" y="761872"/>
                    <a:pt x="0" y="1252536"/>
                  </a:cubicBezTo>
                  <a:cubicBezTo>
                    <a:pt x="304800" y="1097088"/>
                    <a:pt x="1803165" y="328826"/>
                    <a:pt x="3622738" y="425264"/>
                  </a:cubicBezTo>
                  <a:cubicBezTo>
                    <a:pt x="5442311" y="521702"/>
                    <a:pt x="6970396" y="1470041"/>
                    <a:pt x="9144052" y="877824"/>
                  </a:cubicBezTo>
                  <a:cubicBezTo>
                    <a:pt x="9146241" y="585216"/>
                    <a:pt x="9148431" y="292608"/>
                    <a:pt x="9150620" y="0"/>
                  </a:cubicBezTo>
                  <a:lnTo>
                    <a:pt x="5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Freeform 6"/>
            <p:cNvSpPr/>
            <p:nvPr userDrawn="1"/>
          </p:nvSpPr>
          <p:spPr bwMode="invGray">
            <a:xfrm>
              <a:off x="-52" y="-1972"/>
              <a:ext cx="9144052" cy="109417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52" h="1282732">
                  <a:moveTo>
                    <a:pt x="2371" y="1971"/>
                  </a:moveTo>
                  <a:cubicBezTo>
                    <a:pt x="1581" y="305263"/>
                    <a:pt x="790" y="446133"/>
                    <a:pt x="0" y="749425"/>
                  </a:cubicBezTo>
                  <a:cubicBezTo>
                    <a:pt x="414528" y="587881"/>
                    <a:pt x="1394642" y="355830"/>
                    <a:pt x="3114923" y="315034"/>
                  </a:cubicBezTo>
                  <a:cubicBezTo>
                    <a:pt x="4835204" y="274238"/>
                    <a:pt x="7500499" y="1282732"/>
                    <a:pt x="9144052" y="537135"/>
                  </a:cubicBezTo>
                  <a:cubicBezTo>
                    <a:pt x="9143751" y="358090"/>
                    <a:pt x="9143451" y="179045"/>
                    <a:pt x="9143150" y="0"/>
                  </a:cubicBezTo>
                  <a:lnTo>
                    <a:pt x="2371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8" name="Oval 7"/>
          <p:cNvSpPr/>
          <p:nvPr/>
        </p:nvSpPr>
        <p:spPr bwMode="gray">
          <a:xfrm>
            <a:off x="10765536" y="384048"/>
            <a:ext cx="1011936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9997440" y="429768"/>
            <a:ext cx="512064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280416" y="210312"/>
            <a:ext cx="1109472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xmlns="" val="46339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invGray">
          <a:xfrm rot="16200000">
            <a:off x="-2709598" y="2703653"/>
            <a:ext cx="6891618" cy="1472419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207007" y="273050"/>
            <a:ext cx="10375392" cy="950976"/>
          </a:xfr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072" y="1371600"/>
            <a:ext cx="6815667" cy="47548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16" y="1362456"/>
            <a:ext cx="3425952" cy="4764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6537960"/>
            <a:ext cx="2844800" cy="246888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1106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7010400" y="987552"/>
            <a:ext cx="4974336" cy="79552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707136" y="1216152"/>
            <a:ext cx="6193536" cy="464515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34784" y="1901952"/>
            <a:ext cx="4949952" cy="1755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6537960"/>
            <a:ext cx="2844800" cy="246888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 bwMode="invGray">
          <a:xfrm rot="16200000">
            <a:off x="-2709598" y="2703653"/>
            <a:ext cx="6891618" cy="1472419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1" name="Oval 10"/>
          <p:cNvSpPr/>
          <p:nvPr/>
        </p:nvSpPr>
        <p:spPr bwMode="gray">
          <a:xfrm>
            <a:off x="9144000" y="3886200"/>
            <a:ext cx="1011936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7717536" y="4572000"/>
            <a:ext cx="512064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Oval 12"/>
          <p:cNvSpPr/>
          <p:nvPr/>
        </p:nvSpPr>
        <p:spPr bwMode="gray">
          <a:xfrm>
            <a:off x="1621536" y="384048"/>
            <a:ext cx="975360" cy="73152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xmlns="" val="1714432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0" y="0"/>
            <a:ext cx="12204261" cy="1862136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862136">
                <a:moveTo>
                  <a:pt x="52" y="1284"/>
                </a:moveTo>
                <a:cubicBezTo>
                  <a:pt x="35" y="491948"/>
                  <a:pt x="17" y="1371472"/>
                  <a:pt x="0" y="1862136"/>
                </a:cubicBezTo>
                <a:cubicBezTo>
                  <a:pt x="304800" y="1706688"/>
                  <a:pt x="1952287" y="1117060"/>
                  <a:pt x="2999284" y="1051560"/>
                </a:cubicBezTo>
                <a:cubicBezTo>
                  <a:pt x="4046281" y="986060"/>
                  <a:pt x="5541316" y="1353820"/>
                  <a:pt x="6281980" y="1469136"/>
                </a:cubicBezTo>
                <a:cubicBezTo>
                  <a:pt x="7022644" y="1584452"/>
                  <a:pt x="8247940" y="1834896"/>
                  <a:pt x="9144052" y="1487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 bwMode="invGray">
          <a:xfrm>
            <a:off x="-69" y="0"/>
            <a:ext cx="12204261" cy="1481136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481136">
                <a:moveTo>
                  <a:pt x="52" y="1284"/>
                </a:moveTo>
                <a:cubicBezTo>
                  <a:pt x="35" y="491948"/>
                  <a:pt x="17" y="990472"/>
                  <a:pt x="0" y="1481136"/>
                </a:cubicBezTo>
                <a:cubicBezTo>
                  <a:pt x="414528" y="1319592"/>
                  <a:pt x="1857799" y="987520"/>
                  <a:pt x="2980996" y="960120"/>
                </a:cubicBezTo>
                <a:cubicBezTo>
                  <a:pt x="4104193" y="932720"/>
                  <a:pt x="6019852" y="1271016"/>
                  <a:pt x="6739180" y="1316736"/>
                </a:cubicBezTo>
                <a:cubicBezTo>
                  <a:pt x="7458508" y="1362456"/>
                  <a:pt x="8247940" y="1453896"/>
                  <a:pt x="9144052" y="1106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609600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37960"/>
            <a:ext cx="3860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504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lang="en-US" sz="3600" b="1" kern="1200" smtClean="0">
          <a:solidFill>
            <a:schemeClr val="bg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5"/>
        </a:buClr>
        <a:buSzPct val="85000"/>
        <a:buFont typeface="Wingdings" pitchFamily="2" charset="2"/>
        <a:buChar char="¢"/>
        <a:defRPr lang="en-US" sz="32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4"/>
        </a:buClr>
        <a:buSzPct val="85000"/>
        <a:buFont typeface="Wingdings" pitchFamily="2" charset="2"/>
        <a:buChar char="¤"/>
        <a:defRPr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85000"/>
        <a:buFont typeface="Wingdings" pitchFamily="2" charset="2"/>
        <a:buChar char="¤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Wingdings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85000"/>
        <a:buFont typeface="Wingdings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detailpage&amp;v=euYPwYr2S-M" TargetMode="External"/><Relationship Id="rId7" Type="http://schemas.openxmlformats.org/officeDocument/2006/relationships/hyperlink" Target="http://chamstory.tistory.com/2525" TargetMode="External"/><Relationship Id="rId2" Type="http://schemas.openxmlformats.org/officeDocument/2006/relationships/hyperlink" Target="http://chamstory.tistory.com/263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hamstory.tistory.com/2313" TargetMode="External"/><Relationship Id="rId5" Type="http://schemas.openxmlformats.org/officeDocument/2006/relationships/hyperlink" Target="http://chamstory.tistory.com/2499" TargetMode="External"/><Relationship Id="rId4" Type="http://schemas.openxmlformats.org/officeDocument/2006/relationships/hyperlink" Target="http://chamstory.tistory.com/2362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ko.wikipedia.org/wiki/%EC%9D%B8%EA%B0%84" TargetMode="External"/><Relationship Id="rId2" Type="http://schemas.openxmlformats.org/officeDocument/2006/relationships/hyperlink" Target="https://ko.wikipedia.org/wiki/%EA%B5%AD%EB%AF%B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o.wikipedia.org/wiki/%EC%9D%B8%EA%B6%8C" TargetMode="External"/><Relationship Id="rId4" Type="http://schemas.openxmlformats.org/officeDocument/2006/relationships/hyperlink" Target="https://ko.wikipedia.org/wiki/%ED%96%89%EB%B3%B5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o.wikipedia.org/wiki/%EC%9D%B8%EA%B0%84" TargetMode="External"/><Relationship Id="rId2" Type="http://schemas.openxmlformats.org/officeDocument/2006/relationships/hyperlink" Target="https://ko.wikipedia.org/wiki/%EA%B5%AD%EB%AF%B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o.wikipedia.org/wiki/%EC%9D%B8%EA%B6%8C" TargetMode="External"/><Relationship Id="rId4" Type="http://schemas.openxmlformats.org/officeDocument/2006/relationships/hyperlink" Target="https://ko.wikipedia.org/wiki/%ED%96%89%EB%B3%B5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ko-KR" altLang="en-US" dirty="0"/>
              <a:t>지역 사회 연계 교육 실천을 위한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학교 </a:t>
            </a:r>
            <a:r>
              <a:rPr lang="ko-KR" altLang="en-US" dirty="0"/>
              <a:t>및 교사의 역할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19200" y="5486399"/>
            <a:ext cx="8534400" cy="683581"/>
          </a:xfrm>
        </p:spPr>
        <p:txBody>
          <a:bodyPr>
            <a:normAutofit fontScale="55000" lnSpcReduction="20000"/>
          </a:bodyPr>
          <a:lstStyle/>
          <a:p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altLang="ko-KR" dirty="0"/>
          </a:p>
          <a:p>
            <a:pPr algn="r"/>
            <a:r>
              <a:rPr lang="ko-KR" altLang="en-US" sz="3600" dirty="0" smtClean="0">
                <a:solidFill>
                  <a:schemeClr val="accent2">
                    <a:lumMod val="75000"/>
                  </a:schemeClr>
                </a:solidFill>
              </a:rPr>
              <a:t>김용택의 참교육이야기 </a:t>
            </a:r>
            <a:endParaRPr lang="ko-KR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975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7224" y="1114425"/>
            <a:ext cx="11564469" cy="5550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ko-KR" altLang="en-US" sz="2400" dirty="0" err="1" smtClean="0">
                <a:solidFill>
                  <a:schemeClr val="accent5"/>
                </a:solidFill>
              </a:rPr>
              <a:t>기숙형</a:t>
            </a:r>
            <a:r>
              <a:rPr lang="ko-KR" altLang="en-US" sz="2400" dirty="0" smtClean="0">
                <a:solidFill>
                  <a:schemeClr val="accent5"/>
                </a:solidFill>
              </a:rPr>
              <a:t> 공립대안학교 경남 창원 </a:t>
            </a:r>
            <a:r>
              <a:rPr lang="en-US" altLang="ko-KR" sz="2400" dirty="0" smtClean="0">
                <a:solidFill>
                  <a:schemeClr val="accent5"/>
                </a:solidFill>
              </a:rPr>
              <a:t>2016</a:t>
            </a:r>
            <a:r>
              <a:rPr lang="ko-KR" altLang="en-US" sz="2400" dirty="0" smtClean="0">
                <a:solidFill>
                  <a:schemeClr val="accent5"/>
                </a:solidFill>
              </a:rPr>
              <a:t>년 년 </a:t>
            </a:r>
            <a:r>
              <a:rPr lang="en-US" altLang="ko-KR" sz="2400" dirty="0" smtClean="0">
                <a:solidFill>
                  <a:schemeClr val="accent5"/>
                </a:solidFill>
              </a:rPr>
              <a:t>3</a:t>
            </a:r>
            <a:r>
              <a:rPr lang="ko-KR" altLang="en-US" sz="2400" dirty="0" smtClean="0">
                <a:solidFill>
                  <a:schemeClr val="accent5"/>
                </a:solidFill>
              </a:rPr>
              <a:t>월 </a:t>
            </a:r>
            <a:r>
              <a:rPr lang="en-US" altLang="ko-KR" sz="2400" dirty="0" smtClean="0">
                <a:solidFill>
                  <a:schemeClr val="accent5"/>
                </a:solidFill>
              </a:rPr>
              <a:t>1</a:t>
            </a:r>
            <a:r>
              <a:rPr lang="ko-KR" altLang="en-US" sz="2400" dirty="0" smtClean="0">
                <a:solidFill>
                  <a:schemeClr val="accent5"/>
                </a:solidFill>
              </a:rPr>
              <a:t>일 개교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91845" y="0"/>
            <a:ext cx="10972800" cy="1143000"/>
          </a:xfrm>
        </p:spPr>
        <p:txBody>
          <a:bodyPr/>
          <a:lstStyle/>
          <a:p>
            <a:r>
              <a:rPr lang="ko-KR" altLang="en-US" dirty="0" smtClean="0"/>
              <a:t>전국최초의 </a:t>
            </a:r>
            <a:r>
              <a:rPr lang="ko-KR" altLang="en-US" dirty="0" err="1" smtClean="0"/>
              <a:t>기숙형</a:t>
            </a:r>
            <a:r>
              <a:rPr lang="ko-KR" altLang="en-US" dirty="0" smtClean="0"/>
              <a:t> 공립대안학교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" name="그림 3" descr="15-ti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4410635"/>
            <a:ext cx="5208494" cy="2447365"/>
          </a:xfrm>
          <a:prstGeom prst="rect">
            <a:avLst/>
          </a:prstGeom>
        </p:spPr>
      </p:pic>
      <p:pic>
        <p:nvPicPr>
          <p:cNvPr id="6" name="그림 5" descr="DSC_5962-t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740" y="4401671"/>
            <a:ext cx="5163671" cy="2617694"/>
          </a:xfrm>
          <a:prstGeom prst="rect">
            <a:avLst/>
          </a:prstGeom>
        </p:spPr>
      </p:pic>
      <p:pic>
        <p:nvPicPr>
          <p:cNvPr id="7" name="그림 6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792" y="1647825"/>
            <a:ext cx="68770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1331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20823" y="1416424"/>
            <a:ext cx="10972800" cy="524857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altLang="ko-KR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7600" b="1" dirty="0" smtClean="0">
                <a:solidFill>
                  <a:schemeClr val="accent5">
                    <a:lumMod val="75000"/>
                  </a:schemeClr>
                </a:solidFill>
              </a:rPr>
              <a:t>‘</a:t>
            </a:r>
            <a:r>
              <a:rPr lang="ko-KR" altLang="en-US" sz="7600" b="1" dirty="0" smtClean="0">
                <a:solidFill>
                  <a:schemeClr val="accent5">
                    <a:lumMod val="75000"/>
                  </a:schemeClr>
                </a:solidFill>
              </a:rPr>
              <a:t>왜 혁신학교인가</a:t>
            </a:r>
            <a:r>
              <a:rPr lang="en-US" altLang="ko-KR" sz="7600" b="1" dirty="0" smtClean="0">
                <a:solidFill>
                  <a:schemeClr val="accent5">
                    <a:lumMod val="75000"/>
                  </a:schemeClr>
                </a:solidFill>
              </a:rPr>
              <a:t>? – </a:t>
            </a:r>
            <a:r>
              <a:rPr lang="ko-KR" altLang="en-US" sz="7600" b="1" dirty="0" smtClean="0">
                <a:solidFill>
                  <a:schemeClr val="accent5">
                    <a:lumMod val="75000"/>
                  </a:schemeClr>
                </a:solidFill>
              </a:rPr>
              <a:t>혁신학교는 학교를 살릴 수 있나</a:t>
            </a:r>
            <a:r>
              <a:rPr lang="en-US" altLang="ko-KR" sz="7600" b="1" dirty="0" smtClean="0">
                <a:solidFill>
                  <a:schemeClr val="accent5">
                    <a:lumMod val="75000"/>
                  </a:schemeClr>
                </a:solidFill>
              </a:rPr>
              <a:t>? 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FontTx/>
              <a:buChar char="-"/>
            </a:pPr>
            <a:endParaRPr lang="en-US" altLang="ko-KR" sz="7200" b="1" dirty="0" smtClean="0"/>
          </a:p>
          <a:p>
            <a:pPr marL="0" indent="0">
              <a:buFontTx/>
              <a:buChar char="-"/>
            </a:pPr>
            <a:endParaRPr lang="en-US" altLang="ko-KR" sz="7200" b="1" dirty="0"/>
          </a:p>
          <a:p>
            <a:pPr marL="0" indent="0">
              <a:buFontTx/>
              <a:buChar char="-"/>
            </a:pPr>
            <a:endParaRPr lang="en-US" altLang="ko-KR" sz="7200" b="1" dirty="0" smtClean="0"/>
          </a:p>
          <a:p>
            <a:pPr marL="0" indent="0">
              <a:buFontTx/>
              <a:buChar char="-"/>
            </a:pPr>
            <a:endParaRPr lang="en-US" altLang="ko-KR" sz="7200" b="1" dirty="0"/>
          </a:p>
          <a:p>
            <a:pPr marL="0" indent="0">
              <a:buFontTx/>
              <a:buChar char="-"/>
            </a:pPr>
            <a:endParaRPr lang="en-US" altLang="ko-KR" sz="7200" b="1" dirty="0" smtClean="0"/>
          </a:p>
          <a:p>
            <a:pPr marL="0" indent="0">
              <a:buFontTx/>
              <a:buChar char="-"/>
            </a:pPr>
            <a:endParaRPr lang="en-US" altLang="ko-KR" sz="7200" b="1" dirty="0"/>
          </a:p>
          <a:p>
            <a:pPr marL="0" indent="0">
              <a:buFontTx/>
              <a:buChar char="-"/>
            </a:pPr>
            <a:endParaRPr lang="en-US" altLang="ko-KR" sz="7200" b="1" dirty="0" smtClean="0"/>
          </a:p>
          <a:p>
            <a:pPr marL="0" indent="0">
              <a:buFontTx/>
              <a:buChar char="-"/>
            </a:pPr>
            <a:endParaRPr lang="en-US" altLang="ko-KR" sz="7200" b="1" dirty="0"/>
          </a:p>
          <a:p>
            <a:pPr marL="0" indent="0">
              <a:buFontTx/>
              <a:buChar char="-"/>
            </a:pPr>
            <a:endParaRPr lang="en-US" altLang="ko-KR" sz="7200" b="1" dirty="0" smtClean="0"/>
          </a:p>
          <a:p>
            <a:pPr marL="0" indent="0">
              <a:buFontTx/>
              <a:buChar char="-"/>
            </a:pPr>
            <a:endParaRPr lang="en-US" altLang="ko-KR" sz="7200" b="1" dirty="0"/>
          </a:p>
          <a:p>
            <a:pPr marL="0" indent="0">
              <a:buFontTx/>
              <a:buChar char="-"/>
            </a:pPr>
            <a:endParaRPr lang="en-US" altLang="ko-KR" sz="7200" b="1" dirty="0" smtClean="0"/>
          </a:p>
          <a:p>
            <a:pPr marL="0" indent="0">
              <a:buFontTx/>
              <a:buChar char="-"/>
            </a:pPr>
            <a:r>
              <a:rPr lang="ko-KR" altLang="en-US" sz="7200" b="1" dirty="0" smtClean="0"/>
              <a:t> </a:t>
            </a:r>
            <a:endParaRPr lang="en-US" altLang="ko-KR" sz="7200" b="1" dirty="0" smtClean="0"/>
          </a:p>
          <a:p>
            <a:pPr marL="0" indent="0">
              <a:buFontTx/>
              <a:buChar char="-"/>
            </a:pPr>
            <a:endParaRPr lang="en-US" altLang="ko-KR" dirty="0"/>
          </a:p>
          <a:p>
            <a:pPr marL="0" indent="0">
              <a:lnSpc>
                <a:spcPct val="170000"/>
              </a:lnSpc>
              <a:buFontTx/>
              <a:buChar char="-"/>
            </a:pPr>
            <a:r>
              <a:rPr lang="en-US" altLang="ko-KR" sz="6200" dirty="0" smtClean="0"/>
              <a:t> 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91845" y="0"/>
            <a:ext cx="10972800" cy="1143000"/>
          </a:xfrm>
        </p:spPr>
        <p:txBody>
          <a:bodyPr/>
          <a:lstStyle/>
          <a:p>
            <a:r>
              <a:rPr lang="ko-KR" altLang="en-US" dirty="0" smtClean="0"/>
              <a:t>혁신학교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마을교육공동체 그리고</a:t>
            </a:r>
            <a:r>
              <a:rPr lang="en-US" altLang="ko-KR" dirty="0" smtClean="0"/>
              <a:t>… </a:t>
            </a:r>
            <a:endParaRPr lang="ko-KR" altLang="en-US" dirty="0"/>
          </a:p>
        </p:txBody>
      </p:sp>
      <p:pic>
        <p:nvPicPr>
          <p:cNvPr id="4" name="그림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593" y="3133445"/>
            <a:ext cx="5867400" cy="2886075"/>
          </a:xfrm>
          <a:prstGeom prst="rect">
            <a:avLst/>
          </a:prstGeom>
        </p:spPr>
      </p:pic>
      <p:pic>
        <p:nvPicPr>
          <p:cNvPr id="5" name="그림 4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76" y="3009152"/>
            <a:ext cx="4823011" cy="311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1331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20823" y="1114425"/>
            <a:ext cx="10972800" cy="555057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ko-KR" dirty="0" smtClean="0"/>
              <a:t> </a:t>
            </a:r>
            <a:r>
              <a:rPr lang="ko-KR" altLang="en-US" dirty="0" smtClean="0">
                <a:solidFill>
                  <a:schemeClr val="accent5">
                    <a:lumMod val="75000"/>
                  </a:schemeClr>
                </a:solidFill>
              </a:rPr>
              <a:t>마을교육공동체란</a:t>
            </a:r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</a:rPr>
              <a:t>…?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☞ 마을을 통한 교육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지역사회의 인적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문화적 환경적 역사적 자원과 인프라를 적극적으로 활용하는 학습</a:t>
            </a: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r>
              <a:rPr lang="ko-KR" altLang="en-US" dirty="0" smtClean="0"/>
              <a:t>☞ 마을에 관한 교육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고유한 환경적 문화적 역사적 특수성을 학습하여 그 사의 공동체의 일원으로서 가치관과 생활방식을 공유하는 교육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☞ 마을을 위한 교육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지역사회가 가지고 있는 환경적 기반을 근거로 하는 진로교육과 지속 가능한 민주시민으로 성장시키는 교육 </a:t>
            </a: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91845" y="0"/>
            <a:ext cx="10972800" cy="1143000"/>
          </a:xfrm>
        </p:spPr>
        <p:txBody>
          <a:bodyPr/>
          <a:lstStyle/>
          <a:p>
            <a:r>
              <a:rPr lang="ko-KR" altLang="en-US" dirty="0" smtClean="0"/>
              <a:t>왜 마을교육공동체인가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71331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20823" y="1114425"/>
            <a:ext cx="10972800" cy="55505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altLang="ko-KR" sz="2400" b="1" dirty="0" smtClean="0"/>
          </a:p>
          <a:p>
            <a:pPr marL="0" indent="0">
              <a:buNone/>
            </a:pPr>
            <a:r>
              <a:rPr lang="ko-KR" altLang="en-US" sz="2400" b="1" dirty="0" smtClean="0"/>
              <a:t>마을교육공동체의 교육적 역할 </a:t>
            </a:r>
            <a:endParaRPr lang="en-US" altLang="ko-KR" sz="2400" b="1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dirty="0" smtClean="0"/>
              <a:t>☞ 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</a:rPr>
              <a:t>아이들 중심으로 학교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</a:rPr>
              <a:t>마을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</a:rPr>
              <a:t>자치단체가 역할을 분담하여 공동체 가치를 실현하는 교육</a:t>
            </a:r>
            <a:endParaRPr lang="en-US" altLang="ko-KR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dirty="0" smtClean="0"/>
              <a:t>☞ 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경쟁과 차별보다 지원과 협력으로 심리적인 안정과 아름다운 인격을 형성하는 치유의 교육</a:t>
            </a:r>
            <a:endParaRPr lang="en-US" altLang="ko-KR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dirty="0" smtClean="0"/>
              <a:t>☞ 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</a:rPr>
              <a:t>한 명의 아이를 기르기 위해서 마을의 학교가 되고 주민이 교사가 되는 협력의 학교</a:t>
            </a:r>
            <a:endParaRPr lang="en-US" altLang="ko-KR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dirty="0" smtClean="0"/>
              <a:t>☞ 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</a:rPr>
              <a:t>마을과 자치단체가 학교와 연계한  다양한 교육 프로그램을 기획하고 운영하는 상생의 교육</a:t>
            </a:r>
            <a:endParaRPr lang="en-US" altLang="ko-KR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dirty="0" smtClean="0"/>
              <a:t>☞ 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</a:rPr>
              <a:t>학교와 마을을 중심으로 지역고유의 문화가 살아서 공유되고 새롭게 재창조되는 문화의 공동체</a:t>
            </a:r>
            <a:endParaRPr lang="en-US" altLang="ko-KR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dirty="0" smtClean="0"/>
              <a:t>☞ 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</a:rPr>
              <a:t>학생들의 협력과 창의적인 활동을 위해서 학생의 자율과 자치를 지원하는 자치의 공동체</a:t>
            </a:r>
            <a:endParaRPr lang="en-US" altLang="ko-KR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dirty="0" smtClean="0"/>
              <a:t>☞ 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</a:rPr>
              <a:t>비정형화된 구조를 교육활동으로 단순 암기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</a:rPr>
              <a:t>반복학습보다는 인지적 유연성을 높이는 교육 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altLang="ko-KR" sz="76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ko-KR" sz="7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91845" y="0"/>
            <a:ext cx="10972800" cy="1143000"/>
          </a:xfrm>
        </p:spPr>
        <p:txBody>
          <a:bodyPr/>
          <a:lstStyle/>
          <a:p>
            <a:r>
              <a:rPr lang="ko-KR" altLang="en-US" dirty="0" smtClean="0"/>
              <a:t>왜 마을교육공동체인가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71331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0" dirty="0"/>
              <a:t> “한 아이를 키우는 데 온 마을이 필요하다”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ko-KR" altLang="en-US" dirty="0" smtClean="0">
                <a:solidFill>
                  <a:schemeClr val="accent5">
                    <a:lumMod val="75000"/>
                  </a:schemeClr>
                </a:solidFill>
              </a:rPr>
              <a:t>  경기도에서 </a:t>
            </a:r>
            <a:r>
              <a:rPr lang="ko-KR" altLang="en-US" dirty="0" smtClean="0">
                <a:solidFill>
                  <a:schemeClr val="accent5">
                    <a:lumMod val="75000"/>
                  </a:schemeClr>
                </a:solidFill>
              </a:rPr>
              <a:t>시작한 </a:t>
            </a:r>
            <a:r>
              <a:rPr lang="ko-KR" altLang="en-US" dirty="0">
                <a:solidFill>
                  <a:schemeClr val="accent5">
                    <a:lumMod val="75000"/>
                  </a:schemeClr>
                </a:solidFill>
              </a:rPr>
              <a:t>마을교육공동체 </a:t>
            </a:r>
            <a:r>
              <a:rPr lang="ko-KR" altLang="en-US" dirty="0" smtClean="0">
                <a:solidFill>
                  <a:schemeClr val="accent5">
                    <a:lumMod val="75000"/>
                  </a:schemeClr>
                </a:solidFill>
              </a:rPr>
              <a:t>사업</a:t>
            </a:r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</a:rPr>
              <a:t>… 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2800" dirty="0" smtClean="0"/>
              <a:t>   청소년 </a:t>
            </a:r>
            <a:r>
              <a:rPr lang="ko-KR" altLang="en-US" sz="2800" dirty="0" smtClean="0"/>
              <a:t>영화관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예술의 전당</a:t>
            </a:r>
            <a:r>
              <a:rPr lang="en-US" altLang="ko-KR" sz="2800" dirty="0" smtClean="0"/>
              <a:t>, </a:t>
            </a:r>
            <a:r>
              <a:rPr lang="ko-KR" altLang="en-US" sz="2800" dirty="0" err="1" smtClean="0"/>
              <a:t>템플스테이</a:t>
            </a:r>
            <a:r>
              <a:rPr lang="en-US" altLang="ko-KR" sz="2800" dirty="0" smtClean="0"/>
              <a:t>, </a:t>
            </a:r>
            <a:r>
              <a:rPr lang="ko-KR" altLang="en-US" sz="2800" dirty="0" err="1" smtClean="0"/>
              <a:t>북카페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길거리 </a:t>
            </a:r>
            <a:r>
              <a:rPr lang="ko-KR" altLang="en-US" sz="2800" dirty="0" err="1" smtClean="0"/>
              <a:t>버스킹</a:t>
            </a:r>
            <a:r>
              <a:rPr lang="ko-KR" altLang="en-US" sz="2800" dirty="0" smtClean="0"/>
              <a:t> 음악회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마을 </a:t>
            </a:r>
            <a:r>
              <a:rPr lang="ko-KR" altLang="en-US" sz="2800" dirty="0" err="1" smtClean="0"/>
              <a:t>책만들기</a:t>
            </a:r>
            <a:r>
              <a:rPr lang="en-US" altLang="ko-KR" sz="2800" dirty="0" smtClean="0"/>
              <a:t>, </a:t>
            </a:r>
            <a:r>
              <a:rPr lang="ko-KR" altLang="en-US" sz="2800" dirty="0" err="1" smtClean="0"/>
              <a:t>울할매</a:t>
            </a:r>
            <a:r>
              <a:rPr lang="ko-KR" altLang="en-US" sz="2800" dirty="0" smtClean="0"/>
              <a:t> 이야기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익명 우체국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도시락 전달 프로젝트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무료 </a:t>
            </a:r>
            <a:r>
              <a:rPr lang="ko-KR" altLang="en-US" sz="2800" dirty="0" err="1" smtClean="0"/>
              <a:t>멘토링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진로 카페 프로젝트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소식지 발간</a:t>
            </a:r>
            <a:r>
              <a:rPr lang="en-US" altLang="ko-KR" sz="2800" dirty="0" smtClean="0"/>
              <a:t>, </a:t>
            </a:r>
            <a:r>
              <a:rPr lang="ko-KR" altLang="en-US" sz="2800" dirty="0" err="1" smtClean="0"/>
              <a:t>팟캐스트</a:t>
            </a:r>
            <a:r>
              <a:rPr lang="en-US" altLang="ko-KR" sz="2800" dirty="0" smtClean="0"/>
              <a:t>. </a:t>
            </a:r>
            <a:r>
              <a:rPr lang="ko-KR" altLang="en-US" sz="2800" dirty="0" smtClean="0"/>
              <a:t>꿈을 담는 카메라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올해의 뉴스</a:t>
            </a:r>
            <a:r>
              <a:rPr lang="en-US" altLang="ko-KR" sz="2800" dirty="0" smtClean="0"/>
              <a:t>, </a:t>
            </a:r>
            <a:r>
              <a:rPr lang="ko-KR" altLang="en-US" sz="2800" dirty="0" err="1" smtClean="0"/>
              <a:t>맛집을</a:t>
            </a:r>
            <a:r>
              <a:rPr lang="ko-KR" altLang="en-US" sz="2800" dirty="0" smtClean="0"/>
              <a:t> 소개합니다</a:t>
            </a:r>
            <a:r>
              <a:rPr lang="en-US" altLang="ko-KR" sz="2800" dirty="0" smtClean="0"/>
              <a:t>. </a:t>
            </a:r>
            <a:r>
              <a:rPr lang="ko-KR" altLang="en-US" sz="2800" dirty="0" smtClean="0"/>
              <a:t>타마 프로젝트</a:t>
            </a:r>
            <a:r>
              <a:rPr lang="en-US" altLang="ko-KR" sz="2800" dirty="0" smtClean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xmlns="" val="300841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20823" y="1162051"/>
            <a:ext cx="10972800" cy="5502950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ko-KR" altLang="en-US" sz="3000" dirty="0" smtClean="0"/>
              <a:t>혁신학교 그리고 자유 </a:t>
            </a:r>
            <a:r>
              <a:rPr lang="ko-KR" altLang="en-US" sz="3000" dirty="0" err="1" smtClean="0"/>
              <a:t>학기제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체험학습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그리고</a:t>
            </a:r>
            <a:r>
              <a:rPr lang="en-US" altLang="ko-KR" sz="3000" dirty="0" smtClean="0"/>
              <a:t>…</a:t>
            </a:r>
            <a:endParaRPr lang="en-US" altLang="ko-KR" sz="3000" dirty="0"/>
          </a:p>
          <a:p>
            <a:pPr algn="ctr">
              <a:lnSpc>
                <a:spcPct val="170000"/>
              </a:lnSpc>
              <a:buNone/>
            </a:pPr>
            <a:r>
              <a:rPr lang="ko-KR" altLang="en-US" b="1" dirty="0" smtClean="0">
                <a:solidFill>
                  <a:srgbClr val="FFC000"/>
                </a:solidFill>
              </a:rPr>
              <a:t>마을교육공동체란 무엇인가</a:t>
            </a:r>
            <a:endParaRPr lang="en-US" altLang="ko-KR" b="1" dirty="0">
              <a:solidFill>
                <a:srgbClr val="FFC000"/>
              </a:solidFill>
            </a:endParaRPr>
          </a:p>
          <a:p>
            <a:pPr>
              <a:lnSpc>
                <a:spcPct val="170000"/>
              </a:lnSpc>
              <a:buNone/>
            </a:pPr>
            <a:r>
              <a:rPr lang="ko-KR" altLang="en-US" sz="3000" dirty="0" smtClean="0"/>
              <a:t>전북완주의 방과 후 협동조합</a:t>
            </a:r>
            <a:r>
              <a:rPr lang="en-US" altLang="ko-KR" sz="3000" dirty="0" smtClean="0"/>
              <a:t>, </a:t>
            </a:r>
          </a:p>
          <a:p>
            <a:pPr>
              <a:lnSpc>
                <a:spcPct val="170000"/>
              </a:lnSpc>
              <a:buNone/>
            </a:pPr>
            <a:r>
              <a:rPr lang="ko-KR" altLang="en-US" sz="3000" dirty="0" smtClean="0"/>
              <a:t>충남 홍성의 풀무학교</a:t>
            </a:r>
            <a:r>
              <a:rPr lang="en-US" altLang="ko-KR" sz="3000" dirty="0" smtClean="0"/>
              <a:t>, </a:t>
            </a:r>
          </a:p>
          <a:p>
            <a:pPr>
              <a:lnSpc>
                <a:spcPct val="170000"/>
              </a:lnSpc>
              <a:buNone/>
            </a:pPr>
            <a:r>
              <a:rPr lang="en-US" altLang="ko-KR" sz="2800" dirty="0" smtClean="0"/>
              <a:t> </a:t>
            </a:r>
            <a:r>
              <a:rPr lang="ko-KR" altLang="en-US" sz="2800" dirty="0" smtClean="0"/>
              <a:t>서울 </a:t>
            </a:r>
            <a:r>
              <a:rPr lang="ko-KR" altLang="en-US" sz="2800" dirty="0" err="1" smtClean="0"/>
              <a:t>성미산</a:t>
            </a:r>
            <a:r>
              <a:rPr lang="ko-KR" altLang="en-US" sz="2800" dirty="0" smtClean="0"/>
              <a:t> 마을의 공동육아와  대안학교</a:t>
            </a:r>
            <a:endParaRPr lang="en-US" altLang="ko-KR" sz="2800" dirty="0" smtClean="0"/>
          </a:p>
          <a:p>
            <a:pPr>
              <a:lnSpc>
                <a:spcPct val="170000"/>
              </a:lnSpc>
              <a:buNone/>
            </a:pPr>
            <a:r>
              <a:rPr lang="en-US" altLang="ko-KR" sz="2800" dirty="0" smtClean="0"/>
              <a:t>- </a:t>
            </a:r>
            <a:r>
              <a:rPr lang="ko-KR" altLang="en-US" sz="2800" dirty="0" smtClean="0"/>
              <a:t>학교와 지방자치단체가 손잡고 교육을 하자는 것이다</a:t>
            </a:r>
            <a:r>
              <a:rPr lang="en-US" altLang="ko-KR" sz="2800" dirty="0" smtClean="0"/>
              <a:t>.</a:t>
            </a:r>
            <a:r>
              <a:rPr lang="ko-KR" altLang="en-US" sz="2800" dirty="0" smtClean="0"/>
              <a:t> </a:t>
            </a:r>
            <a:endParaRPr lang="en-US" altLang="ko-KR" sz="2800" dirty="0"/>
          </a:p>
          <a:p>
            <a:pPr>
              <a:lnSpc>
                <a:spcPct val="170000"/>
              </a:lnSpc>
              <a:buNone/>
            </a:pPr>
            <a:endParaRPr lang="en-US" altLang="ko-KR" sz="8000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91845" y="0"/>
            <a:ext cx="10972800" cy="1143000"/>
          </a:xfrm>
        </p:spPr>
        <p:txBody>
          <a:bodyPr/>
          <a:lstStyle/>
          <a:p>
            <a:r>
              <a:rPr lang="ko-KR" altLang="en-US" dirty="0" smtClean="0"/>
              <a:t>마을교육 공동체 운영 사례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71331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400175"/>
            <a:ext cx="10972800" cy="4927473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en-US" altLang="ko-KR" sz="2800" dirty="0" smtClean="0">
              <a:latin typeface="+mn-ea"/>
            </a:endParaRPr>
          </a:p>
          <a:p>
            <a:pPr marL="457200" indent="-457200">
              <a:lnSpc>
                <a:spcPct val="220000"/>
              </a:lnSpc>
              <a:buNone/>
            </a:pPr>
            <a:endParaRPr lang="en-US" altLang="ko-KR" sz="3600" dirty="0" smtClean="0">
              <a:latin typeface="+mn-ea"/>
            </a:endParaRPr>
          </a:p>
          <a:p>
            <a:pPr marL="457200" indent="-457200">
              <a:lnSpc>
                <a:spcPct val="270000"/>
              </a:lnSpc>
              <a:buNone/>
            </a:pPr>
            <a:r>
              <a:rPr lang="ko-KR" altLang="en-US" sz="3300" dirty="0" smtClean="0">
                <a:latin typeface="+mn-ea"/>
              </a:rPr>
              <a:t>      </a:t>
            </a:r>
            <a:r>
              <a:rPr lang="en-US" altLang="ko-K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</a:rPr>
              <a:t> </a:t>
            </a:r>
            <a:endParaRPr lang="ko-KR" altLang="en-US" sz="28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accent2"/>
                </a:solidFill>
                <a:latin typeface="나눔바른고딕" panose="020B0600000101010101" charset="-127"/>
                <a:ea typeface="나눔바른고딕" panose="020B0600000101010101" charset="-127"/>
              </a:rPr>
              <a:t>마을교육공동체란</a:t>
            </a:r>
            <a:r>
              <a:rPr lang="en-US" altLang="ko-KR" dirty="0" smtClean="0">
                <a:solidFill>
                  <a:schemeClr val="accent2"/>
                </a:solidFill>
                <a:latin typeface="나눔바른고딕" panose="020B0600000101010101" charset="-127"/>
                <a:ea typeface="나눔바른고딕" panose="020B0600000101010101" charset="-127"/>
              </a:rPr>
              <a:t>…? </a:t>
            </a:r>
            <a:endParaRPr lang="ko-KR" altLang="en-US" dirty="0"/>
          </a:p>
        </p:txBody>
      </p:sp>
      <p:pic>
        <p:nvPicPr>
          <p:cNvPr id="5" name="그림 4" descr="BandPhoto_2016_04_06_10_15_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929" y="1595718"/>
            <a:ext cx="5486400" cy="4661647"/>
          </a:xfrm>
          <a:prstGeom prst="rect">
            <a:avLst/>
          </a:prstGeom>
        </p:spPr>
      </p:pic>
      <p:pic>
        <p:nvPicPr>
          <p:cNvPr id="6" name="그림 5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42" y="1588993"/>
            <a:ext cx="5722284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8417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400175"/>
            <a:ext cx="10972800" cy="4927473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en-US" altLang="ko-KR" sz="2800" dirty="0" smtClean="0">
              <a:latin typeface="+mn-ea"/>
            </a:endParaRPr>
          </a:p>
          <a:p>
            <a:pPr marL="457200" indent="-457200">
              <a:lnSpc>
                <a:spcPct val="220000"/>
              </a:lnSpc>
              <a:buNone/>
            </a:pPr>
            <a:endParaRPr lang="en-US" altLang="ko-KR" sz="3600" dirty="0" smtClean="0">
              <a:latin typeface="+mn-ea"/>
            </a:endParaRPr>
          </a:p>
          <a:p>
            <a:pPr marL="457200" indent="-457200">
              <a:lnSpc>
                <a:spcPct val="270000"/>
              </a:lnSpc>
              <a:buNone/>
            </a:pPr>
            <a:r>
              <a:rPr lang="ko-KR" altLang="en-US" sz="3300" dirty="0" smtClean="0">
                <a:latin typeface="+mn-ea"/>
              </a:rPr>
              <a:t>      </a:t>
            </a:r>
            <a:r>
              <a:rPr lang="en-US" altLang="ko-K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</a:rPr>
              <a:t> </a:t>
            </a:r>
            <a:endParaRPr lang="ko-KR" altLang="en-US" sz="28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accent2"/>
                </a:solidFill>
                <a:latin typeface="나눔바른고딕" panose="020B0600000101010101" charset="-127"/>
                <a:ea typeface="나눔바른고딕" panose="020B0600000101010101" charset="-127"/>
              </a:rPr>
              <a:t>마을교육공동체란</a:t>
            </a:r>
            <a:r>
              <a:rPr lang="en-US" altLang="ko-KR" dirty="0" smtClean="0">
                <a:solidFill>
                  <a:schemeClr val="accent2"/>
                </a:solidFill>
                <a:latin typeface="나눔바른고딕" panose="020B0600000101010101" charset="-127"/>
                <a:ea typeface="나눔바른고딕" panose="020B0600000101010101" charset="-127"/>
              </a:rPr>
              <a:t>…? </a:t>
            </a:r>
            <a:endParaRPr lang="ko-KR" altLang="en-US" dirty="0"/>
          </a:p>
        </p:txBody>
      </p:sp>
      <p:pic>
        <p:nvPicPr>
          <p:cNvPr id="5" name="그림 4" descr="34330_31974_304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06" y="1860176"/>
            <a:ext cx="5715000" cy="3962400"/>
          </a:xfrm>
          <a:prstGeom prst="rect">
            <a:avLst/>
          </a:prstGeom>
        </p:spPr>
      </p:pic>
      <p:pic>
        <p:nvPicPr>
          <p:cNvPr id="6" name="그림 5" descr="60070904090519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828800"/>
            <a:ext cx="5522259" cy="401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8417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400175"/>
            <a:ext cx="10972800" cy="4927473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en-US" altLang="ko-KR" sz="2800" dirty="0" smtClean="0">
              <a:latin typeface="+mn-ea"/>
            </a:endParaRPr>
          </a:p>
          <a:p>
            <a:pPr marL="457200" indent="-457200">
              <a:lnSpc>
                <a:spcPct val="220000"/>
              </a:lnSpc>
              <a:buNone/>
            </a:pPr>
            <a:endParaRPr lang="en-US" altLang="ko-KR" sz="3600" dirty="0" smtClean="0">
              <a:latin typeface="+mn-ea"/>
            </a:endParaRPr>
          </a:p>
          <a:p>
            <a:pPr marL="457200" indent="-457200">
              <a:lnSpc>
                <a:spcPct val="270000"/>
              </a:lnSpc>
              <a:buNone/>
            </a:pPr>
            <a:r>
              <a:rPr lang="ko-KR" altLang="en-US" sz="3300" dirty="0" smtClean="0">
                <a:latin typeface="+mn-ea"/>
              </a:rPr>
              <a:t>      </a:t>
            </a:r>
            <a:r>
              <a:rPr lang="en-US" altLang="ko-K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</a:rPr>
              <a:t> </a:t>
            </a:r>
            <a:endParaRPr lang="ko-KR" altLang="en-US" sz="28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solidFill>
                  <a:schemeClr val="accent2"/>
                </a:solidFill>
                <a:latin typeface="나눔바른고딕" panose="020B0600000101010101" charset="-127"/>
                <a:ea typeface="나눔바른고딕" panose="020B0600000101010101" charset="-127"/>
              </a:rPr>
              <a:t>마을교육공동체한</a:t>
            </a:r>
            <a:r>
              <a:rPr lang="en-US" altLang="ko-KR" dirty="0" smtClean="0">
                <a:solidFill>
                  <a:schemeClr val="accent2"/>
                </a:solidFill>
                <a:latin typeface="나눔바른고딕" panose="020B0600000101010101" charset="-127"/>
                <a:ea typeface="나눔바른고딕" panose="020B0600000101010101" charset="-127"/>
              </a:rPr>
              <a:t>…? </a:t>
            </a:r>
            <a:endParaRPr lang="ko-KR" altLang="en-US" dirty="0"/>
          </a:p>
        </p:txBody>
      </p:sp>
      <p:pic>
        <p:nvPicPr>
          <p:cNvPr id="5" name="그림 4" descr="CrVgoGzVMAAf5S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58" y="1083888"/>
            <a:ext cx="4800600" cy="3039876"/>
          </a:xfrm>
          <a:prstGeom prst="rect">
            <a:avLst/>
          </a:prstGeom>
        </p:spPr>
      </p:pic>
      <p:pic>
        <p:nvPicPr>
          <p:cNvPr id="6" name="그림 5" descr="3543866985_vZgkonYE_EC9DBCEAB484ED8EB8ECA791_noname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482" y="1147483"/>
            <a:ext cx="4984376" cy="3012141"/>
          </a:xfrm>
          <a:prstGeom prst="rect">
            <a:avLst/>
          </a:prstGeom>
        </p:spPr>
      </p:pic>
      <p:pic>
        <p:nvPicPr>
          <p:cNvPr id="7" name="그림 6" descr="삼각산고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647" y="4240305"/>
            <a:ext cx="4805082" cy="2943785"/>
          </a:xfrm>
          <a:prstGeom prst="rect">
            <a:avLst/>
          </a:prstGeom>
        </p:spPr>
      </p:pic>
      <p:pic>
        <p:nvPicPr>
          <p:cNvPr id="8" name="그림 7" descr="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0517" y="4222376"/>
            <a:ext cx="4993341" cy="299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8417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64776" y="1210795"/>
            <a:ext cx="10972800" cy="5400675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ko-KR" altLang="en-US" sz="2400" b="1" dirty="0" smtClean="0">
                <a:latin typeface="+mn-ea"/>
              </a:rPr>
              <a:t>학교 교육이 놓치고 있는 것들</a:t>
            </a:r>
            <a:r>
              <a:rPr lang="en-US" altLang="ko-KR" sz="2400" b="1" dirty="0" smtClean="0">
                <a:latin typeface="+mn-ea"/>
              </a:rPr>
              <a:t>…</a:t>
            </a:r>
          </a:p>
          <a:p>
            <a:pPr marL="457200" indent="-457200">
              <a:buNone/>
            </a:pPr>
            <a:endParaRPr lang="en-US" altLang="ko-KR" sz="2400" b="1" dirty="0" smtClean="0">
              <a:latin typeface="+mn-ea"/>
            </a:endParaRPr>
          </a:p>
          <a:p>
            <a:pPr marL="457200" indent="-457200">
              <a:buNone/>
            </a:pPr>
            <a:r>
              <a:rPr lang="ko-KR" altLang="en-US" sz="2000" dirty="0" smtClean="0"/>
              <a:t>‘</a:t>
            </a:r>
            <a:r>
              <a:rPr lang="ko-KR" altLang="en-US" sz="2000" dirty="0"/>
              <a:t>따뜻한 학교</a:t>
            </a:r>
            <a:r>
              <a:rPr lang="en-US" altLang="ko-KR" sz="2000" dirty="0"/>
              <a:t>, </a:t>
            </a:r>
            <a:r>
              <a:rPr lang="ko-KR" altLang="en-US" sz="2000" dirty="0"/>
              <a:t>열손가락 학교</a:t>
            </a:r>
            <a:r>
              <a:rPr lang="en-US" altLang="ko-KR" sz="2000" dirty="0"/>
              <a:t>, </a:t>
            </a:r>
            <a:endParaRPr lang="en-US" altLang="ko-KR" sz="2000" dirty="0" smtClean="0"/>
          </a:p>
          <a:p>
            <a:pPr marL="457200" indent="-457200">
              <a:buNone/>
            </a:pPr>
            <a:r>
              <a:rPr lang="ko-KR" altLang="en-US" sz="2000" dirty="0" smtClean="0"/>
              <a:t>실천연구회</a:t>
            </a:r>
            <a:r>
              <a:rPr lang="en-US" altLang="ko-KR" sz="2000" dirty="0"/>
              <a:t>, </a:t>
            </a:r>
            <a:r>
              <a:rPr lang="ko-KR" altLang="en-US" sz="2000" dirty="0"/>
              <a:t>맞춤형 책임교육</a:t>
            </a:r>
            <a:r>
              <a:rPr lang="en-US" altLang="ko-KR" sz="2000" dirty="0"/>
              <a:t>, </a:t>
            </a:r>
            <a:r>
              <a:rPr lang="ko-KR" altLang="en-US" sz="2000" dirty="0"/>
              <a:t>마을교과서</a:t>
            </a:r>
            <a:r>
              <a:rPr lang="en-US" altLang="ko-KR" sz="2000" dirty="0" smtClean="0"/>
              <a:t>,</a:t>
            </a:r>
          </a:p>
          <a:p>
            <a:pPr marL="457200" indent="-457200">
              <a:buNone/>
            </a:pPr>
            <a:r>
              <a:rPr lang="ko-KR" altLang="en-US" sz="2000" dirty="0" err="1" smtClean="0"/>
              <a:t>풀뿌리</a:t>
            </a:r>
            <a:r>
              <a:rPr lang="ko-KR" altLang="en-US" sz="2000" dirty="0" smtClean="0"/>
              <a:t> 교육과정</a:t>
            </a:r>
            <a:r>
              <a:rPr lang="en-US" altLang="ko-KR" sz="2000" dirty="0"/>
              <a:t>, </a:t>
            </a:r>
            <a:r>
              <a:rPr lang="ko-KR" altLang="en-US" sz="2000" dirty="0" smtClean="0"/>
              <a:t>질적 교육연구소’ 등의 </a:t>
            </a:r>
            <a:endParaRPr lang="en-US" altLang="ko-KR" sz="2000" dirty="0" smtClean="0"/>
          </a:p>
          <a:p>
            <a:pPr marL="457200" indent="-457200">
              <a:buNone/>
            </a:pPr>
            <a:r>
              <a:rPr lang="ko-KR" altLang="en-US" sz="2000" dirty="0" smtClean="0"/>
              <a:t>지역교육 </a:t>
            </a:r>
            <a:r>
              <a:rPr lang="ko-KR" altLang="en-US" sz="2000" dirty="0"/>
              <a:t>살리기 사업</a:t>
            </a:r>
            <a:r>
              <a:rPr lang="en-US" altLang="ko-KR" sz="2000" b="1" dirty="0" smtClean="0">
                <a:latin typeface="+mn-ea"/>
              </a:rPr>
              <a:t> </a:t>
            </a:r>
            <a:r>
              <a:rPr lang="ko-KR" altLang="en-US" sz="2000" dirty="0" smtClean="0">
                <a:latin typeface="+mn-ea"/>
              </a:rPr>
              <a:t> </a:t>
            </a:r>
            <a:r>
              <a:rPr lang="en-US" altLang="ko-KR" sz="20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 </a:t>
            </a:r>
            <a:endParaRPr lang="en-US" altLang="ko-KR" sz="2000" dirty="0" smtClean="0">
              <a:latin typeface="+mn-ea"/>
            </a:endParaRPr>
          </a:p>
          <a:p>
            <a:pPr marL="457200" indent="-457200">
              <a:buNone/>
            </a:pPr>
            <a:endParaRPr lang="en-US" altLang="ko-KR" dirty="0" smtClean="0">
              <a:latin typeface="+mn-ea"/>
            </a:endParaRPr>
          </a:p>
          <a:p>
            <a:pPr marL="457200" indent="-457200">
              <a:buNone/>
            </a:pPr>
            <a:endParaRPr lang="en-US" altLang="ko-KR" dirty="0" smtClean="0">
              <a:latin typeface="+mn-ea"/>
            </a:endParaRPr>
          </a:p>
          <a:p>
            <a:pPr marL="457200" indent="-457200">
              <a:lnSpc>
                <a:spcPct val="270000"/>
              </a:lnSpc>
              <a:buNone/>
            </a:pPr>
            <a:r>
              <a:rPr lang="ko-KR" altLang="en-US" dirty="0" smtClean="0">
                <a:latin typeface="+mn-ea"/>
              </a:rPr>
              <a:t>     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accent1">
                    <a:lumMod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/>
            </a:r>
            <a:br>
              <a:rPr lang="ko-KR" altLang="en-US" dirty="0">
                <a:solidFill>
                  <a:schemeClr val="accent1">
                    <a:lumMod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</a:br>
            <a:r>
              <a:rPr lang="ko-KR" altLang="en-US" dirty="0" err="1" smtClean="0">
                <a:solidFill>
                  <a:schemeClr val="accent1">
                    <a:lumMod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로컬에듀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  </a:t>
            </a:r>
            <a:r>
              <a:rPr lang="en-US" altLang="ko-KR" dirty="0" smtClean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/>
            </a:r>
            <a:br>
              <a:rPr lang="en-US" altLang="ko-KR" dirty="0" smtClean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</a:br>
            <a:endParaRPr lang="ko-KR" altLang="en-US" dirty="0"/>
          </a:p>
        </p:txBody>
      </p:sp>
      <p:pic>
        <p:nvPicPr>
          <p:cNvPr id="4" name="그림 3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3011" y="2519083"/>
            <a:ext cx="3209364" cy="4078941"/>
          </a:xfrm>
          <a:prstGeom prst="rect">
            <a:avLst/>
          </a:prstGeom>
        </p:spPr>
      </p:pic>
      <p:pic>
        <p:nvPicPr>
          <p:cNvPr id="5" name="그림 4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92" y="3851181"/>
            <a:ext cx="7809379" cy="271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8417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076325"/>
            <a:ext cx="10972800" cy="5400675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buNone/>
            </a:pPr>
            <a:endParaRPr lang="en-US" altLang="ko-KR" sz="2800" dirty="0" smtClean="0">
              <a:latin typeface="+mn-ea"/>
            </a:endParaRPr>
          </a:p>
          <a:p>
            <a:pPr marL="457200" indent="-457200">
              <a:buNone/>
            </a:pPr>
            <a:r>
              <a:rPr lang="ko-KR" altLang="en-US" sz="9600" b="1" dirty="0" smtClean="0">
                <a:latin typeface="+mn-ea"/>
              </a:rPr>
              <a:t> </a:t>
            </a:r>
            <a:r>
              <a:rPr lang="ko-KR" altLang="en-US" sz="9600" b="1" dirty="0" smtClean="0">
                <a:latin typeface="+mn-ea"/>
              </a:rPr>
              <a:t>지식과 현실이 괴리된 교육</a:t>
            </a:r>
            <a:r>
              <a:rPr lang="ko-KR" altLang="en-US" sz="9600" dirty="0" smtClean="0">
                <a:latin typeface="+mn-ea"/>
              </a:rPr>
              <a:t> </a:t>
            </a:r>
            <a:endParaRPr lang="en-US" altLang="ko-KR" sz="9600" dirty="0" smtClean="0">
              <a:latin typeface="+mn-ea"/>
            </a:endParaRPr>
          </a:p>
          <a:p>
            <a:pPr marL="457200" indent="-457200">
              <a:buNone/>
            </a:pPr>
            <a:endParaRPr lang="en-US" altLang="ko-KR" sz="9600" dirty="0" smtClean="0">
              <a:latin typeface="+mn-ea"/>
            </a:endParaRPr>
          </a:p>
          <a:p>
            <a:pPr marL="457200" indent="-457200">
              <a:buNone/>
            </a:pPr>
            <a:r>
              <a:rPr lang="en-US" altLang="ko-KR" sz="96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 </a:t>
            </a:r>
            <a:endParaRPr lang="en-US" altLang="ko-KR" sz="7200" dirty="0" smtClean="0">
              <a:latin typeface="+mn-ea"/>
            </a:endParaRPr>
          </a:p>
          <a:p>
            <a:pPr marL="1371600" indent="-1371600">
              <a:lnSpc>
                <a:spcPct val="170000"/>
              </a:lnSpc>
              <a:buNone/>
            </a:pPr>
            <a:r>
              <a:rPr lang="en-US" altLang="ko-KR" sz="8000" dirty="0" smtClean="0">
                <a:latin typeface="+mn-ea"/>
              </a:rPr>
              <a:t>1. </a:t>
            </a:r>
            <a:r>
              <a:rPr lang="ko-KR" altLang="en-US" sz="8000" dirty="0" smtClean="0">
                <a:latin typeface="+mn-ea"/>
              </a:rPr>
              <a:t>학교는 </a:t>
            </a:r>
            <a:r>
              <a:rPr lang="ko-KR" altLang="en-US" sz="8000" dirty="0">
                <a:latin typeface="+mn-ea"/>
              </a:rPr>
              <a:t>왜 헌법교육 안 할까</a:t>
            </a:r>
            <a:r>
              <a:rPr lang="en-US" altLang="ko-KR" sz="8000" dirty="0">
                <a:latin typeface="+mn-ea"/>
              </a:rPr>
              <a:t>? </a:t>
            </a:r>
            <a:r>
              <a:rPr lang="en-US" altLang="ko-KR" sz="8000" dirty="0">
                <a:latin typeface="+mn-ea"/>
                <a:hlinkClick r:id="rId2"/>
              </a:rPr>
              <a:t>http://chamstory.tistory.com/2637</a:t>
            </a:r>
            <a:endParaRPr lang="en-US" altLang="ko-KR" sz="8000" dirty="0" smtClean="0">
              <a:latin typeface="+mn-ea"/>
            </a:endParaRPr>
          </a:p>
          <a:p>
            <a:pPr marL="1371600" indent="-1371600">
              <a:lnSpc>
                <a:spcPct val="170000"/>
              </a:lnSpc>
              <a:buNone/>
            </a:pPr>
            <a:r>
              <a:rPr lang="en-US" altLang="ko-KR" sz="8000" dirty="0" smtClean="0">
                <a:latin typeface="+mn-ea"/>
              </a:rPr>
              <a:t>2</a:t>
            </a:r>
            <a:r>
              <a:rPr lang="en-US" altLang="ko-KR" sz="8000" dirty="0" smtClean="0">
                <a:latin typeface="+mn-ea"/>
              </a:rPr>
              <a:t>. </a:t>
            </a:r>
            <a:r>
              <a:rPr lang="ko-KR" altLang="en-US" sz="8000" dirty="0" smtClean="0">
                <a:latin typeface="+mn-ea"/>
              </a:rPr>
              <a:t>성교육 현실화 </a:t>
            </a:r>
            <a:r>
              <a:rPr lang="ko-KR" altLang="en-US" sz="8000" dirty="0" smtClean="0">
                <a:latin typeface="+mn-ea"/>
              </a:rPr>
              <a:t>시켜야  </a:t>
            </a:r>
            <a:r>
              <a:rPr lang="en-US" altLang="ko-KR" sz="5600" b="1" u="sng" dirty="0">
                <a:hlinkClick r:id="rId3"/>
              </a:rPr>
              <a:t>http://www.youtube.com/watch?feature=player_detailpage&amp;v=euYPwYr2S-M</a:t>
            </a:r>
            <a:endParaRPr lang="en-US" altLang="ko-KR" sz="5600" dirty="0" smtClean="0">
              <a:latin typeface="+mn-ea"/>
            </a:endParaRPr>
          </a:p>
          <a:p>
            <a:pPr marL="457200" indent="-457200">
              <a:lnSpc>
                <a:spcPct val="170000"/>
              </a:lnSpc>
              <a:buNone/>
            </a:pPr>
            <a:r>
              <a:rPr lang="en-US" altLang="ko-KR" sz="8000" dirty="0" smtClean="0">
                <a:latin typeface="+mn-ea"/>
              </a:rPr>
              <a:t>3. </a:t>
            </a:r>
            <a:r>
              <a:rPr lang="ko-KR" altLang="en-US" sz="8000" dirty="0" smtClean="0">
                <a:latin typeface="+mn-ea"/>
              </a:rPr>
              <a:t>학교는 왜 종교교육 안 할까</a:t>
            </a:r>
            <a:r>
              <a:rPr lang="en-US" altLang="ko-KR" sz="8000" dirty="0" smtClean="0">
                <a:latin typeface="+mn-ea"/>
              </a:rPr>
              <a:t>?</a:t>
            </a:r>
            <a:r>
              <a:rPr lang="ko-KR" altLang="en-US" sz="8000" dirty="0" smtClean="0">
                <a:latin typeface="+mn-ea"/>
              </a:rPr>
              <a:t> </a:t>
            </a:r>
            <a:r>
              <a:rPr lang="en-US" altLang="ko-KR" sz="8000" dirty="0">
                <a:latin typeface="+mn-ea"/>
                <a:hlinkClick r:id="rId4"/>
              </a:rPr>
              <a:t>http://</a:t>
            </a:r>
            <a:r>
              <a:rPr lang="en-US" altLang="ko-KR" sz="8000" dirty="0" smtClean="0">
                <a:latin typeface="+mn-ea"/>
                <a:hlinkClick r:id="rId4"/>
              </a:rPr>
              <a:t>chamstory.tistory.com/2362</a:t>
            </a:r>
            <a:endParaRPr lang="en-US" altLang="ko-KR" sz="8000" dirty="0" smtClean="0">
              <a:latin typeface="+mn-ea"/>
            </a:endParaRPr>
          </a:p>
          <a:p>
            <a:pPr marL="457200" indent="-457200">
              <a:lnSpc>
                <a:spcPct val="170000"/>
              </a:lnSpc>
              <a:buNone/>
            </a:pPr>
            <a:r>
              <a:rPr lang="en-US" altLang="ko-KR" sz="8000" dirty="0" smtClean="0">
                <a:latin typeface="+mn-ea"/>
              </a:rPr>
              <a:t>4. </a:t>
            </a:r>
            <a:r>
              <a:rPr lang="ko-KR" altLang="en-US" sz="8000" dirty="0" smtClean="0">
                <a:latin typeface="+mn-ea"/>
              </a:rPr>
              <a:t>학교급식 </a:t>
            </a:r>
            <a:r>
              <a:rPr lang="en-US" altLang="ko-KR" sz="8000" dirty="0" smtClean="0">
                <a:latin typeface="+mn-ea"/>
              </a:rPr>
              <a:t>– </a:t>
            </a:r>
            <a:r>
              <a:rPr lang="ko-KR" altLang="en-US" sz="8000" dirty="0" smtClean="0">
                <a:latin typeface="+mn-ea"/>
              </a:rPr>
              <a:t>이대로</a:t>
            </a:r>
            <a:r>
              <a:rPr lang="en-US" altLang="ko-KR" sz="8000" dirty="0" smtClean="0">
                <a:latin typeface="+mn-ea"/>
              </a:rPr>
              <a:t> </a:t>
            </a:r>
            <a:r>
              <a:rPr lang="ko-KR" altLang="en-US" sz="8000" dirty="0" smtClean="0">
                <a:latin typeface="+mn-ea"/>
              </a:rPr>
              <a:t>좋은가</a:t>
            </a:r>
            <a:r>
              <a:rPr lang="en-US" altLang="ko-KR" sz="8000" dirty="0" smtClean="0">
                <a:latin typeface="+mn-ea"/>
              </a:rPr>
              <a:t>? </a:t>
            </a:r>
            <a:r>
              <a:rPr lang="en-US" altLang="ko-KR" sz="8000" dirty="0">
                <a:latin typeface="+mn-ea"/>
                <a:hlinkClick r:id="rId5"/>
              </a:rPr>
              <a:t>http://</a:t>
            </a:r>
            <a:r>
              <a:rPr lang="en-US" altLang="ko-KR" sz="8000" dirty="0" smtClean="0">
                <a:latin typeface="+mn-ea"/>
                <a:hlinkClick r:id="rId5"/>
              </a:rPr>
              <a:t>chamstory.tistory.com/2499</a:t>
            </a:r>
            <a:endParaRPr lang="en-US" altLang="ko-KR" sz="8000" dirty="0" smtClean="0">
              <a:latin typeface="+mn-ea"/>
            </a:endParaRPr>
          </a:p>
          <a:p>
            <a:pPr marL="457200" indent="-457200">
              <a:lnSpc>
                <a:spcPct val="170000"/>
              </a:lnSpc>
              <a:buNone/>
            </a:pPr>
            <a:r>
              <a:rPr lang="en-US" altLang="ko-KR" sz="8000" dirty="0" smtClean="0">
                <a:latin typeface="+mn-ea"/>
              </a:rPr>
              <a:t>5. </a:t>
            </a:r>
            <a:r>
              <a:rPr lang="ko-KR" altLang="en-US" sz="8000" dirty="0" smtClean="0">
                <a:latin typeface="+mn-ea"/>
              </a:rPr>
              <a:t>우리나라는 왜 철학교육 하지 않을까</a:t>
            </a:r>
            <a:r>
              <a:rPr lang="en-US" altLang="ko-KR" sz="8000" dirty="0">
                <a:latin typeface="+mn-ea"/>
              </a:rPr>
              <a:t>? </a:t>
            </a:r>
            <a:r>
              <a:rPr lang="en-US" altLang="ko-KR" sz="8000" dirty="0">
                <a:latin typeface="+mn-ea"/>
                <a:hlinkClick r:id="rId6"/>
              </a:rPr>
              <a:t>http://</a:t>
            </a:r>
            <a:r>
              <a:rPr lang="en-US" altLang="ko-KR" sz="8000" dirty="0" smtClean="0">
                <a:latin typeface="+mn-ea"/>
                <a:hlinkClick r:id="rId6"/>
              </a:rPr>
              <a:t>chamstory.tistory.com/2313</a:t>
            </a:r>
            <a:endParaRPr lang="en-US" altLang="ko-KR" sz="8000" dirty="0" smtClean="0">
              <a:latin typeface="+mn-ea"/>
            </a:endParaRPr>
          </a:p>
          <a:p>
            <a:pPr marL="457200" indent="-457200">
              <a:lnSpc>
                <a:spcPct val="170000"/>
              </a:lnSpc>
              <a:buNone/>
            </a:pPr>
            <a:r>
              <a:rPr lang="en-US" altLang="ko-KR" sz="8000" dirty="0" smtClean="0">
                <a:latin typeface="+mn-ea"/>
              </a:rPr>
              <a:t>6. </a:t>
            </a:r>
            <a:r>
              <a:rPr lang="ko-KR" altLang="en-US" sz="8000" dirty="0">
                <a:latin typeface="+mn-ea"/>
              </a:rPr>
              <a:t>학교는 왜 광고교육 </a:t>
            </a:r>
            <a:r>
              <a:rPr lang="ko-KR" altLang="en-US" sz="8000" dirty="0" err="1">
                <a:latin typeface="+mn-ea"/>
              </a:rPr>
              <a:t>안하지</a:t>
            </a:r>
            <a:r>
              <a:rPr lang="en-US" altLang="ko-KR" sz="8000" dirty="0">
                <a:latin typeface="+mn-ea"/>
              </a:rPr>
              <a:t>…? </a:t>
            </a:r>
            <a:r>
              <a:rPr lang="en-US" altLang="ko-KR" sz="8000" dirty="0">
                <a:latin typeface="+mn-ea"/>
                <a:hlinkClick r:id="rId7"/>
              </a:rPr>
              <a:t>http://chamstory.tistory.com/2525</a:t>
            </a:r>
            <a:endParaRPr lang="en-US" altLang="ko-KR" sz="8000" dirty="0">
              <a:latin typeface="+mn-ea"/>
            </a:endParaRPr>
          </a:p>
          <a:p>
            <a:pPr marL="457200" indent="-457200">
              <a:lnSpc>
                <a:spcPct val="170000"/>
              </a:lnSpc>
              <a:buNone/>
            </a:pPr>
            <a:endParaRPr lang="en-US" altLang="ko-KR" sz="7200" dirty="0" smtClean="0">
              <a:latin typeface="+mn-ea"/>
            </a:endParaRPr>
          </a:p>
          <a:p>
            <a:pPr marL="457200" indent="-457200">
              <a:buNone/>
            </a:pPr>
            <a:endParaRPr lang="en-US" altLang="ko-KR" sz="2800" dirty="0" smtClean="0">
              <a:latin typeface="+mn-ea"/>
            </a:endParaRPr>
          </a:p>
          <a:p>
            <a:pPr marL="457200" indent="-457200">
              <a:buNone/>
            </a:pPr>
            <a:endParaRPr lang="en-US" altLang="ko-KR" sz="2800" dirty="0" smtClean="0">
              <a:latin typeface="+mn-ea"/>
            </a:endParaRPr>
          </a:p>
          <a:p>
            <a:pPr marL="457200" indent="-457200">
              <a:buNone/>
            </a:pPr>
            <a:endParaRPr lang="en-US" altLang="ko-KR" sz="3300" dirty="0" smtClean="0">
              <a:latin typeface="+mn-ea"/>
            </a:endParaRPr>
          </a:p>
          <a:p>
            <a:pPr marL="457200" indent="-457200">
              <a:lnSpc>
                <a:spcPct val="270000"/>
              </a:lnSpc>
              <a:buNone/>
            </a:pPr>
            <a:r>
              <a:rPr lang="ko-KR" altLang="en-US" sz="3300" dirty="0" smtClean="0">
                <a:latin typeface="+mn-ea"/>
              </a:rPr>
              <a:t>     </a:t>
            </a:r>
            <a:endParaRPr lang="ko-KR" altLang="en-US" sz="28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accent1">
                    <a:lumMod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/>
            </a:r>
            <a:br>
              <a:rPr lang="ko-KR" altLang="en-US" dirty="0">
                <a:solidFill>
                  <a:schemeClr val="accent1">
                    <a:lumMod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</a:b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학교교육에 던지는 의문 </a:t>
            </a:r>
            <a:r>
              <a:rPr lang="ko-KR" altLang="en-US" dirty="0" err="1" smtClean="0">
                <a:solidFill>
                  <a:schemeClr val="accent1">
                    <a:lumMod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몇가지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…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/>
            </a:r>
            <a:br>
              <a:rPr lang="en-US" altLang="ko-KR" dirty="0" smtClean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08417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20823" y="1712259"/>
            <a:ext cx="10972800" cy="495274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400" b="1" dirty="0" smtClean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ko-KR" altLang="en-US" sz="2400" b="1" dirty="0" err="1" smtClean="0">
                <a:solidFill>
                  <a:schemeClr val="accent5">
                    <a:lumMod val="75000"/>
                  </a:schemeClr>
                </a:solidFill>
              </a:rPr>
              <a:t>차산업사회</a:t>
            </a:r>
            <a:r>
              <a:rPr lang="ko-KR" altLang="en-US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accent5">
                    <a:lumMod val="75000"/>
                  </a:schemeClr>
                </a:solidFill>
              </a:rPr>
              <a:t>- 2016</a:t>
            </a:r>
            <a:r>
              <a:rPr lang="ko-KR" altLang="en-US" sz="2400" b="1" dirty="0" smtClean="0">
                <a:solidFill>
                  <a:schemeClr val="accent5">
                    <a:lumMod val="75000"/>
                  </a:schemeClr>
                </a:solidFill>
              </a:rPr>
              <a:t>년 세계경제포럼 에서 </a:t>
            </a:r>
            <a:r>
              <a:rPr lang="ko-KR" altLang="en-US" sz="2400" b="1" dirty="0" err="1" smtClean="0">
                <a:solidFill>
                  <a:schemeClr val="accent5">
                    <a:lumMod val="75000"/>
                  </a:schemeClr>
                </a:solidFill>
              </a:rPr>
              <a:t>클라우스</a:t>
            </a:r>
            <a:r>
              <a:rPr lang="ko-KR" altLang="en-US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ko-KR" altLang="en-US" sz="2400" b="1" dirty="0" err="1" smtClean="0">
                <a:solidFill>
                  <a:schemeClr val="accent5">
                    <a:lumMod val="75000"/>
                  </a:schemeClr>
                </a:solidFill>
              </a:rPr>
              <a:t>슈밥회장이</a:t>
            </a:r>
            <a:r>
              <a:rPr lang="ko-KR" altLang="en-US" sz="2400" b="1" dirty="0" smtClean="0">
                <a:solidFill>
                  <a:schemeClr val="accent5">
                    <a:lumMod val="75000"/>
                  </a:schemeClr>
                </a:solidFill>
              </a:rPr>
              <a:t> 제시한 말이다</a:t>
            </a:r>
            <a:r>
              <a:rPr lang="en-US" altLang="ko-KR" sz="2400" b="1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endParaRPr lang="en-US" altLang="ko-KR" sz="2400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sz="2000" dirty="0" smtClean="0"/>
              <a:t>☞ 사물인터넷</a:t>
            </a:r>
            <a:r>
              <a:rPr lang="en-US" altLang="ko-KR" sz="2000" dirty="0" smtClean="0"/>
              <a:t>(</a:t>
            </a:r>
            <a:r>
              <a:rPr lang="en-US" altLang="ko-KR" sz="2000" dirty="0" err="1" smtClean="0"/>
              <a:t>IoT</a:t>
            </a:r>
            <a:r>
              <a:rPr lang="en-US" altLang="ko-KR" sz="2000" dirty="0" smtClean="0"/>
              <a:t>) </a:t>
            </a:r>
            <a:r>
              <a:rPr lang="ko-KR" altLang="en-US" sz="2000" dirty="0" smtClean="0"/>
              <a:t>로봇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인공지능</a:t>
            </a:r>
            <a:r>
              <a:rPr lang="en-US" altLang="ko-KR" sz="2000" dirty="0" smtClean="0"/>
              <a:t>(AI) </a:t>
            </a:r>
            <a:r>
              <a:rPr lang="ko-KR" altLang="en-US" sz="2000" dirty="0" err="1" smtClean="0"/>
              <a:t>빅데이트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등의 기술이나 </a:t>
            </a:r>
            <a:r>
              <a:rPr lang="ko-KR" altLang="en-US" sz="2000" dirty="0" err="1" smtClean="0"/>
              <a:t>나노기술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바이오기술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정보기술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인지과학의 융합기술로 발전하고 이로 인한 지능형 사이버 물리시스템이 생산을 주도하는 사회구조의 혁명</a:t>
            </a:r>
            <a:r>
              <a:rPr lang="en-US" altLang="ko-KR" sz="2000" dirty="0" smtClean="0"/>
              <a:t> </a:t>
            </a:r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91845" y="304800"/>
            <a:ext cx="10972800" cy="838200"/>
          </a:xfrm>
        </p:spPr>
        <p:txBody>
          <a:bodyPr/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4</a:t>
            </a:r>
            <a:r>
              <a:rPr lang="ko-KR" altLang="en-US" dirty="0" err="1" smtClean="0"/>
              <a:t>차산업혁명의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스나미가</a:t>
            </a:r>
            <a:r>
              <a:rPr lang="ko-KR" altLang="en-US" dirty="0" smtClean="0"/>
              <a:t> 밀려 온다 </a:t>
            </a:r>
            <a:endParaRPr lang="ko-KR" altLang="en-US" dirty="0"/>
          </a:p>
        </p:txBody>
      </p:sp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90" y="3810000"/>
            <a:ext cx="4270243" cy="2528047"/>
          </a:xfrm>
          <a:prstGeom prst="rect">
            <a:avLst/>
          </a:prstGeom>
        </p:spPr>
      </p:pic>
      <p:pic>
        <p:nvPicPr>
          <p:cNvPr id="5" name="그림 4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202" y="3730279"/>
            <a:ext cx="6450963" cy="276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1331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879848"/>
          </a:xfrm>
        </p:spPr>
        <p:txBody>
          <a:bodyPr>
            <a:normAutofit fontScale="40000" lnSpcReduction="20000"/>
          </a:bodyPr>
          <a:lstStyle/>
          <a:p>
            <a:pPr marL="457200" indent="-457200">
              <a:buNone/>
            </a:pPr>
            <a:endParaRPr lang="en-US" altLang="ko-KR" sz="2800" dirty="0" smtClean="0">
              <a:latin typeface="+mn-ea"/>
            </a:endParaRPr>
          </a:p>
          <a:p>
            <a:pPr marL="457200" indent="-457200">
              <a:lnSpc>
                <a:spcPct val="200000"/>
              </a:lnSpc>
              <a:buNone/>
            </a:pPr>
            <a:endParaRPr lang="en-US" altLang="ko-KR" sz="7200" dirty="0" smtClean="0">
              <a:solidFill>
                <a:schemeClr val="tx2">
                  <a:lumMod val="60000"/>
                  <a:lumOff val="40000"/>
                </a:schemeClr>
              </a:solidFill>
              <a:latin typeface="+mn-ea"/>
            </a:endParaRPr>
          </a:p>
          <a:p>
            <a:pPr marL="457200" indent="-457200">
              <a:lnSpc>
                <a:spcPct val="200000"/>
              </a:lnSpc>
              <a:buNone/>
            </a:pPr>
            <a:endParaRPr lang="en-US" altLang="ko-KR" sz="7200" dirty="0">
              <a:solidFill>
                <a:schemeClr val="tx2">
                  <a:lumMod val="60000"/>
                  <a:lumOff val="40000"/>
                </a:schemeClr>
              </a:solidFill>
              <a:latin typeface="+mn-ea"/>
            </a:endParaRPr>
          </a:p>
          <a:p>
            <a:pPr marL="457200" indent="-457200">
              <a:lnSpc>
                <a:spcPct val="200000"/>
              </a:lnSpc>
              <a:buNone/>
            </a:pPr>
            <a:endParaRPr lang="en-US" altLang="ko-KR" sz="7200" dirty="0"/>
          </a:p>
          <a:p>
            <a:pPr marL="457200" indent="-457200">
              <a:lnSpc>
                <a:spcPct val="200000"/>
              </a:lnSpc>
              <a:buNone/>
            </a:pPr>
            <a:endParaRPr lang="ko-KR" altLang="en-US" sz="3400" dirty="0"/>
          </a:p>
          <a:p>
            <a:pPr marL="457200" indent="-457200">
              <a:lnSpc>
                <a:spcPct val="200000"/>
              </a:lnSpc>
              <a:buNone/>
            </a:pPr>
            <a:endParaRPr lang="en-US" altLang="ko-KR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+mn-ea"/>
            </a:endParaRPr>
          </a:p>
          <a:p>
            <a:pPr marL="457200" indent="-457200">
              <a:lnSpc>
                <a:spcPct val="200000"/>
              </a:lnSpc>
              <a:buNone/>
            </a:pPr>
            <a:r>
              <a:rPr lang="en-US" altLang="ko-K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</a:rPr>
              <a:t>  </a:t>
            </a:r>
          </a:p>
          <a:p>
            <a:pPr marL="457200" indent="-457200">
              <a:lnSpc>
                <a:spcPct val="200000"/>
              </a:lnSpc>
              <a:buNone/>
            </a:pPr>
            <a:endParaRPr lang="en-US" altLang="ko-KR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+mn-ea"/>
            </a:endParaRPr>
          </a:p>
          <a:p>
            <a:pPr marL="457200" indent="-457200">
              <a:lnSpc>
                <a:spcPct val="200000"/>
              </a:lnSpc>
              <a:buNone/>
            </a:pPr>
            <a:r>
              <a:rPr lang="en-US" altLang="ko-K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</a:rPr>
              <a:t> </a:t>
            </a:r>
            <a:endParaRPr lang="ko-KR" altLang="en-US" sz="28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accent1">
                    <a:lumMod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/>
            </a:r>
            <a:br>
              <a:rPr lang="ko-KR" altLang="en-US" dirty="0">
                <a:solidFill>
                  <a:schemeClr val="accent1">
                    <a:lumMod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</a:b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로컬 </a:t>
            </a:r>
            <a:r>
              <a:rPr lang="ko-KR" altLang="en-US" dirty="0" err="1" smtClean="0">
                <a:solidFill>
                  <a:schemeClr val="accent1">
                    <a:lumMod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에듀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.. 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왜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?</a:t>
            </a:r>
            <a:endParaRPr lang="ko-KR" altLang="en-US" dirty="0"/>
          </a:p>
        </p:txBody>
      </p:sp>
      <p:pic>
        <p:nvPicPr>
          <p:cNvPr id="4" name="그림 3" descr="20170517000388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264" y="2384612"/>
            <a:ext cx="5715000" cy="3810000"/>
          </a:xfrm>
          <a:prstGeom prst="rect">
            <a:avLst/>
          </a:prstGeom>
        </p:spPr>
      </p:pic>
      <p:pic>
        <p:nvPicPr>
          <p:cNvPr id="5" name="그림 4" descr="1240752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47" y="1721224"/>
            <a:ext cx="3857625" cy="528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8417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" y="1181100"/>
            <a:ext cx="10048874" cy="5146548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lnSpc>
                <a:spcPct val="170000"/>
              </a:lnSpc>
              <a:buNone/>
            </a:pPr>
            <a:r>
              <a:rPr lang="ko-KR" altLang="en-US" sz="112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1200" b="1" dirty="0" smtClean="0">
                <a:solidFill>
                  <a:schemeClr val="tx2"/>
                </a:solidFill>
                <a:latin typeface="+mn-ea"/>
              </a:rPr>
              <a:t>학교는 민주시민을 길러내고 있는가</a:t>
            </a:r>
            <a:r>
              <a:rPr lang="en-US" altLang="ko-KR" sz="11200" b="1" dirty="0" smtClean="0">
                <a:solidFill>
                  <a:schemeClr val="tx2"/>
                </a:solidFill>
                <a:latin typeface="+mn-ea"/>
              </a:rPr>
              <a:t>?</a:t>
            </a:r>
            <a:r>
              <a:rPr lang="ko-KR" altLang="en-US" sz="14400" b="1" dirty="0" smtClean="0">
                <a:solidFill>
                  <a:schemeClr val="tx2"/>
                </a:solidFill>
                <a:latin typeface="+mn-ea"/>
              </a:rPr>
              <a:t> </a:t>
            </a:r>
            <a:endParaRPr lang="en-US" altLang="ko-KR" sz="14400" b="1" dirty="0" smtClean="0">
              <a:solidFill>
                <a:schemeClr val="tx2"/>
              </a:solidFill>
              <a:latin typeface="+mn-ea"/>
            </a:endParaRPr>
          </a:p>
          <a:p>
            <a:pPr marL="457200" indent="-457200">
              <a:lnSpc>
                <a:spcPct val="170000"/>
              </a:lnSpc>
              <a:buNone/>
            </a:pPr>
            <a:r>
              <a:rPr lang="ko-KR" altLang="en-US" sz="8000" dirty="0" smtClean="0"/>
              <a:t> </a:t>
            </a:r>
            <a:r>
              <a:rPr lang="ko-KR" altLang="en-US" sz="7200" dirty="0" smtClean="0"/>
              <a:t>☞ </a:t>
            </a:r>
            <a:r>
              <a:rPr lang="ko-KR" altLang="en-US" sz="7200" dirty="0" smtClean="0"/>
              <a:t>학교 자치조례 </a:t>
            </a:r>
            <a:r>
              <a:rPr lang="en-US" altLang="ko-KR" sz="7200" dirty="0" smtClean="0"/>
              <a:t>- </a:t>
            </a:r>
            <a:r>
              <a:rPr lang="ko-KR" altLang="en-US" sz="7200" dirty="0" smtClean="0"/>
              <a:t>학생회</a:t>
            </a:r>
            <a:r>
              <a:rPr lang="en-US" altLang="ko-KR" sz="7200" dirty="0" smtClean="0"/>
              <a:t>, </a:t>
            </a:r>
            <a:r>
              <a:rPr lang="ko-KR" altLang="en-US" sz="7200" dirty="0" err="1" smtClean="0"/>
              <a:t>교사회</a:t>
            </a:r>
            <a:r>
              <a:rPr lang="en-US" altLang="ko-KR" sz="7200" dirty="0" smtClean="0"/>
              <a:t>, </a:t>
            </a:r>
            <a:r>
              <a:rPr lang="ko-KR" altLang="en-US" sz="7200" dirty="0" smtClean="0"/>
              <a:t>학부모회</a:t>
            </a:r>
            <a:r>
              <a:rPr lang="en-US" altLang="ko-KR" sz="7200" dirty="0" smtClean="0"/>
              <a:t> </a:t>
            </a:r>
            <a:r>
              <a:rPr lang="ko-KR" altLang="en-US" sz="7200" dirty="0" smtClean="0"/>
              <a:t>법제화</a:t>
            </a:r>
            <a:r>
              <a:rPr lang="en-US" altLang="ko-KR" sz="7200" dirty="0" smtClean="0"/>
              <a:t>…?, </a:t>
            </a:r>
            <a:r>
              <a:rPr lang="ko-KR" altLang="en-US" sz="7200" dirty="0" smtClean="0"/>
              <a:t>학교 운영위원회</a:t>
            </a:r>
            <a:r>
              <a:rPr lang="en-US" altLang="ko-KR" sz="7200" dirty="0" smtClean="0"/>
              <a:t>…?</a:t>
            </a:r>
            <a:endParaRPr lang="en-US" altLang="ko-KR" sz="7200" dirty="0" smtClean="0"/>
          </a:p>
          <a:p>
            <a:pPr marL="457200" indent="-457200">
              <a:lnSpc>
                <a:spcPct val="170000"/>
              </a:lnSpc>
              <a:buNone/>
            </a:pPr>
            <a:r>
              <a:rPr lang="ko-KR" altLang="en-US" sz="7200" dirty="0" smtClean="0"/>
              <a:t> ☞ </a:t>
            </a:r>
            <a:r>
              <a:rPr lang="ko-KR" altLang="en-US" sz="7200" dirty="0"/>
              <a:t>인간의 </a:t>
            </a:r>
            <a:r>
              <a:rPr lang="ko-KR" altLang="en-US" sz="7200" dirty="0" smtClean="0"/>
              <a:t>존엄성</a:t>
            </a:r>
            <a:r>
              <a:rPr lang="en-US" altLang="ko-KR" sz="7200" dirty="0" smtClean="0"/>
              <a:t>, </a:t>
            </a:r>
            <a:r>
              <a:rPr lang="ko-KR" altLang="en-US" sz="7200" dirty="0" smtClean="0"/>
              <a:t>자유</a:t>
            </a:r>
            <a:r>
              <a:rPr lang="en-US" altLang="ko-KR" sz="7200" dirty="0" smtClean="0"/>
              <a:t>, </a:t>
            </a:r>
            <a:r>
              <a:rPr lang="ko-KR" altLang="en-US" sz="7200" dirty="0" smtClean="0"/>
              <a:t>평등 </a:t>
            </a:r>
            <a:r>
              <a:rPr lang="en-US" altLang="ko-KR" sz="7200" dirty="0" smtClean="0"/>
              <a:t>– </a:t>
            </a:r>
            <a:r>
              <a:rPr lang="ko-KR" altLang="en-US" sz="7200" dirty="0"/>
              <a:t>학생인권조례 </a:t>
            </a:r>
            <a:r>
              <a:rPr lang="en-US" altLang="ko-KR" sz="7200" dirty="0" smtClean="0"/>
              <a:t>?</a:t>
            </a:r>
          </a:p>
          <a:p>
            <a:pPr marL="457200" indent="-457200">
              <a:lnSpc>
                <a:spcPct val="170000"/>
              </a:lnSpc>
              <a:buNone/>
            </a:pPr>
            <a:endParaRPr lang="en-US" altLang="ko-KR" sz="7200" dirty="0" smtClean="0"/>
          </a:p>
          <a:p>
            <a:pPr marL="457200" indent="-457200">
              <a:lnSpc>
                <a:spcPct val="170000"/>
              </a:lnSpc>
              <a:buNone/>
            </a:pPr>
            <a:r>
              <a:rPr lang="ko-KR" altLang="en-US" sz="7200" dirty="0" smtClean="0"/>
              <a:t> ☞ </a:t>
            </a:r>
            <a:r>
              <a:rPr lang="ko-KR" altLang="en-US" sz="7200" b="1" dirty="0" smtClean="0"/>
              <a:t>헌법 제 </a:t>
            </a:r>
            <a:r>
              <a:rPr lang="en-US" altLang="ko-KR" sz="7200" b="1" dirty="0" smtClean="0"/>
              <a:t>10</a:t>
            </a:r>
            <a:r>
              <a:rPr lang="ko-KR" altLang="en-US" sz="7200" b="1" dirty="0" smtClean="0"/>
              <a:t>조 </a:t>
            </a:r>
            <a:r>
              <a:rPr lang="en-US" altLang="ko-KR" sz="7200" dirty="0" smtClean="0"/>
              <a:t>- </a:t>
            </a:r>
            <a:r>
              <a:rPr lang="ko-KR" altLang="en-US" sz="7200" dirty="0" smtClean="0"/>
              <a:t>모든</a:t>
            </a:r>
            <a:r>
              <a:rPr lang="ko-KR" altLang="en-US" sz="7200" dirty="0"/>
              <a:t> </a:t>
            </a:r>
            <a:r>
              <a:rPr lang="ko-KR" altLang="en-US" sz="7200" dirty="0">
                <a:hlinkClick r:id="rId2" tooltip="국민"/>
              </a:rPr>
              <a:t>국민</a:t>
            </a:r>
            <a:r>
              <a:rPr lang="ko-KR" altLang="en-US" sz="7200" dirty="0"/>
              <a:t>은 </a:t>
            </a:r>
            <a:r>
              <a:rPr lang="ko-KR" altLang="en-US" sz="7200" dirty="0">
                <a:hlinkClick r:id="rId3" tooltip="인간"/>
              </a:rPr>
              <a:t>인간</a:t>
            </a:r>
            <a:r>
              <a:rPr lang="ko-KR" altLang="en-US" sz="7200" dirty="0"/>
              <a:t>으로서의 존엄과 가치를 가지며</a:t>
            </a:r>
            <a:r>
              <a:rPr lang="en-US" altLang="ko-KR" sz="7200" dirty="0"/>
              <a:t>, </a:t>
            </a:r>
            <a:r>
              <a:rPr lang="ko-KR" altLang="en-US" sz="7200" dirty="0">
                <a:hlinkClick r:id="rId4" tooltip="행복"/>
              </a:rPr>
              <a:t>행복</a:t>
            </a:r>
            <a:r>
              <a:rPr lang="ko-KR" altLang="en-US" sz="7200" dirty="0"/>
              <a:t>을 추구할 권리를 가진다</a:t>
            </a:r>
            <a:r>
              <a:rPr lang="en-US" altLang="ko-KR" sz="7200" dirty="0"/>
              <a:t>. </a:t>
            </a:r>
            <a:r>
              <a:rPr lang="ko-KR" altLang="en-US" sz="7200" dirty="0"/>
              <a:t>국가는 개인이 가지는 불가침의 기본적 </a:t>
            </a:r>
            <a:r>
              <a:rPr lang="ko-KR" altLang="en-US" sz="7200" dirty="0">
                <a:hlinkClick r:id="rId5" tooltip="인권"/>
              </a:rPr>
              <a:t>인권</a:t>
            </a:r>
            <a:r>
              <a:rPr lang="ko-KR" altLang="en-US" sz="7200" dirty="0"/>
              <a:t>을 확인하고 이를 보장할 의무를 진다</a:t>
            </a:r>
            <a:r>
              <a:rPr lang="en-US" altLang="ko-KR" sz="7200" dirty="0" smtClean="0"/>
              <a:t>.</a:t>
            </a:r>
          </a:p>
          <a:p>
            <a:pPr marL="457200" indent="-457200">
              <a:lnSpc>
                <a:spcPct val="170000"/>
              </a:lnSpc>
              <a:buNone/>
            </a:pPr>
            <a:r>
              <a:rPr lang="en-US" altLang="ko-KR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ea"/>
              </a:rPr>
              <a:t> </a:t>
            </a:r>
            <a:r>
              <a:rPr lang="ko-KR" altLang="en-US" sz="7200" dirty="0"/>
              <a:t>☞ </a:t>
            </a:r>
            <a:r>
              <a:rPr lang="ko-KR" altLang="en-US" sz="7200" b="1" dirty="0" smtClean="0"/>
              <a:t>헌법 </a:t>
            </a:r>
            <a:r>
              <a:rPr lang="ko-KR" altLang="en-US" sz="7200" b="1" dirty="0"/>
              <a:t>제</a:t>
            </a:r>
            <a:r>
              <a:rPr lang="en-US" altLang="ko-KR" sz="7200" b="1" dirty="0"/>
              <a:t>37</a:t>
            </a:r>
            <a:r>
              <a:rPr lang="ko-KR" altLang="en-US" sz="7200" b="1" dirty="0"/>
              <a:t>조</a:t>
            </a:r>
            <a:r>
              <a:rPr lang="ko-KR" altLang="en-US" sz="7200" dirty="0"/>
              <a:t> ① 국민의 자유와 권리는 헌법에 열거되지 아니한 이유로 경시되지 아니한다</a:t>
            </a:r>
            <a:r>
              <a:rPr lang="en-US" altLang="ko-KR" sz="7200" dirty="0"/>
              <a:t>.</a:t>
            </a:r>
            <a:endParaRPr lang="en-US" altLang="ko-KR" sz="72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+mn-ea"/>
            </a:endParaRPr>
          </a:p>
          <a:p>
            <a:pPr marL="457200" indent="-457200">
              <a:lnSpc>
                <a:spcPct val="170000"/>
              </a:lnSpc>
              <a:buNone/>
            </a:pPr>
            <a:r>
              <a:rPr lang="en-US" altLang="ko-KR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ea"/>
              </a:rPr>
              <a:t> </a:t>
            </a:r>
            <a:r>
              <a:rPr lang="ko-KR" altLang="en-US" sz="7200" dirty="0"/>
              <a:t>☞ </a:t>
            </a:r>
            <a:r>
              <a:rPr lang="ko-KR" altLang="en-US" sz="7200" b="1" dirty="0" smtClean="0"/>
              <a:t>헌법 제 </a:t>
            </a:r>
            <a:r>
              <a:rPr lang="en-US" altLang="ko-KR" sz="7200" b="1" dirty="0" smtClean="0"/>
              <a:t>11</a:t>
            </a:r>
            <a:r>
              <a:rPr lang="ko-KR" altLang="en-US" sz="7200" b="1" dirty="0" smtClean="0"/>
              <a:t>조 </a:t>
            </a:r>
            <a:r>
              <a:rPr lang="en-US" altLang="ko-KR" sz="7200" dirty="0" smtClean="0"/>
              <a:t>- </a:t>
            </a:r>
            <a:r>
              <a:rPr lang="ko-KR" altLang="en-US" sz="7200" dirty="0"/>
              <a:t>① 모든 국민은 법 앞에 평등하다</a:t>
            </a:r>
            <a:r>
              <a:rPr lang="en-US" altLang="ko-KR" sz="7200" dirty="0"/>
              <a:t>.</a:t>
            </a:r>
            <a:r>
              <a:rPr lang="ko-KR" altLang="en-US" sz="7200" dirty="0"/>
              <a:t> 누구든지 성별</a:t>
            </a:r>
            <a:r>
              <a:rPr lang="en-US" altLang="ko-KR" sz="7200" dirty="0"/>
              <a:t>·</a:t>
            </a:r>
            <a:r>
              <a:rPr lang="ko-KR" altLang="en-US" sz="7200" dirty="0"/>
              <a:t>종교 또는 사회적 신분에 의하여 정치적</a:t>
            </a:r>
            <a:r>
              <a:rPr lang="en-US" altLang="ko-KR" sz="7200" dirty="0"/>
              <a:t>·</a:t>
            </a:r>
            <a:r>
              <a:rPr lang="ko-KR" altLang="en-US" sz="7200" dirty="0"/>
              <a:t>경제적</a:t>
            </a:r>
            <a:r>
              <a:rPr lang="en-US" altLang="ko-KR" sz="7200" dirty="0"/>
              <a:t>·</a:t>
            </a:r>
            <a:r>
              <a:rPr lang="ko-KR" altLang="en-US" sz="7200" dirty="0"/>
              <a:t>사회적</a:t>
            </a:r>
            <a:r>
              <a:rPr lang="en-US" altLang="ko-KR" sz="7200" dirty="0"/>
              <a:t>·</a:t>
            </a:r>
            <a:r>
              <a:rPr lang="ko-KR" altLang="en-US" sz="7200" dirty="0"/>
              <a:t>문화적 생활의 모든 영역에 있어서 차별을 받지 아니한다</a:t>
            </a:r>
            <a:r>
              <a:rPr lang="en-US" altLang="ko-KR" sz="7200" dirty="0"/>
              <a:t>.</a:t>
            </a:r>
            <a:endParaRPr lang="en-US" altLang="ko-KR" sz="7200" dirty="0">
              <a:latin typeface="+mn-ea"/>
            </a:endParaRPr>
          </a:p>
          <a:p>
            <a:pPr marL="457200" indent="-457200">
              <a:lnSpc>
                <a:spcPct val="270000"/>
              </a:lnSpc>
              <a:buNone/>
            </a:pPr>
            <a:r>
              <a:rPr lang="en-US" altLang="ko-KR" sz="8000" dirty="0" smtClean="0">
                <a:latin typeface="+mn-ea"/>
              </a:rPr>
              <a:t>   </a:t>
            </a:r>
          </a:p>
          <a:p>
            <a:pPr marL="457200" indent="-457200">
              <a:lnSpc>
                <a:spcPct val="270000"/>
              </a:lnSpc>
              <a:buNone/>
            </a:pPr>
            <a:r>
              <a:rPr lang="ko-KR" altLang="en-US" sz="8000" dirty="0" smtClean="0">
                <a:latin typeface="+mn-ea"/>
              </a:rPr>
              <a:t>    </a:t>
            </a:r>
            <a:endParaRPr lang="en-US" altLang="ko-KR" sz="8000" dirty="0" smtClean="0">
              <a:latin typeface="+mn-ea"/>
            </a:endParaRPr>
          </a:p>
          <a:p>
            <a:pPr marL="457200" indent="-457200">
              <a:buNone/>
            </a:pPr>
            <a:r>
              <a:rPr lang="en-US" altLang="ko-KR" sz="2000" dirty="0" smtClean="0">
                <a:latin typeface="+mn-ea"/>
              </a:rPr>
              <a:t> </a:t>
            </a:r>
          </a:p>
          <a:p>
            <a:pPr marL="457200" indent="-457200">
              <a:buNone/>
            </a:pPr>
            <a:endParaRPr lang="en-US" altLang="ko-KR" sz="2000" dirty="0" smtClean="0"/>
          </a:p>
          <a:p>
            <a:pPr marL="457200" indent="-457200">
              <a:buNone/>
            </a:pPr>
            <a:endParaRPr lang="ko-KR" altLang="en-US" sz="22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188258"/>
            <a:ext cx="10972800" cy="954741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/>
            </a:r>
            <a:b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</a:b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민주주의가 실종된 학교</a:t>
            </a:r>
            <a:r>
              <a:rPr lang="en-US" altLang="ko-KR" dirty="0" smtClean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/>
            </a:r>
            <a:br>
              <a:rPr lang="en-US" altLang="ko-KR" dirty="0" smtClean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0841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0" dirty="0"/>
              <a:t> </a:t>
            </a:r>
            <a:r>
              <a:rPr lang="ko-KR" altLang="en-US" b="0" dirty="0" smtClean="0"/>
              <a:t>학교는 왜 철학을 가르치지 않는가</a:t>
            </a:r>
            <a:r>
              <a:rPr lang="en-US" altLang="ko-KR" b="0" dirty="0" smtClean="0"/>
              <a:t>?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609600" y="1801368"/>
            <a:ext cx="10972800" cy="49490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ko-KR" altLang="en-US" sz="2000" dirty="0" smtClean="0"/>
              <a:t>☞ </a:t>
            </a:r>
            <a:r>
              <a:rPr lang="ko-KR" altLang="en-US" sz="2000" dirty="0" err="1" smtClean="0"/>
              <a:t>철학없이</a:t>
            </a:r>
            <a:r>
              <a:rPr lang="ko-KR" altLang="en-US" sz="2000" dirty="0" smtClean="0"/>
              <a:t> 산다는 것은 부끄러운 일 아닌가</a:t>
            </a:r>
            <a:r>
              <a:rPr lang="en-US" altLang="ko-KR" sz="2000" dirty="0" smtClean="0"/>
              <a:t>?  </a:t>
            </a:r>
            <a:r>
              <a:rPr lang="en-US" altLang="ko-KR" sz="2000" dirty="0" smtClean="0">
                <a:solidFill>
                  <a:schemeClr val="accent5">
                    <a:lumMod val="75000"/>
                  </a:schemeClr>
                </a:solidFill>
              </a:rPr>
              <a:t>http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</a:rPr>
              <a:t>://chamstory.tistory.com/2072</a:t>
            </a:r>
            <a:endParaRPr lang="en-US" altLang="ko-KR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ko-KR" altLang="en-US" sz="2800" dirty="0"/>
              <a:t/>
            </a:r>
            <a:br>
              <a:rPr lang="ko-KR" altLang="en-US" sz="2800" dirty="0"/>
            </a:br>
            <a:r>
              <a:rPr lang="ko-KR" altLang="en-US" sz="2800" dirty="0"/>
              <a:t/>
            </a:r>
            <a:br>
              <a:rPr lang="ko-KR" altLang="en-US" sz="2800" dirty="0"/>
            </a:br>
            <a:endParaRPr lang="en-US" altLang="ko-KR" sz="2800" dirty="0" smtClean="0"/>
          </a:p>
        </p:txBody>
      </p:sp>
      <p:pic>
        <p:nvPicPr>
          <p:cNvPr id="1026" name="Picture 2" descr="C:\Users\김용택\Documents\폴더모음\철학\BandPhoto_2016_04_06_10_15_29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9883" y="2599765"/>
            <a:ext cx="7817224" cy="4007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841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71500" y="1801368"/>
            <a:ext cx="10972800" cy="45262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o-KR" alt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철학이란 무엇인가</a:t>
            </a:r>
            <a:r>
              <a:rPr lang="en-US" altLang="ko-KR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0" indent="0">
              <a:buNone/>
            </a:pPr>
            <a:endParaRPr lang="en-US" altLang="ko-KR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ko-K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ko-KR" alt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나는 누구인가</a:t>
            </a:r>
            <a:r>
              <a:rPr lang="en-US" altLang="ko-KR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?(</a:t>
            </a:r>
            <a:r>
              <a:rPr lang="ko-KR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자아관</a:t>
            </a:r>
            <a:r>
              <a:rPr lang="en-US" altLang="ko-KR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              </a:t>
            </a:r>
            <a:r>
              <a:rPr lang="ko-KR" alt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사람답게</a:t>
            </a:r>
            <a:r>
              <a:rPr lang="en-US" altLang="ko-K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사는 길 </a:t>
            </a:r>
            <a:r>
              <a:rPr lang="en-US" altLang="ko-K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인생관</a:t>
            </a:r>
            <a:r>
              <a:rPr lang="en-US" altLang="ko-K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>
              <a:buNone/>
            </a:pPr>
            <a:endParaRPr lang="en-US" altLang="ko-KR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ko-KR" alt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사람이란 무엇인가</a:t>
            </a:r>
            <a:r>
              <a:rPr lang="en-US" altLang="ko-K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?9</a:t>
            </a:r>
            <a:r>
              <a:rPr lang="ko-KR" alt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인간관</a:t>
            </a:r>
            <a:r>
              <a:rPr lang="en-US" altLang="ko-K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       </a:t>
            </a:r>
            <a:r>
              <a:rPr lang="ko-KR" alt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교육이란 무엇인가</a:t>
            </a:r>
            <a:r>
              <a:rPr lang="en-US" altLang="ko-K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?(</a:t>
            </a:r>
            <a:r>
              <a:rPr lang="ko-KR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교육관</a:t>
            </a:r>
            <a:r>
              <a:rPr lang="en-US" altLang="ko-KR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altLang="ko-K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endParaRPr lang="en-US" altLang="ko-KR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ko-KR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ko-KR" alt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돈을 많이 벌고 싶어요</a:t>
            </a:r>
            <a:r>
              <a:rPr lang="en-US" altLang="ko-KR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경제관</a:t>
            </a:r>
            <a:r>
              <a:rPr lang="en-US" altLang="ko-KR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altLang="ko-K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ko-KR" alt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행복이 </a:t>
            </a:r>
            <a:r>
              <a:rPr lang="ko-KR" alt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무엇인가</a:t>
            </a:r>
            <a:r>
              <a:rPr lang="en-US" altLang="ko-KR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행복관</a:t>
            </a:r>
            <a:r>
              <a:rPr lang="en-US" altLang="ko-KR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marL="0" indent="0">
              <a:buNone/>
            </a:pPr>
            <a:endParaRPr lang="en-US" altLang="ko-KR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ko-KR" alt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종교란 무엇인가</a:t>
            </a:r>
            <a:r>
              <a:rPr lang="en-US" altLang="ko-KR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종교관</a:t>
            </a:r>
            <a:r>
              <a:rPr lang="en-US" altLang="ko-KR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           </a:t>
            </a:r>
            <a:r>
              <a:rPr lang="ko-KR" alt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역사란 무엇인가</a:t>
            </a:r>
            <a:r>
              <a:rPr lang="en-US" altLang="ko-KR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사관</a:t>
            </a:r>
            <a:r>
              <a:rPr lang="en-US" altLang="ko-K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>
              <a:buNone/>
            </a:pPr>
            <a:endParaRPr lang="en-US" altLang="ko-KR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ko-KR" alt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가치관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세계관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철학</a:t>
            </a:r>
            <a:endParaRPr lang="en-US" altLang="ko-KR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lnSpc>
                <a:spcPct val="200000"/>
              </a:lnSpc>
              <a:buNone/>
            </a:pPr>
            <a:endParaRPr lang="en-US" altLang="ko-KR" sz="2000" dirty="0" smtClean="0"/>
          </a:p>
          <a:p>
            <a:pPr fontAlgn="base">
              <a:lnSpc>
                <a:spcPct val="200000"/>
              </a:lnSpc>
              <a:buNone/>
            </a:pPr>
            <a:endParaRPr lang="en-US" altLang="ko-KR" sz="2000" dirty="0" smtClean="0"/>
          </a:p>
          <a:p>
            <a:pPr marL="0" indent="0">
              <a:buNone/>
            </a:pPr>
            <a:endParaRPr lang="en-US" altLang="ko-KR" sz="2400" dirty="0" smtClean="0"/>
          </a:p>
          <a:p>
            <a:pPr marL="0" indent="0">
              <a:buNone/>
            </a:pPr>
            <a:endParaRPr lang="ko-KR" altLang="en-US" sz="20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세상을 보는 눈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82266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감사합니다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19200" y="5486399"/>
            <a:ext cx="8534400" cy="683581"/>
          </a:xfrm>
        </p:spPr>
        <p:txBody>
          <a:bodyPr>
            <a:normAutofit fontScale="32500" lnSpcReduction="20000"/>
          </a:bodyPr>
          <a:lstStyle/>
          <a:p>
            <a:r>
              <a:rPr lang="ko-KR" altLang="en-US" sz="5900" b="1" dirty="0" smtClean="0"/>
              <a:t>민주주의를 배우는 학교에 왜 민주주의가 없는가</a:t>
            </a:r>
            <a:r>
              <a:rPr lang="en-US" altLang="ko-KR" sz="5900" b="1" dirty="0" smtClean="0"/>
              <a:t>?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altLang="ko-KR" dirty="0"/>
          </a:p>
          <a:p>
            <a:pPr algn="r"/>
            <a:r>
              <a:rPr lang="ko-KR" altLang="en-US" sz="3600" dirty="0" smtClean="0">
                <a:solidFill>
                  <a:schemeClr val="accent2">
                    <a:lumMod val="75000"/>
                  </a:schemeClr>
                </a:solidFill>
              </a:rPr>
              <a:t>김용택의 참교육이야기 </a:t>
            </a:r>
            <a:endParaRPr lang="ko-KR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9759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71500" y="1801368"/>
            <a:ext cx="10972800" cy="4526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나는 나를 사랑하는가</a:t>
            </a:r>
            <a:r>
              <a:rPr lang="en-US" altLang="ko-KR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0" indent="0">
              <a:buNone/>
            </a:pPr>
            <a:r>
              <a:rPr lang="en-US" altLang="ko-K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나는 나를 지킬 능력이 있는가</a:t>
            </a:r>
            <a:r>
              <a:rPr lang="en-US" altLang="ko-K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altLang="ko-KR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ko-KR" alt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내가</a:t>
            </a:r>
            <a:r>
              <a:rPr lang="en-US" altLang="ko-K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우리 가족이 먹는 먹거리는 안전한가</a:t>
            </a:r>
            <a:r>
              <a:rPr lang="en-US" altLang="ko-K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0" indent="0">
              <a:buNone/>
            </a:pPr>
            <a:r>
              <a:rPr lang="en-US" altLang="ko-K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altLang="ko-KR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lnSpc>
                <a:spcPct val="200000"/>
              </a:lnSpc>
              <a:buNone/>
            </a:pPr>
            <a:endParaRPr lang="en-US" altLang="ko-KR" sz="2800" dirty="0" smtClean="0"/>
          </a:p>
          <a:p>
            <a:pPr fontAlgn="base">
              <a:lnSpc>
                <a:spcPct val="200000"/>
              </a:lnSpc>
              <a:buNone/>
            </a:pPr>
            <a:endParaRPr lang="en-US" altLang="ko-KR" sz="2000" dirty="0" smtClean="0"/>
          </a:p>
          <a:p>
            <a:pPr marL="0" indent="0">
              <a:buNone/>
            </a:pPr>
            <a:endParaRPr lang="en-US" altLang="ko-KR" sz="2400" dirty="0" smtClean="0"/>
          </a:p>
          <a:p>
            <a:pPr marL="0" indent="0">
              <a:buNone/>
            </a:pPr>
            <a:endParaRPr lang="ko-KR" altLang="en-US" sz="20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세상에서 가장 소중한 것은</a:t>
            </a:r>
            <a:r>
              <a:rPr lang="en-US" altLang="ko-KR" dirty="0" smtClean="0"/>
              <a:t>…?</a:t>
            </a:r>
            <a:endParaRPr lang="ko-KR" altLang="en-US" dirty="0"/>
          </a:p>
        </p:txBody>
      </p:sp>
      <p:pic>
        <p:nvPicPr>
          <p:cNvPr id="4" name="그림 3" descr="18761_40946_53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1376362"/>
            <a:ext cx="2952750" cy="5253038"/>
          </a:xfrm>
          <a:prstGeom prst="rect">
            <a:avLst/>
          </a:prstGeom>
        </p:spPr>
      </p:pic>
      <p:pic>
        <p:nvPicPr>
          <p:cNvPr id="5" name="그림 4" descr="images-t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590925"/>
            <a:ext cx="6667500" cy="2495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266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20823" y="1114425"/>
            <a:ext cx="10972800" cy="555057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altLang="ko-KR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7600" b="1" dirty="0" smtClean="0">
                <a:solidFill>
                  <a:schemeClr val="accent5">
                    <a:lumMod val="75000"/>
                  </a:schemeClr>
                </a:solidFill>
              </a:rPr>
              <a:t>‘</a:t>
            </a:r>
            <a:r>
              <a:rPr lang="ko-KR" altLang="en-US" sz="7600" b="1" dirty="0" smtClean="0">
                <a:solidFill>
                  <a:schemeClr val="accent5">
                    <a:lumMod val="75000"/>
                  </a:schemeClr>
                </a:solidFill>
              </a:rPr>
              <a:t>인성교육 진흥법</a:t>
            </a:r>
            <a:r>
              <a:rPr lang="en-US" altLang="ko-KR" sz="7600" b="1" dirty="0" smtClean="0">
                <a:solidFill>
                  <a:schemeClr val="accent5">
                    <a:lumMod val="75000"/>
                  </a:schemeClr>
                </a:solidFill>
              </a:rPr>
              <a:t>’</a:t>
            </a:r>
            <a:r>
              <a:rPr lang="ko-KR" altLang="en-US" sz="7600" b="1" dirty="0" smtClean="0">
                <a:solidFill>
                  <a:schemeClr val="accent5">
                    <a:lumMod val="75000"/>
                  </a:schemeClr>
                </a:solidFill>
              </a:rPr>
              <a:t> 만드는 이상한 학교</a:t>
            </a:r>
            <a:endParaRPr lang="en-US" altLang="ko-KR" sz="7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FontTx/>
              <a:buChar char="-"/>
            </a:pPr>
            <a:r>
              <a:rPr lang="ko-KR" altLang="en-US" sz="7200" b="1" dirty="0" smtClean="0"/>
              <a:t>정서교육이 실종된 학교 </a:t>
            </a:r>
            <a:endParaRPr lang="en-US" altLang="ko-KR" sz="7200" b="1" dirty="0" smtClean="0"/>
          </a:p>
          <a:p>
            <a:pPr marL="0" indent="0">
              <a:buFontTx/>
              <a:buChar char="-"/>
            </a:pPr>
            <a:endParaRPr lang="en-US" altLang="ko-KR" dirty="0"/>
          </a:p>
          <a:p>
            <a:pPr marL="0" indent="0">
              <a:lnSpc>
                <a:spcPct val="170000"/>
              </a:lnSpc>
              <a:buFontTx/>
              <a:buChar char="-"/>
            </a:pPr>
            <a:r>
              <a:rPr lang="ko-KR" altLang="en-US" sz="6200" dirty="0" smtClean="0"/>
              <a:t>교과서만 배우는 학교 </a:t>
            </a:r>
            <a:r>
              <a:rPr lang="en-US" altLang="ko-KR" sz="6200" dirty="0" smtClean="0"/>
              <a:t> </a:t>
            </a:r>
          </a:p>
          <a:p>
            <a:pPr marL="0" indent="0">
              <a:lnSpc>
                <a:spcPct val="170000"/>
              </a:lnSpc>
              <a:buFontTx/>
              <a:buChar char="-"/>
            </a:pPr>
            <a:r>
              <a:rPr lang="ko-KR" altLang="en-US" sz="6200" dirty="0" smtClean="0"/>
              <a:t>학교는 </a:t>
            </a:r>
            <a:r>
              <a:rPr lang="ko-KR" altLang="en-US" sz="6200" dirty="0"/>
              <a:t>왜 인권교육하지 않을까</a:t>
            </a:r>
            <a:r>
              <a:rPr lang="en-US" altLang="ko-KR" sz="6200" dirty="0" smtClean="0"/>
              <a:t>? </a:t>
            </a:r>
          </a:p>
          <a:p>
            <a:pPr marL="0" indent="0">
              <a:lnSpc>
                <a:spcPct val="170000"/>
              </a:lnSpc>
              <a:buFontTx/>
              <a:buChar char="-"/>
            </a:pPr>
            <a:r>
              <a:rPr lang="ko-KR" altLang="en-US" sz="6200" dirty="0" smtClean="0"/>
              <a:t>광고교육</a:t>
            </a:r>
            <a:r>
              <a:rPr lang="en-US" altLang="ko-KR" sz="6200" dirty="0" smtClean="0"/>
              <a:t>,</a:t>
            </a:r>
            <a:r>
              <a:rPr lang="ko-KR" altLang="en-US" sz="6200" dirty="0" smtClean="0"/>
              <a:t> </a:t>
            </a:r>
            <a:r>
              <a:rPr lang="ko-KR" altLang="en-US" sz="6200" dirty="0" smtClean="0"/>
              <a:t>종교교육은</a:t>
            </a:r>
            <a:r>
              <a:rPr lang="en-US" altLang="ko-KR" sz="6200" dirty="0" smtClean="0"/>
              <a:t> </a:t>
            </a:r>
            <a:r>
              <a:rPr lang="ko-KR" altLang="en-US" sz="6200" dirty="0" smtClean="0"/>
              <a:t>왜 하지 않을까</a:t>
            </a:r>
            <a:r>
              <a:rPr lang="en-US" altLang="ko-KR" sz="6200" dirty="0" smtClean="0"/>
              <a:t>? </a:t>
            </a:r>
          </a:p>
          <a:p>
            <a:pPr marL="0" indent="0">
              <a:lnSpc>
                <a:spcPct val="170000"/>
              </a:lnSpc>
              <a:buFontTx/>
              <a:buChar char="-"/>
            </a:pPr>
            <a:r>
              <a:rPr lang="ko-KR" altLang="en-US" sz="6200" dirty="0" smtClean="0"/>
              <a:t>민주의식이</a:t>
            </a:r>
            <a:r>
              <a:rPr lang="en-US" altLang="ko-KR" sz="6200" dirty="0" smtClean="0"/>
              <a:t> </a:t>
            </a:r>
            <a:r>
              <a:rPr lang="ko-KR" altLang="en-US" sz="6200" dirty="0" smtClean="0"/>
              <a:t>실종된 민주주의 교육</a:t>
            </a:r>
            <a:r>
              <a:rPr lang="en-US" altLang="ko-KR" sz="6200" dirty="0" smtClean="0"/>
              <a:t> </a:t>
            </a:r>
          </a:p>
          <a:p>
            <a:pPr marL="0" indent="0">
              <a:lnSpc>
                <a:spcPct val="170000"/>
              </a:lnSpc>
              <a:buFontTx/>
              <a:buChar char="-"/>
            </a:pPr>
            <a:r>
              <a:rPr lang="ko-KR" altLang="en-US" sz="6200" dirty="0" smtClean="0"/>
              <a:t>사관이 없는 역사교육</a:t>
            </a:r>
            <a:r>
              <a:rPr lang="en-US" altLang="ko-KR" sz="6200" dirty="0" smtClean="0"/>
              <a:t> </a:t>
            </a:r>
          </a:p>
          <a:p>
            <a:pPr marL="0" indent="0">
              <a:lnSpc>
                <a:spcPct val="170000"/>
              </a:lnSpc>
              <a:buFontTx/>
              <a:buChar char="-"/>
            </a:pPr>
            <a:r>
              <a:rPr lang="ko-KR" altLang="en-US" sz="6200" dirty="0" smtClean="0"/>
              <a:t>일류학교 시험 준비하느라 배울걸 놓지는 교육</a:t>
            </a:r>
            <a:r>
              <a:rPr lang="en-US" altLang="ko-KR" sz="6200" dirty="0" smtClean="0"/>
              <a:t>… </a:t>
            </a:r>
          </a:p>
          <a:p>
            <a:pPr marL="0" indent="0">
              <a:lnSpc>
                <a:spcPct val="170000"/>
              </a:lnSpc>
              <a:buFontTx/>
              <a:buChar char="-"/>
            </a:pPr>
            <a:r>
              <a:rPr lang="ko-KR" altLang="en-US" sz="6200" b="1" dirty="0" smtClean="0"/>
              <a:t>교육과정에는 교육이 빠져 있다</a:t>
            </a:r>
            <a:r>
              <a:rPr lang="en-US" altLang="ko-KR" sz="6200" b="1" dirty="0" smtClean="0"/>
              <a:t>. 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91845" y="0"/>
            <a:ext cx="10972800" cy="1143000"/>
          </a:xfrm>
        </p:spPr>
        <p:txBody>
          <a:bodyPr/>
          <a:lstStyle/>
          <a:p>
            <a:r>
              <a:rPr lang="ko-KR" altLang="en-US" dirty="0" smtClean="0"/>
              <a:t>학교교육의 현주소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71331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" y="1181100"/>
            <a:ext cx="11546540" cy="5146548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lnSpc>
                <a:spcPct val="170000"/>
              </a:lnSpc>
              <a:buNone/>
            </a:pPr>
            <a:r>
              <a:rPr lang="ko-KR" altLang="en-US" sz="112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1200" b="1" dirty="0" smtClean="0">
                <a:solidFill>
                  <a:schemeClr val="tx2"/>
                </a:solidFill>
                <a:latin typeface="+mn-ea"/>
              </a:rPr>
              <a:t>교육이란 무엇인가</a:t>
            </a:r>
            <a:r>
              <a:rPr lang="en-US" altLang="ko-KR" sz="11200" b="1" dirty="0" smtClean="0">
                <a:solidFill>
                  <a:schemeClr val="tx2"/>
                </a:solidFill>
                <a:latin typeface="+mn-ea"/>
              </a:rPr>
              <a:t>?</a:t>
            </a:r>
            <a:r>
              <a:rPr lang="ko-KR" altLang="en-US" sz="14400" b="1" dirty="0" smtClean="0">
                <a:solidFill>
                  <a:schemeClr val="tx2"/>
                </a:solidFill>
                <a:latin typeface="+mn-ea"/>
              </a:rPr>
              <a:t> </a:t>
            </a:r>
            <a:endParaRPr lang="en-US" altLang="ko-KR" sz="14400" b="1" dirty="0" smtClean="0">
              <a:solidFill>
                <a:schemeClr val="tx2"/>
              </a:solidFill>
              <a:latin typeface="+mn-ea"/>
            </a:endParaRPr>
          </a:p>
          <a:p>
            <a:pPr marL="457200" indent="-457200">
              <a:lnSpc>
                <a:spcPct val="170000"/>
              </a:lnSpc>
              <a:buNone/>
            </a:pPr>
            <a:r>
              <a:rPr lang="ko-KR" altLang="en-US" sz="8000" dirty="0" smtClean="0"/>
              <a:t> </a:t>
            </a:r>
            <a:r>
              <a:rPr lang="ko-KR" altLang="en-US" sz="7200" dirty="0" smtClean="0"/>
              <a:t>☞ </a:t>
            </a:r>
            <a:r>
              <a:rPr lang="ko-KR" altLang="en-US" sz="7200" dirty="0" smtClean="0"/>
              <a:t>학교 자치조례 </a:t>
            </a:r>
            <a:r>
              <a:rPr lang="en-US" altLang="ko-KR" sz="7200" dirty="0" smtClean="0"/>
              <a:t>- </a:t>
            </a:r>
            <a:r>
              <a:rPr lang="ko-KR" altLang="en-US" sz="7200" dirty="0" smtClean="0"/>
              <a:t>학생회</a:t>
            </a:r>
            <a:r>
              <a:rPr lang="en-US" altLang="ko-KR" sz="7200" dirty="0" smtClean="0"/>
              <a:t>, </a:t>
            </a:r>
            <a:r>
              <a:rPr lang="ko-KR" altLang="en-US" sz="7200" dirty="0" err="1" smtClean="0"/>
              <a:t>교사회</a:t>
            </a:r>
            <a:r>
              <a:rPr lang="en-US" altLang="ko-KR" sz="7200" dirty="0" smtClean="0"/>
              <a:t>, </a:t>
            </a:r>
            <a:r>
              <a:rPr lang="ko-KR" altLang="en-US" sz="7200" dirty="0" smtClean="0"/>
              <a:t>학부모회</a:t>
            </a:r>
            <a:r>
              <a:rPr lang="en-US" altLang="ko-KR" sz="7200" dirty="0" smtClean="0"/>
              <a:t> </a:t>
            </a:r>
            <a:r>
              <a:rPr lang="ko-KR" altLang="en-US" sz="7200" dirty="0" smtClean="0"/>
              <a:t>법제화</a:t>
            </a:r>
            <a:r>
              <a:rPr lang="en-US" altLang="ko-KR" sz="7200" dirty="0" smtClean="0"/>
              <a:t>…?, </a:t>
            </a:r>
            <a:r>
              <a:rPr lang="ko-KR" altLang="en-US" sz="7200" dirty="0" smtClean="0"/>
              <a:t>학교 운영위원회</a:t>
            </a:r>
            <a:r>
              <a:rPr lang="en-US" altLang="ko-KR" sz="7200" dirty="0" smtClean="0"/>
              <a:t>…?</a:t>
            </a:r>
            <a:endParaRPr lang="en-US" altLang="ko-KR" sz="7200" dirty="0" smtClean="0"/>
          </a:p>
          <a:p>
            <a:pPr marL="457200" indent="-457200">
              <a:lnSpc>
                <a:spcPct val="170000"/>
              </a:lnSpc>
              <a:buNone/>
            </a:pPr>
            <a:r>
              <a:rPr lang="ko-KR" altLang="en-US" sz="7200" dirty="0" smtClean="0"/>
              <a:t> ☞ </a:t>
            </a:r>
            <a:r>
              <a:rPr lang="ko-KR" altLang="en-US" sz="7200" dirty="0"/>
              <a:t>인간의 </a:t>
            </a:r>
            <a:r>
              <a:rPr lang="ko-KR" altLang="en-US" sz="7200" dirty="0" smtClean="0"/>
              <a:t>존엄성</a:t>
            </a:r>
            <a:r>
              <a:rPr lang="en-US" altLang="ko-KR" sz="7200" dirty="0" smtClean="0"/>
              <a:t>, </a:t>
            </a:r>
            <a:r>
              <a:rPr lang="ko-KR" altLang="en-US" sz="7200" dirty="0" smtClean="0"/>
              <a:t>자유</a:t>
            </a:r>
            <a:r>
              <a:rPr lang="en-US" altLang="ko-KR" sz="7200" dirty="0" smtClean="0"/>
              <a:t>, </a:t>
            </a:r>
            <a:r>
              <a:rPr lang="ko-KR" altLang="en-US" sz="7200" dirty="0" smtClean="0"/>
              <a:t>평등 </a:t>
            </a:r>
            <a:r>
              <a:rPr lang="en-US" altLang="ko-KR" sz="7200" dirty="0" smtClean="0"/>
              <a:t>– </a:t>
            </a:r>
            <a:r>
              <a:rPr lang="ko-KR" altLang="en-US" sz="7200" dirty="0"/>
              <a:t>학생인권조례 </a:t>
            </a:r>
            <a:r>
              <a:rPr lang="en-US" altLang="ko-KR" sz="7200" dirty="0" smtClean="0"/>
              <a:t>?</a:t>
            </a:r>
          </a:p>
          <a:p>
            <a:pPr marL="457200" indent="-457200">
              <a:lnSpc>
                <a:spcPct val="170000"/>
              </a:lnSpc>
              <a:buNone/>
            </a:pPr>
            <a:endParaRPr lang="en-US" altLang="ko-KR" sz="7200" dirty="0" smtClean="0"/>
          </a:p>
          <a:p>
            <a:pPr marL="457200" indent="-457200">
              <a:lnSpc>
                <a:spcPct val="170000"/>
              </a:lnSpc>
              <a:buNone/>
            </a:pPr>
            <a:r>
              <a:rPr lang="ko-KR" altLang="en-US" sz="7200" dirty="0" smtClean="0"/>
              <a:t> ☞ </a:t>
            </a:r>
            <a:r>
              <a:rPr lang="ko-KR" altLang="en-US" sz="7200" b="1" dirty="0" smtClean="0"/>
              <a:t>헌법 제 </a:t>
            </a:r>
            <a:r>
              <a:rPr lang="en-US" altLang="ko-KR" sz="7200" b="1" dirty="0" smtClean="0"/>
              <a:t>10</a:t>
            </a:r>
            <a:r>
              <a:rPr lang="ko-KR" altLang="en-US" sz="7200" b="1" dirty="0" smtClean="0"/>
              <a:t>조 </a:t>
            </a:r>
            <a:r>
              <a:rPr lang="en-US" altLang="ko-KR" sz="7200" dirty="0" smtClean="0"/>
              <a:t>- </a:t>
            </a:r>
            <a:r>
              <a:rPr lang="ko-KR" altLang="en-US" sz="7200" dirty="0" smtClean="0"/>
              <a:t>모든</a:t>
            </a:r>
            <a:r>
              <a:rPr lang="ko-KR" altLang="en-US" sz="7200" dirty="0"/>
              <a:t> </a:t>
            </a:r>
            <a:r>
              <a:rPr lang="ko-KR" altLang="en-US" sz="7200" dirty="0">
                <a:hlinkClick r:id="rId2" tooltip="국민"/>
              </a:rPr>
              <a:t>국민</a:t>
            </a:r>
            <a:r>
              <a:rPr lang="ko-KR" altLang="en-US" sz="7200" dirty="0"/>
              <a:t>은 </a:t>
            </a:r>
            <a:r>
              <a:rPr lang="ko-KR" altLang="en-US" sz="7200" dirty="0">
                <a:hlinkClick r:id="rId3" tooltip="인간"/>
              </a:rPr>
              <a:t>인간</a:t>
            </a:r>
            <a:r>
              <a:rPr lang="ko-KR" altLang="en-US" sz="7200" dirty="0"/>
              <a:t>으로서의 존엄과 가치를 가지며</a:t>
            </a:r>
            <a:r>
              <a:rPr lang="en-US" altLang="ko-KR" sz="7200" dirty="0"/>
              <a:t>, </a:t>
            </a:r>
            <a:r>
              <a:rPr lang="ko-KR" altLang="en-US" sz="7200" dirty="0">
                <a:hlinkClick r:id="rId4" tooltip="행복"/>
              </a:rPr>
              <a:t>행복</a:t>
            </a:r>
            <a:r>
              <a:rPr lang="ko-KR" altLang="en-US" sz="7200" dirty="0"/>
              <a:t>을 추구할 권리를 가진다</a:t>
            </a:r>
            <a:r>
              <a:rPr lang="en-US" altLang="ko-KR" sz="7200" dirty="0"/>
              <a:t>. </a:t>
            </a:r>
            <a:r>
              <a:rPr lang="ko-KR" altLang="en-US" sz="7200" dirty="0"/>
              <a:t>국가는 개인이 가지는 불가침의 기본적 </a:t>
            </a:r>
            <a:r>
              <a:rPr lang="ko-KR" altLang="en-US" sz="7200" dirty="0">
                <a:hlinkClick r:id="rId5" tooltip="인권"/>
              </a:rPr>
              <a:t>인권</a:t>
            </a:r>
            <a:r>
              <a:rPr lang="ko-KR" altLang="en-US" sz="7200" dirty="0"/>
              <a:t>을 확인하고 이를 보장할 의무를 진다</a:t>
            </a:r>
            <a:r>
              <a:rPr lang="en-US" altLang="ko-KR" sz="7200" dirty="0" smtClean="0"/>
              <a:t>.</a:t>
            </a:r>
          </a:p>
          <a:p>
            <a:pPr marL="457200" indent="-457200">
              <a:lnSpc>
                <a:spcPct val="170000"/>
              </a:lnSpc>
              <a:buNone/>
            </a:pPr>
            <a:r>
              <a:rPr lang="en-US" altLang="ko-KR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ea"/>
              </a:rPr>
              <a:t> </a:t>
            </a:r>
            <a:r>
              <a:rPr lang="ko-KR" altLang="en-US" sz="7200" dirty="0"/>
              <a:t>☞ </a:t>
            </a:r>
            <a:r>
              <a:rPr lang="ko-KR" altLang="en-US" sz="7200" b="1" dirty="0" smtClean="0"/>
              <a:t>헌법 </a:t>
            </a:r>
            <a:r>
              <a:rPr lang="ko-KR" altLang="en-US" sz="7200" b="1" dirty="0"/>
              <a:t>제</a:t>
            </a:r>
            <a:r>
              <a:rPr lang="en-US" altLang="ko-KR" sz="7200" b="1" dirty="0"/>
              <a:t>37</a:t>
            </a:r>
            <a:r>
              <a:rPr lang="ko-KR" altLang="en-US" sz="7200" b="1" dirty="0"/>
              <a:t>조</a:t>
            </a:r>
            <a:r>
              <a:rPr lang="ko-KR" altLang="en-US" sz="7200" dirty="0"/>
              <a:t> ① 국민의 자유와 권리는 헌법에 열거되지 아니한 이유로 경시되지 아니한다</a:t>
            </a:r>
            <a:r>
              <a:rPr lang="en-US" altLang="ko-KR" sz="7200" dirty="0"/>
              <a:t>.</a:t>
            </a:r>
            <a:endParaRPr lang="en-US" altLang="ko-KR" sz="72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+mn-ea"/>
            </a:endParaRPr>
          </a:p>
          <a:p>
            <a:pPr marL="457200" indent="-457200">
              <a:lnSpc>
                <a:spcPct val="170000"/>
              </a:lnSpc>
              <a:buNone/>
            </a:pPr>
            <a:r>
              <a:rPr lang="en-US" altLang="ko-KR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ea"/>
              </a:rPr>
              <a:t> </a:t>
            </a:r>
            <a:r>
              <a:rPr lang="ko-KR" altLang="en-US" sz="7200" dirty="0"/>
              <a:t>☞ </a:t>
            </a:r>
            <a:r>
              <a:rPr lang="ko-KR" altLang="en-US" sz="7200" b="1" dirty="0" smtClean="0"/>
              <a:t>헌법 제 </a:t>
            </a:r>
            <a:r>
              <a:rPr lang="en-US" altLang="ko-KR" sz="7200" b="1" dirty="0" smtClean="0"/>
              <a:t>11</a:t>
            </a:r>
            <a:r>
              <a:rPr lang="ko-KR" altLang="en-US" sz="7200" b="1" dirty="0" smtClean="0"/>
              <a:t>조 </a:t>
            </a:r>
            <a:r>
              <a:rPr lang="en-US" altLang="ko-KR" sz="7200" dirty="0" smtClean="0"/>
              <a:t>- </a:t>
            </a:r>
            <a:r>
              <a:rPr lang="ko-KR" altLang="en-US" sz="7200" dirty="0"/>
              <a:t>① 모든 국민은 법 앞에 평등하다</a:t>
            </a:r>
            <a:r>
              <a:rPr lang="en-US" altLang="ko-KR" sz="7200" dirty="0"/>
              <a:t>.</a:t>
            </a:r>
            <a:r>
              <a:rPr lang="ko-KR" altLang="en-US" sz="7200" dirty="0"/>
              <a:t> 누구든지 성별</a:t>
            </a:r>
            <a:r>
              <a:rPr lang="en-US" altLang="ko-KR" sz="7200" dirty="0"/>
              <a:t>·</a:t>
            </a:r>
            <a:r>
              <a:rPr lang="ko-KR" altLang="en-US" sz="7200" dirty="0"/>
              <a:t>종교 또는 사회적 신분에 의하여 정치적</a:t>
            </a:r>
            <a:r>
              <a:rPr lang="en-US" altLang="ko-KR" sz="7200" dirty="0"/>
              <a:t>·</a:t>
            </a:r>
            <a:r>
              <a:rPr lang="ko-KR" altLang="en-US" sz="7200" dirty="0"/>
              <a:t>경제적</a:t>
            </a:r>
            <a:r>
              <a:rPr lang="en-US" altLang="ko-KR" sz="7200" dirty="0"/>
              <a:t>·</a:t>
            </a:r>
            <a:r>
              <a:rPr lang="ko-KR" altLang="en-US" sz="7200" dirty="0"/>
              <a:t>사회적</a:t>
            </a:r>
            <a:r>
              <a:rPr lang="en-US" altLang="ko-KR" sz="7200" dirty="0"/>
              <a:t>·</a:t>
            </a:r>
            <a:r>
              <a:rPr lang="ko-KR" altLang="en-US" sz="7200" dirty="0"/>
              <a:t>문화적 생활의 모든 영역에 있어서 차별을 받지 아니한다</a:t>
            </a:r>
            <a:r>
              <a:rPr lang="en-US" altLang="ko-KR" sz="7200" dirty="0"/>
              <a:t>.</a:t>
            </a:r>
            <a:endParaRPr lang="en-US" altLang="ko-KR" sz="7200" dirty="0">
              <a:latin typeface="+mn-ea"/>
            </a:endParaRPr>
          </a:p>
          <a:p>
            <a:pPr marL="457200" indent="-457200">
              <a:lnSpc>
                <a:spcPct val="270000"/>
              </a:lnSpc>
              <a:buNone/>
            </a:pPr>
            <a:r>
              <a:rPr lang="en-US" altLang="ko-KR" sz="8000" dirty="0" smtClean="0">
                <a:latin typeface="+mn-ea"/>
              </a:rPr>
              <a:t>   </a:t>
            </a:r>
          </a:p>
          <a:p>
            <a:pPr marL="457200" indent="-457200">
              <a:lnSpc>
                <a:spcPct val="270000"/>
              </a:lnSpc>
              <a:buNone/>
            </a:pPr>
            <a:r>
              <a:rPr lang="ko-KR" altLang="en-US" sz="8000" dirty="0" smtClean="0">
                <a:latin typeface="+mn-ea"/>
              </a:rPr>
              <a:t>    </a:t>
            </a:r>
            <a:endParaRPr lang="en-US" altLang="ko-KR" sz="8000" dirty="0" smtClean="0">
              <a:latin typeface="+mn-ea"/>
            </a:endParaRPr>
          </a:p>
          <a:p>
            <a:pPr marL="457200" indent="-457200">
              <a:buNone/>
            </a:pPr>
            <a:r>
              <a:rPr lang="en-US" altLang="ko-KR" sz="2000" dirty="0" smtClean="0">
                <a:latin typeface="+mn-ea"/>
              </a:rPr>
              <a:t> </a:t>
            </a:r>
          </a:p>
          <a:p>
            <a:pPr marL="457200" indent="-457200">
              <a:buNone/>
            </a:pPr>
            <a:endParaRPr lang="en-US" altLang="ko-KR" sz="2000" dirty="0" smtClean="0"/>
          </a:p>
          <a:p>
            <a:pPr marL="457200" indent="-457200">
              <a:buNone/>
            </a:pPr>
            <a:endParaRPr lang="ko-KR" altLang="en-US" sz="22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188258"/>
            <a:ext cx="10972800" cy="954741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/>
            </a:r>
            <a:b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</a:b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민주주의가 실종된 학교</a:t>
            </a:r>
            <a:r>
              <a:rPr lang="en-US" altLang="ko-KR" dirty="0" smtClean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/>
            </a:r>
            <a:br>
              <a:rPr lang="en-US" altLang="ko-KR" dirty="0" smtClean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0841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" y="1102659"/>
            <a:ext cx="11546540" cy="5396753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lnSpc>
                <a:spcPct val="170000"/>
              </a:lnSpc>
              <a:buNone/>
            </a:pPr>
            <a:r>
              <a:rPr lang="ko-KR" altLang="en-US" sz="11200" b="1" dirty="0" smtClean="0">
                <a:solidFill>
                  <a:schemeClr val="tx2"/>
                </a:solidFill>
                <a:latin typeface="+mn-ea"/>
              </a:rPr>
              <a:t> </a:t>
            </a:r>
            <a:endParaRPr lang="en-US" altLang="ko-KR" sz="14400" b="1" dirty="0" smtClean="0">
              <a:solidFill>
                <a:schemeClr val="tx2"/>
              </a:solidFill>
              <a:latin typeface="+mn-ea"/>
            </a:endParaRPr>
          </a:p>
          <a:p>
            <a:endParaRPr lang="en-US" altLang="ko-KR" sz="8000" dirty="0" smtClean="0"/>
          </a:p>
          <a:p>
            <a:endParaRPr lang="en-US" altLang="ko-KR" sz="8000" dirty="0" smtClean="0"/>
          </a:p>
          <a:p>
            <a:endParaRPr lang="en-US" altLang="ko-KR" sz="8000" dirty="0"/>
          </a:p>
          <a:p>
            <a:endParaRPr lang="en-US" altLang="ko-KR" sz="8000" dirty="0" smtClean="0"/>
          </a:p>
          <a:p>
            <a:pPr algn="just"/>
            <a:r>
              <a:rPr lang="ko-KR" altLang="en-US" sz="8000" dirty="0" smtClean="0"/>
              <a:t>각각 </a:t>
            </a:r>
            <a:r>
              <a:rPr lang="en-US" altLang="ko-KR" sz="8000" dirty="0"/>
              <a:t>24</a:t>
            </a:r>
            <a:r>
              <a:rPr lang="ko-KR" altLang="en-US" sz="8000" dirty="0"/>
              <a:t>명</a:t>
            </a:r>
            <a:r>
              <a:rPr lang="en-US" altLang="ko-KR" sz="8000" dirty="0"/>
              <a:t>(12.7%)</a:t>
            </a:r>
            <a:r>
              <a:rPr lang="ko-KR" altLang="en-US" sz="8000" dirty="0"/>
              <a:t>이었다</a:t>
            </a:r>
            <a:r>
              <a:rPr lang="en-US" altLang="ko-KR" sz="8000" dirty="0"/>
              <a:t>. </a:t>
            </a:r>
            <a:r>
              <a:rPr lang="ko-KR" altLang="en-US" sz="8000" dirty="0"/>
              <a:t>세 학교를 합하면 전체의 </a:t>
            </a:r>
            <a:r>
              <a:rPr lang="en-US" altLang="ko-KR" sz="8000" dirty="0"/>
              <a:t>46.8%</a:t>
            </a:r>
            <a:r>
              <a:rPr lang="ko-KR" altLang="en-US" sz="8000" dirty="0"/>
              <a:t>에 이른다</a:t>
            </a:r>
            <a:r>
              <a:rPr lang="en-US" altLang="ko-KR" sz="8000" dirty="0"/>
              <a:t>. </a:t>
            </a:r>
            <a:r>
              <a:rPr lang="ko-KR" altLang="en-US" sz="8000" dirty="0"/>
              <a:t>거의 절반이 세칭 ‘</a:t>
            </a:r>
            <a:r>
              <a:rPr lang="en-US" altLang="ko-KR" sz="8000" dirty="0"/>
              <a:t>SKY’ </a:t>
            </a:r>
            <a:r>
              <a:rPr lang="ko-KR" altLang="en-US" sz="8000" dirty="0"/>
              <a:t>출신이다</a:t>
            </a:r>
            <a:r>
              <a:rPr lang="en-US" altLang="ko-KR" sz="8000" dirty="0"/>
              <a:t>. </a:t>
            </a:r>
            <a:r>
              <a:rPr lang="ko-KR" altLang="en-US" sz="8000" dirty="0"/>
              <a:t>대졸 고위공직자 </a:t>
            </a:r>
            <a:r>
              <a:rPr lang="en-US" altLang="ko-KR" sz="8000" dirty="0"/>
              <a:t>1480</a:t>
            </a:r>
            <a:r>
              <a:rPr lang="ko-KR" altLang="en-US" sz="8000" dirty="0"/>
              <a:t>명 중 서울대 출신이 </a:t>
            </a:r>
            <a:r>
              <a:rPr lang="en-US" altLang="ko-KR" sz="8000" dirty="0"/>
              <a:t>449</a:t>
            </a:r>
            <a:r>
              <a:rPr lang="ko-KR" altLang="en-US" sz="8000" dirty="0"/>
              <a:t>명으로 </a:t>
            </a:r>
            <a:r>
              <a:rPr lang="en-US" altLang="ko-KR" sz="8000" dirty="0"/>
              <a:t>30.3%</a:t>
            </a:r>
            <a:r>
              <a:rPr lang="ko-KR" altLang="en-US" sz="8000" dirty="0"/>
              <a:t>를 차지했다</a:t>
            </a:r>
            <a:r>
              <a:rPr lang="en-US" altLang="ko-KR" sz="8000" dirty="0"/>
              <a:t>. </a:t>
            </a:r>
            <a:r>
              <a:rPr lang="ko-KR" altLang="en-US" sz="8000" dirty="0"/>
              <a:t>고려대 출신은 </a:t>
            </a:r>
            <a:r>
              <a:rPr lang="en-US" altLang="ko-KR" sz="8000" dirty="0"/>
              <a:t>140</a:t>
            </a:r>
            <a:r>
              <a:rPr lang="ko-KR" altLang="en-US" sz="8000" dirty="0"/>
              <a:t>명</a:t>
            </a:r>
            <a:r>
              <a:rPr lang="en-US" altLang="ko-KR" sz="8000" dirty="0"/>
              <a:t>(9.5%), </a:t>
            </a:r>
            <a:r>
              <a:rPr lang="ko-KR" altLang="en-US" sz="8000" dirty="0"/>
              <a:t>연세대는 </a:t>
            </a:r>
            <a:r>
              <a:rPr lang="en-US" altLang="ko-KR" sz="8000" dirty="0"/>
              <a:t>105</a:t>
            </a:r>
            <a:r>
              <a:rPr lang="ko-KR" altLang="en-US" sz="8000" dirty="0"/>
              <a:t>명</a:t>
            </a:r>
            <a:r>
              <a:rPr lang="en-US" altLang="ko-KR" sz="8000" dirty="0"/>
              <a:t>(7.1%)</a:t>
            </a:r>
            <a:r>
              <a:rPr lang="ko-KR" altLang="en-US" sz="8000" dirty="0"/>
              <a:t>이나 됐다</a:t>
            </a:r>
            <a:r>
              <a:rPr lang="en-US" altLang="ko-KR" sz="8000" dirty="0"/>
              <a:t>. </a:t>
            </a:r>
            <a:r>
              <a:rPr lang="ko-KR" altLang="en-US" sz="8000" dirty="0"/>
              <a:t>최근 </a:t>
            </a:r>
            <a:r>
              <a:rPr lang="en-US" altLang="ko-KR" sz="8000" dirty="0"/>
              <a:t>3</a:t>
            </a:r>
            <a:r>
              <a:rPr lang="ko-KR" altLang="en-US" sz="8000" dirty="0"/>
              <a:t>년간 행정고시 출신자는 평균 </a:t>
            </a:r>
            <a:r>
              <a:rPr lang="en-US" altLang="ko-KR" sz="8000" dirty="0"/>
              <a:t>307</a:t>
            </a:r>
            <a:r>
              <a:rPr lang="ko-KR" altLang="en-US" sz="8000" dirty="0"/>
              <a:t>명 중 </a:t>
            </a:r>
            <a:r>
              <a:rPr lang="en-US" altLang="ko-KR" sz="8000" dirty="0"/>
              <a:t>SKY</a:t>
            </a:r>
            <a:r>
              <a:rPr lang="ko-KR" altLang="en-US" sz="8000" dirty="0"/>
              <a:t>출신자가 </a:t>
            </a:r>
            <a:r>
              <a:rPr lang="en-US" altLang="ko-KR" sz="8000" dirty="0"/>
              <a:t>216</a:t>
            </a:r>
            <a:r>
              <a:rPr lang="ko-KR" altLang="en-US" sz="8000" dirty="0"/>
              <a:t>명으로 </a:t>
            </a:r>
            <a:r>
              <a:rPr lang="en-US" altLang="ko-KR" sz="8000" dirty="0"/>
              <a:t>70.4%</a:t>
            </a:r>
            <a:r>
              <a:rPr lang="ko-KR" altLang="en-US" sz="8000" dirty="0"/>
              <a:t>를 차지했다</a:t>
            </a:r>
            <a:r>
              <a:rPr lang="en-US" altLang="ko-KR" sz="8000" dirty="0"/>
              <a:t>. </a:t>
            </a:r>
            <a:r>
              <a:rPr lang="ko-KR" altLang="en-US" sz="8000" dirty="0"/>
              <a:t>현직판사의 판사 </a:t>
            </a:r>
            <a:r>
              <a:rPr lang="en-US" altLang="ko-KR" sz="8000" dirty="0"/>
              <a:t>80%, </a:t>
            </a:r>
            <a:r>
              <a:rPr lang="ko-KR" altLang="en-US" sz="8000" dirty="0"/>
              <a:t>검사의 </a:t>
            </a:r>
            <a:r>
              <a:rPr lang="en-US" altLang="ko-KR" sz="8000" dirty="0"/>
              <a:t>70%</a:t>
            </a:r>
            <a:r>
              <a:rPr lang="ko-KR" altLang="en-US" sz="8000" dirty="0"/>
              <a:t>가 </a:t>
            </a:r>
            <a:r>
              <a:rPr lang="en-US" altLang="ko-KR" sz="8000" dirty="0"/>
              <a:t>'SKY' </a:t>
            </a:r>
            <a:r>
              <a:rPr lang="ko-KR" altLang="en-US" sz="8000" dirty="0"/>
              <a:t>출신자다</a:t>
            </a:r>
            <a:r>
              <a:rPr lang="en-US" altLang="ko-KR" sz="8000" dirty="0"/>
              <a:t>.</a:t>
            </a:r>
          </a:p>
          <a:p>
            <a:pPr>
              <a:buNone/>
            </a:pPr>
            <a:r>
              <a:rPr lang="en-US" altLang="ko-KR" sz="8000" dirty="0"/>
              <a:t/>
            </a:r>
            <a:br>
              <a:rPr lang="en-US" altLang="ko-KR" sz="8000" dirty="0"/>
            </a:br>
            <a:endParaRPr lang="en-US" altLang="ko-KR" sz="8000" dirty="0"/>
          </a:p>
          <a:p>
            <a:pPr algn="just"/>
            <a:r>
              <a:rPr lang="ko-KR" altLang="en-US" sz="8000" dirty="0"/>
              <a:t>그런가 하면 서울대 등 </a:t>
            </a:r>
            <a:r>
              <a:rPr lang="en-US" altLang="ko-KR" sz="8000" dirty="0"/>
              <a:t>6</a:t>
            </a:r>
            <a:r>
              <a:rPr lang="ko-KR" altLang="en-US" sz="8000" dirty="0"/>
              <a:t>개 대학이 사시 합격자의 </a:t>
            </a:r>
            <a:r>
              <a:rPr lang="en-US" altLang="ko-KR" sz="8000" dirty="0"/>
              <a:t>78%</a:t>
            </a:r>
            <a:r>
              <a:rPr lang="ko-KR" altLang="en-US" sz="8000" dirty="0"/>
              <a:t>를 차지하고 법학전문대학원</a:t>
            </a:r>
            <a:r>
              <a:rPr lang="en-US" altLang="ko-KR" sz="8000" dirty="0"/>
              <a:t>(</a:t>
            </a:r>
            <a:r>
              <a:rPr lang="ko-KR" altLang="en-US" sz="8000" dirty="0" err="1"/>
              <a:t>로스쿨</a:t>
            </a:r>
            <a:r>
              <a:rPr lang="en-US" altLang="ko-KR" sz="8000" dirty="0"/>
              <a:t>) </a:t>
            </a:r>
            <a:r>
              <a:rPr lang="ko-KR" altLang="en-US" sz="8000" dirty="0"/>
              <a:t>합격자의 </a:t>
            </a:r>
            <a:r>
              <a:rPr lang="en-US" altLang="ko-KR" sz="8000" dirty="0"/>
              <a:t>50.6%</a:t>
            </a:r>
            <a:r>
              <a:rPr lang="ko-KR" altLang="en-US" sz="8000" dirty="0"/>
              <a:t>도 서울대와 고려대</a:t>
            </a:r>
            <a:r>
              <a:rPr lang="en-US" altLang="ko-KR" sz="8000" dirty="0"/>
              <a:t>, </a:t>
            </a:r>
            <a:r>
              <a:rPr lang="ko-KR" altLang="en-US" sz="8000" dirty="0"/>
              <a:t>연세대 등 이른바 </a:t>
            </a:r>
            <a:r>
              <a:rPr lang="en-US" altLang="ko-KR" sz="8000" dirty="0"/>
              <a:t>`SKY` </a:t>
            </a:r>
            <a:r>
              <a:rPr lang="ko-KR" altLang="en-US" sz="8000" dirty="0"/>
              <a:t>출신이다</a:t>
            </a:r>
            <a:r>
              <a:rPr lang="en-US" altLang="ko-KR" sz="8000" dirty="0"/>
              <a:t>. </a:t>
            </a:r>
            <a:r>
              <a:rPr lang="ko-KR" altLang="en-US" sz="8000" dirty="0"/>
              <a:t>재계도 예외가 아니다</a:t>
            </a:r>
            <a:r>
              <a:rPr lang="en-US" altLang="ko-KR" sz="8000" dirty="0"/>
              <a:t>.</a:t>
            </a:r>
          </a:p>
          <a:p>
            <a:pPr>
              <a:buNone/>
            </a:pPr>
            <a:r>
              <a:rPr lang="en-US" altLang="ko-KR" sz="8000" dirty="0"/>
              <a:t> </a:t>
            </a:r>
          </a:p>
          <a:p>
            <a:pPr algn="just"/>
            <a:r>
              <a:rPr lang="ko-KR" altLang="en-US" sz="8000" dirty="0"/>
              <a:t>국내 </a:t>
            </a:r>
            <a:r>
              <a:rPr lang="en-US" altLang="ko-KR" sz="8000" dirty="0"/>
              <a:t>10</a:t>
            </a:r>
            <a:r>
              <a:rPr lang="ko-KR" altLang="en-US" sz="8000" dirty="0"/>
              <a:t>대 대기업 그룹 사장 이상 임원 </a:t>
            </a:r>
            <a:r>
              <a:rPr lang="en-US" altLang="ko-KR" sz="8000" dirty="0"/>
              <a:t>10</a:t>
            </a:r>
            <a:r>
              <a:rPr lang="ko-KR" altLang="en-US" sz="8000" dirty="0"/>
              <a:t>명중 </a:t>
            </a:r>
            <a:r>
              <a:rPr lang="en-US" altLang="ko-KR" sz="8000" dirty="0"/>
              <a:t>6</a:t>
            </a:r>
            <a:r>
              <a:rPr lang="ko-KR" altLang="en-US" sz="8000" dirty="0"/>
              <a:t>명은 소위 ‘</a:t>
            </a:r>
            <a:r>
              <a:rPr lang="ko-KR" altLang="en-US" sz="8000" dirty="0" err="1"/>
              <a:t>스카이</a:t>
            </a:r>
            <a:r>
              <a:rPr lang="ko-KR" altLang="en-US" sz="8000" dirty="0"/>
              <a:t>’ 출신인 것으로 조사됐다</a:t>
            </a:r>
            <a:r>
              <a:rPr lang="en-US" altLang="ko-KR" sz="8000" dirty="0"/>
              <a:t>. </a:t>
            </a:r>
            <a:r>
              <a:rPr lang="ko-KR" altLang="en-US" sz="8000" dirty="0"/>
              <a:t>출신대학은 서울대가 </a:t>
            </a:r>
            <a:r>
              <a:rPr lang="en-US" altLang="ko-KR" sz="8000" dirty="0"/>
              <a:t>69</a:t>
            </a:r>
            <a:r>
              <a:rPr lang="ko-KR" altLang="en-US" sz="8000" dirty="0"/>
              <a:t>명으로 </a:t>
            </a:r>
            <a:r>
              <a:rPr lang="en-US" altLang="ko-KR" sz="8000" dirty="0"/>
              <a:t>36.5%</a:t>
            </a:r>
            <a:r>
              <a:rPr lang="ko-KR" altLang="en-US" sz="8000" dirty="0"/>
              <a:t>에 달했고 이어 연세대와 고려대가 각각 </a:t>
            </a:r>
            <a:r>
              <a:rPr lang="en-US" altLang="ko-KR" sz="8000" dirty="0"/>
              <a:t>24</a:t>
            </a:r>
            <a:r>
              <a:rPr lang="ko-KR" altLang="en-US" sz="8000" dirty="0"/>
              <a:t>명</a:t>
            </a:r>
            <a:r>
              <a:rPr lang="en-US" altLang="ko-KR" sz="8000" dirty="0"/>
              <a:t>(12.7%)</a:t>
            </a:r>
            <a:r>
              <a:rPr lang="ko-KR" altLang="en-US" sz="8000" dirty="0"/>
              <a:t>이었다</a:t>
            </a:r>
            <a:r>
              <a:rPr lang="en-US" altLang="ko-KR" sz="8000" dirty="0"/>
              <a:t>. </a:t>
            </a:r>
            <a:r>
              <a:rPr lang="ko-KR" altLang="en-US" sz="8000" dirty="0"/>
              <a:t>세 학교를 합하면 전체의 </a:t>
            </a:r>
            <a:r>
              <a:rPr lang="en-US" altLang="ko-KR" sz="8000" dirty="0"/>
              <a:t>46.8%</a:t>
            </a:r>
            <a:r>
              <a:rPr lang="ko-KR" altLang="en-US" sz="8000" dirty="0"/>
              <a:t>에 이른다</a:t>
            </a:r>
            <a:r>
              <a:rPr lang="en-US" altLang="ko-KR" sz="8000" dirty="0"/>
              <a:t>. </a:t>
            </a:r>
            <a:r>
              <a:rPr lang="ko-KR" altLang="en-US" sz="8000" dirty="0"/>
              <a:t>거의 절반이 세칭 ‘</a:t>
            </a:r>
            <a:r>
              <a:rPr lang="en-US" altLang="ko-KR" sz="8000" dirty="0"/>
              <a:t>SKY’ </a:t>
            </a:r>
            <a:r>
              <a:rPr lang="ko-KR" altLang="en-US" sz="8000" dirty="0"/>
              <a:t>출신이다</a:t>
            </a:r>
            <a:endParaRPr lang="en-US" altLang="ko-KR" sz="8000" dirty="0"/>
          </a:p>
          <a:p>
            <a:endParaRPr lang="en-US" altLang="ko-KR" sz="8000" dirty="0" smtClean="0"/>
          </a:p>
          <a:p>
            <a:endParaRPr lang="en-US" altLang="ko-KR" sz="8000" dirty="0"/>
          </a:p>
          <a:p>
            <a:pPr algn="just">
              <a:lnSpc>
                <a:spcPct val="120000"/>
              </a:lnSpc>
              <a:buNone/>
            </a:pPr>
            <a:r>
              <a:rPr lang="ko-KR" altLang="en-US" sz="7200" dirty="0"/>
              <a:t/>
            </a:r>
            <a:br>
              <a:rPr lang="ko-KR" altLang="en-US" sz="7200" dirty="0"/>
            </a:br>
            <a:endParaRPr lang="ko-KR" altLang="en-US" sz="72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188258"/>
            <a:ext cx="10972800" cy="954741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성적지상주의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, 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일류대학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, 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학벌 그리고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…</a:t>
            </a:r>
            <a:endParaRPr lang="ko-KR" altLang="en-US" dirty="0"/>
          </a:p>
        </p:txBody>
      </p:sp>
      <p:pic>
        <p:nvPicPr>
          <p:cNvPr id="5" name="그림 4" descr="ca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353" y="1209395"/>
            <a:ext cx="884816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841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20823" y="1162051"/>
            <a:ext cx="10972800" cy="5502950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endParaRPr lang="en-US" altLang="ko-KR" sz="2800" dirty="0"/>
          </a:p>
          <a:p>
            <a:pPr>
              <a:lnSpc>
                <a:spcPct val="170000"/>
              </a:lnSpc>
              <a:buNone/>
            </a:pPr>
            <a:endParaRPr lang="en-US" altLang="ko-KR" sz="8000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91845" y="0"/>
            <a:ext cx="10972800" cy="1143000"/>
          </a:xfrm>
        </p:spPr>
        <p:txBody>
          <a:bodyPr/>
          <a:lstStyle/>
          <a:p>
            <a:r>
              <a:rPr lang="ko-KR" altLang="en-US" dirty="0" smtClean="0"/>
              <a:t>갈 곳이 없는 청소년</a:t>
            </a:r>
            <a:r>
              <a:rPr lang="en-US" altLang="ko-KR" dirty="0" smtClean="0"/>
              <a:t>… </a:t>
            </a:r>
            <a:endParaRPr lang="ko-KR" altLang="en-US" dirty="0"/>
          </a:p>
        </p:txBody>
      </p:sp>
      <p:pic>
        <p:nvPicPr>
          <p:cNvPr id="5" name="그림 4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785" y="1855983"/>
            <a:ext cx="3896285" cy="4786864"/>
          </a:xfrm>
          <a:prstGeom prst="rect">
            <a:avLst/>
          </a:prstGeom>
        </p:spPr>
      </p:pic>
      <p:pic>
        <p:nvPicPr>
          <p:cNvPr id="6" name="그림 5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75" y="1362635"/>
            <a:ext cx="5334000" cy="2698376"/>
          </a:xfrm>
          <a:prstGeom prst="rect">
            <a:avLst/>
          </a:prstGeom>
        </p:spPr>
      </p:pic>
      <p:pic>
        <p:nvPicPr>
          <p:cNvPr id="7" name="그림 6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964" y="4168588"/>
            <a:ext cx="5316071" cy="247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1331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20823" y="1162051"/>
            <a:ext cx="10972800" cy="5502950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endParaRPr lang="en-US" altLang="ko-KR" sz="2800" dirty="0" smtClean="0"/>
          </a:p>
          <a:p>
            <a:pPr marL="0" indent="0">
              <a:lnSpc>
                <a:spcPct val="170000"/>
              </a:lnSpc>
              <a:buNone/>
            </a:pPr>
            <a:endParaRPr lang="en-US" altLang="ko-KR" sz="2800" dirty="0" smtClean="0"/>
          </a:p>
          <a:p>
            <a:pPr marL="0" indent="0">
              <a:lnSpc>
                <a:spcPct val="170000"/>
              </a:lnSpc>
              <a:buNone/>
            </a:pPr>
            <a:endParaRPr lang="en-US" altLang="ko-KR" sz="2800" dirty="0"/>
          </a:p>
          <a:p>
            <a:pPr marL="0" indent="0">
              <a:lnSpc>
                <a:spcPct val="170000"/>
              </a:lnSpc>
              <a:buNone/>
            </a:pPr>
            <a:endParaRPr lang="en-US" altLang="ko-KR" sz="2800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ko-KR" altLang="en-US" sz="2800" dirty="0" smtClean="0"/>
              <a:t> </a:t>
            </a:r>
            <a:r>
              <a:rPr lang="en-US" altLang="ko-KR" sz="2800" dirty="0" smtClean="0"/>
              <a:t>2016 10</a:t>
            </a:r>
            <a:r>
              <a:rPr lang="ko-KR" altLang="en-US" sz="2800" dirty="0" smtClean="0"/>
              <a:t>월 </a:t>
            </a:r>
            <a:r>
              <a:rPr lang="en-US" altLang="ko-KR" sz="2800" dirty="0" smtClean="0"/>
              <a:t>22</a:t>
            </a:r>
            <a:r>
              <a:rPr lang="ko-KR" altLang="en-US" sz="2800" dirty="0" smtClean="0"/>
              <a:t>일 </a:t>
            </a:r>
            <a:r>
              <a:rPr lang="en-US" altLang="ko-KR" sz="2800" dirty="0"/>
              <a:t>4</a:t>
            </a:r>
            <a:r>
              <a:rPr lang="ko-KR" altLang="en-US" sz="2800" dirty="0"/>
              <a:t>시 </a:t>
            </a:r>
            <a:r>
              <a:rPr lang="ko-KR" altLang="en-US" sz="2800" dirty="0" err="1"/>
              <a:t>시교육청</a:t>
            </a:r>
            <a:r>
              <a:rPr lang="ko-KR" altLang="en-US" sz="2800" dirty="0"/>
              <a:t> </a:t>
            </a:r>
            <a:r>
              <a:rPr lang="en-US" altLang="ko-KR" sz="2800" dirty="0" smtClean="0"/>
              <a:t>-</a:t>
            </a:r>
            <a:r>
              <a:rPr lang="ko-KR" altLang="en-US" sz="2800" dirty="0" smtClean="0"/>
              <a:t>세종교육시민회의 출범식 </a:t>
            </a:r>
            <a:endParaRPr lang="en-US" altLang="ko-KR" sz="2800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ko-KR" altLang="en-US" sz="2000" dirty="0">
                <a:solidFill>
                  <a:schemeClr val="accent5"/>
                </a:solidFill>
              </a:rPr>
              <a:t>마을과 학교가 함께 아이의 성장을 위해 협력하는 </a:t>
            </a:r>
            <a:r>
              <a:rPr lang="ko-KR" altLang="en-US" sz="2000" dirty="0" smtClean="0">
                <a:solidFill>
                  <a:schemeClr val="accent5"/>
                </a:solidFill>
              </a:rPr>
              <a:t>마을교육공동체 </a:t>
            </a:r>
            <a:r>
              <a:rPr lang="en-US" altLang="ko-KR" sz="2000" dirty="0" smtClean="0">
                <a:solidFill>
                  <a:schemeClr val="accent5"/>
                </a:solidFill>
              </a:rPr>
              <a:t>- </a:t>
            </a:r>
            <a:r>
              <a:rPr lang="ko-KR" altLang="en-US" sz="2000" dirty="0" err="1" smtClean="0">
                <a:solidFill>
                  <a:schemeClr val="accent5"/>
                </a:solidFill>
              </a:rPr>
              <a:t>차별없고</a:t>
            </a:r>
            <a:r>
              <a:rPr lang="ko-KR" altLang="en-US" sz="2000" dirty="0" smtClean="0">
                <a:solidFill>
                  <a:schemeClr val="accent5"/>
                </a:solidFill>
              </a:rPr>
              <a:t> </a:t>
            </a:r>
            <a:r>
              <a:rPr lang="ko-KR" altLang="en-US" sz="2000" dirty="0" err="1" smtClean="0">
                <a:solidFill>
                  <a:schemeClr val="accent5"/>
                </a:solidFill>
              </a:rPr>
              <a:t>질높은</a:t>
            </a:r>
            <a:r>
              <a:rPr lang="ko-KR" altLang="en-US" sz="2000" dirty="0" smtClean="0">
                <a:solidFill>
                  <a:schemeClr val="accent5"/>
                </a:solidFill>
              </a:rPr>
              <a:t> 교육문화복지를 실현하기 위해</a:t>
            </a:r>
            <a:r>
              <a:rPr lang="en-US" altLang="ko-KR" sz="2000" dirty="0" smtClean="0">
                <a:solidFill>
                  <a:schemeClr val="accent5"/>
                </a:solidFill>
              </a:rPr>
              <a:t>…</a:t>
            </a:r>
            <a:r>
              <a:rPr lang="ko-KR" altLang="en-US" sz="2000" dirty="0">
                <a:solidFill>
                  <a:schemeClr val="accent5"/>
                </a:solidFill>
              </a:rPr>
              <a:t> </a:t>
            </a:r>
            <a:endParaRPr lang="en-US" altLang="ko-KR" sz="2000" dirty="0" smtClean="0">
              <a:solidFill>
                <a:schemeClr val="accent5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endParaRPr lang="en-US" altLang="ko-KR" sz="2800" dirty="0"/>
          </a:p>
          <a:p>
            <a:pPr>
              <a:lnSpc>
                <a:spcPct val="170000"/>
              </a:lnSpc>
              <a:buNone/>
            </a:pPr>
            <a:endParaRPr lang="en-US" altLang="ko-KR" sz="8000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91845" y="0"/>
            <a:ext cx="10972800" cy="1143000"/>
          </a:xfrm>
        </p:spPr>
        <p:txBody>
          <a:bodyPr/>
          <a:lstStyle/>
          <a:p>
            <a:r>
              <a:rPr lang="ko-KR" altLang="en-US" dirty="0" err="1" smtClean="0"/>
              <a:t>세종시교육시민회의</a:t>
            </a:r>
            <a:endParaRPr lang="ko-KR" altLang="en-US" dirty="0"/>
          </a:p>
        </p:txBody>
      </p:sp>
      <p:pic>
        <p:nvPicPr>
          <p:cNvPr id="4" name="그림 3" descr="76265_51986_36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858" y="1170641"/>
            <a:ext cx="88900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1331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20823" y="1162051"/>
            <a:ext cx="10972800" cy="550295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endParaRPr lang="en-US" altLang="ko-KR" sz="2800" dirty="0" smtClean="0"/>
          </a:p>
          <a:p>
            <a:pPr marL="0" indent="0">
              <a:lnSpc>
                <a:spcPct val="170000"/>
              </a:lnSpc>
              <a:buNone/>
            </a:pPr>
            <a:endParaRPr lang="en-US" altLang="ko-KR" sz="2800" dirty="0" smtClean="0"/>
          </a:p>
          <a:p>
            <a:pPr marL="0" indent="0">
              <a:lnSpc>
                <a:spcPct val="170000"/>
              </a:lnSpc>
              <a:buNone/>
            </a:pPr>
            <a:endParaRPr lang="en-US" altLang="ko-KR" sz="2800" dirty="0"/>
          </a:p>
          <a:p>
            <a:pPr marL="0" indent="0">
              <a:lnSpc>
                <a:spcPct val="170000"/>
              </a:lnSpc>
              <a:buNone/>
            </a:pPr>
            <a:endParaRPr lang="en-US" altLang="ko-KR" sz="2800" dirty="0" smtClean="0"/>
          </a:p>
          <a:p>
            <a:pPr marL="0" indent="0">
              <a:lnSpc>
                <a:spcPct val="170000"/>
              </a:lnSpc>
              <a:buNone/>
            </a:pPr>
            <a:endParaRPr lang="en-US" altLang="ko-KR" sz="2800" dirty="0" smtClean="0"/>
          </a:p>
          <a:p>
            <a:pPr marL="0" indent="0">
              <a:lnSpc>
                <a:spcPct val="170000"/>
              </a:lnSpc>
              <a:buNone/>
            </a:pPr>
            <a:endParaRPr lang="en-US" altLang="ko-KR" sz="2800" dirty="0"/>
          </a:p>
          <a:p>
            <a:pPr marL="0" indent="0">
              <a:lnSpc>
                <a:spcPct val="170000"/>
              </a:lnSpc>
              <a:buNone/>
            </a:pPr>
            <a:r>
              <a:rPr lang="ko-KR" altLang="en-US" sz="2800" dirty="0" smtClean="0"/>
              <a:t> </a:t>
            </a:r>
            <a:endParaRPr lang="en-US" altLang="ko-KR" sz="2800" dirty="0" smtClean="0"/>
          </a:p>
          <a:p>
            <a:pPr marL="0" indent="0">
              <a:lnSpc>
                <a:spcPct val="170000"/>
              </a:lnSpc>
              <a:buNone/>
            </a:pPr>
            <a:endParaRPr lang="en-US" altLang="ko-KR" sz="2800" dirty="0"/>
          </a:p>
          <a:p>
            <a:pPr marL="0" indent="0">
              <a:lnSpc>
                <a:spcPct val="170000"/>
              </a:lnSpc>
              <a:buNone/>
            </a:pPr>
            <a:endParaRPr lang="en-US" altLang="ko-KR" sz="2800" dirty="0" smtClean="0"/>
          </a:p>
          <a:p>
            <a:pPr marL="0" indent="0">
              <a:lnSpc>
                <a:spcPct val="170000"/>
              </a:lnSpc>
              <a:buNone/>
            </a:pPr>
            <a:endParaRPr lang="en-US" altLang="ko-KR" sz="2800" dirty="0" smtClean="0"/>
          </a:p>
          <a:p>
            <a:pPr marL="0" indent="0">
              <a:lnSpc>
                <a:spcPct val="170000"/>
              </a:lnSpc>
              <a:buNone/>
            </a:pPr>
            <a:endParaRPr lang="en-US" altLang="ko-KR" sz="2800" dirty="0"/>
          </a:p>
          <a:p>
            <a:pPr marL="0" indent="0">
              <a:lnSpc>
                <a:spcPct val="170000"/>
              </a:lnSpc>
              <a:buNone/>
            </a:pPr>
            <a:endParaRPr lang="en-US" altLang="ko-KR" sz="2800" dirty="0" smtClean="0"/>
          </a:p>
          <a:p>
            <a:pPr marL="0" indent="0">
              <a:lnSpc>
                <a:spcPct val="170000"/>
              </a:lnSpc>
              <a:buNone/>
            </a:pPr>
            <a:endParaRPr lang="en-US" altLang="ko-KR" sz="2800" dirty="0"/>
          </a:p>
          <a:p>
            <a:pPr marL="0" indent="0">
              <a:lnSpc>
                <a:spcPct val="170000"/>
              </a:lnSpc>
              <a:buNone/>
            </a:pPr>
            <a:endParaRPr lang="en-US" altLang="ko-KR" sz="2800" dirty="0" smtClean="0"/>
          </a:p>
          <a:p>
            <a:pPr marL="0" indent="0">
              <a:lnSpc>
                <a:spcPct val="170000"/>
              </a:lnSpc>
              <a:buNone/>
            </a:pPr>
            <a:endParaRPr lang="en-US" altLang="ko-KR" sz="2800" dirty="0"/>
          </a:p>
          <a:p>
            <a:pPr marL="0" indent="0">
              <a:lnSpc>
                <a:spcPct val="170000"/>
              </a:lnSpc>
              <a:buNone/>
            </a:pPr>
            <a:endParaRPr lang="en-US" altLang="ko-KR" sz="2800" dirty="0" smtClean="0"/>
          </a:p>
          <a:p>
            <a:pPr marL="0" indent="0">
              <a:lnSpc>
                <a:spcPct val="170000"/>
              </a:lnSpc>
              <a:buNone/>
            </a:pPr>
            <a:endParaRPr lang="en-US" altLang="ko-KR" sz="2800" dirty="0"/>
          </a:p>
          <a:p>
            <a:pPr marL="0" indent="0">
              <a:lnSpc>
                <a:spcPct val="170000"/>
              </a:lnSpc>
              <a:buNone/>
            </a:pPr>
            <a:endParaRPr lang="en-US" altLang="ko-KR" sz="2800" dirty="0" smtClean="0"/>
          </a:p>
          <a:p>
            <a:pPr marL="0" indent="0">
              <a:lnSpc>
                <a:spcPct val="170000"/>
              </a:lnSpc>
              <a:buNone/>
            </a:pPr>
            <a:endParaRPr lang="en-US" altLang="ko-KR" sz="2800" dirty="0"/>
          </a:p>
          <a:p>
            <a:pPr marL="0" indent="0">
              <a:lnSpc>
                <a:spcPct val="170000"/>
              </a:lnSpc>
              <a:buNone/>
            </a:pPr>
            <a:endParaRPr lang="en-US" altLang="ko-KR" sz="2800" dirty="0" smtClean="0"/>
          </a:p>
          <a:p>
            <a:pPr marL="0" indent="0">
              <a:lnSpc>
                <a:spcPct val="170000"/>
              </a:lnSpc>
              <a:buNone/>
            </a:pPr>
            <a:endParaRPr lang="en-US" altLang="ko-KR" sz="2800" dirty="0"/>
          </a:p>
          <a:p>
            <a:pPr marL="0" indent="0">
              <a:lnSpc>
                <a:spcPct val="170000"/>
              </a:lnSpc>
              <a:buNone/>
            </a:pPr>
            <a:r>
              <a:rPr lang="en-US" altLang="ko-KR" sz="9600" dirty="0" smtClean="0"/>
              <a:t>  2017</a:t>
            </a:r>
            <a:r>
              <a:rPr lang="ko-KR" altLang="en-US" sz="9600" dirty="0" smtClean="0"/>
              <a:t>년</a:t>
            </a:r>
            <a:r>
              <a:rPr lang="en-US" altLang="ko-KR" sz="9600" dirty="0" smtClean="0"/>
              <a:t> 9</a:t>
            </a:r>
            <a:r>
              <a:rPr lang="ko-KR" altLang="en-US" sz="9600" dirty="0" smtClean="0"/>
              <a:t>월 </a:t>
            </a:r>
            <a:r>
              <a:rPr lang="en-US" altLang="ko-KR" sz="9600" dirty="0" smtClean="0"/>
              <a:t>6</a:t>
            </a:r>
            <a:r>
              <a:rPr lang="ko-KR" altLang="en-US" sz="9600" dirty="0" smtClean="0"/>
              <a:t>일 </a:t>
            </a:r>
            <a:r>
              <a:rPr lang="en-US" altLang="ko-KR" sz="9600" dirty="0" smtClean="0"/>
              <a:t>– </a:t>
            </a:r>
            <a:r>
              <a:rPr lang="ko-KR" altLang="en-US" sz="9600" dirty="0" smtClean="0"/>
              <a:t>청주 미원 교육공동체 출범</a:t>
            </a:r>
            <a:endParaRPr lang="en-US" altLang="ko-KR" sz="9600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en-US" altLang="ko-KR" sz="9600" dirty="0" smtClean="0"/>
              <a:t> </a:t>
            </a:r>
            <a:r>
              <a:rPr lang="ko-KR" altLang="en-US" sz="9600" dirty="0">
                <a:solidFill>
                  <a:schemeClr val="accent5"/>
                </a:solidFill>
              </a:rPr>
              <a:t>학교가 살아야 마을이 </a:t>
            </a:r>
            <a:r>
              <a:rPr lang="ko-KR" altLang="en-US" sz="9600" dirty="0" smtClean="0">
                <a:solidFill>
                  <a:schemeClr val="accent5"/>
                </a:solidFill>
              </a:rPr>
              <a:t>산다 </a:t>
            </a:r>
            <a:r>
              <a:rPr lang="en-US" altLang="ko-KR" sz="9600" dirty="0" smtClean="0">
                <a:solidFill>
                  <a:schemeClr val="accent5"/>
                </a:solidFill>
              </a:rPr>
              <a:t>– </a:t>
            </a:r>
            <a:r>
              <a:rPr lang="ko-KR" altLang="en-US" sz="9600" dirty="0">
                <a:solidFill>
                  <a:schemeClr val="accent5"/>
                </a:solidFill>
              </a:rPr>
              <a:t>학부모와 지역주민들이 함께 인문학 강좌</a:t>
            </a:r>
            <a:br>
              <a:rPr lang="ko-KR" altLang="en-US" sz="9600" dirty="0">
                <a:solidFill>
                  <a:schemeClr val="accent5"/>
                </a:solidFill>
              </a:rPr>
            </a:br>
            <a:r>
              <a:rPr lang="ko-KR" altLang="en-US" sz="4400" dirty="0"/>
              <a:t/>
            </a:r>
            <a:br>
              <a:rPr lang="ko-KR" altLang="en-US" sz="4400" dirty="0"/>
            </a:br>
            <a:endParaRPr lang="en-US" altLang="ko-KR" sz="4400" dirty="0"/>
          </a:p>
          <a:p>
            <a:pPr>
              <a:lnSpc>
                <a:spcPct val="170000"/>
              </a:lnSpc>
              <a:buNone/>
            </a:pPr>
            <a:endParaRPr lang="en-US" altLang="ko-KR" sz="8000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91845" y="0"/>
            <a:ext cx="10972800" cy="1143000"/>
          </a:xfrm>
        </p:spPr>
        <p:txBody>
          <a:bodyPr/>
          <a:lstStyle/>
          <a:p>
            <a:r>
              <a:rPr lang="ko-KR" altLang="en-US" dirty="0" smtClean="0"/>
              <a:t>다시</a:t>
            </a:r>
            <a:r>
              <a:rPr lang="en-US" altLang="ko-KR" dirty="0" smtClean="0"/>
              <a:t>,</a:t>
            </a:r>
            <a:r>
              <a:rPr lang="ko-KR" altLang="en-US" dirty="0" smtClean="0"/>
              <a:t> 마을</a:t>
            </a:r>
            <a:r>
              <a:rPr lang="en-US" altLang="ko-KR" dirty="0" smtClean="0"/>
              <a:t>! </a:t>
            </a:r>
            <a:r>
              <a:rPr lang="ko-KR" altLang="en-US" dirty="0" err="1" smtClean="0"/>
              <a:t>청주미원</a:t>
            </a:r>
            <a:r>
              <a:rPr lang="ko-KR" altLang="en-US" dirty="0" smtClean="0"/>
              <a:t> 교육공동체 출범</a:t>
            </a:r>
            <a:endParaRPr lang="ko-KR" altLang="en-US" dirty="0"/>
          </a:p>
        </p:txBody>
      </p:sp>
      <p:pic>
        <p:nvPicPr>
          <p:cNvPr id="5" name="그림 4" descr="91136_18418_21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141" y="1578068"/>
            <a:ext cx="6858000" cy="326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1331053"/>
      </p:ext>
    </p:extLst>
  </p:cSld>
  <p:clrMapOvr>
    <a:masterClrMapping/>
  </p:clrMapOvr>
</p:sld>
</file>

<file path=ppt/theme/theme1.xml><?xml version="1.0" encoding="utf-8"?>
<a:theme xmlns:a="http://schemas.openxmlformats.org/drawingml/2006/main" name="New_Natural01">
  <a:themeElements>
    <a:clrScheme name="Natural01">
      <a:dk1>
        <a:sysClr val="windowText" lastClr="000000"/>
      </a:dk1>
      <a:lt1>
        <a:sysClr val="window" lastClr="FFFFFF"/>
      </a:lt1>
      <a:dk2>
        <a:srgbClr val="1F6299"/>
      </a:dk2>
      <a:lt2>
        <a:srgbClr val="DFF0F7"/>
      </a:lt2>
      <a:accent1>
        <a:srgbClr val="40C6D8"/>
      </a:accent1>
      <a:accent2>
        <a:srgbClr val="5581FD"/>
      </a:accent2>
      <a:accent3>
        <a:srgbClr val="33BDFB"/>
      </a:accent3>
      <a:accent4>
        <a:srgbClr val="4CD416"/>
      </a:accent4>
      <a:accent5>
        <a:srgbClr val="FE8C2E"/>
      </a:accent5>
      <a:accent6>
        <a:srgbClr val="C489FF"/>
      </a:accent6>
      <a:hlink>
        <a:srgbClr val="D98609"/>
      </a:hlink>
      <a:folHlink>
        <a:srgbClr val="85DFD0"/>
      </a:folHlink>
    </a:clrScheme>
    <a:fontScheme name="Natural01">
      <a:majorFont>
        <a:latin typeface="Tahoma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ahoma"/>
        <a:ea typeface=""/>
        <a:cs typeface=""/>
        <a:font script="Jpan" typeface="HGｺﾞｼｯｸE"/>
        <a:font script="Hang" typeface="맑은 고딕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tural01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31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0000"/>
                <a:satMod val="2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t="30000" r="100000" b="70000"/>
          </a:path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4000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alpha val="38000"/>
                <a:satMod val="150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000000"/>
            </a:lightRig>
          </a:scene3d>
          <a:sp3d contourW="6350" prstMaterial="flat">
            <a:bevelT h="889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satMod val="200000"/>
              </a:schemeClr>
            </a:gs>
            <a:gs pos="100000">
              <a:schemeClr val="phClr">
                <a:tint val="100000"/>
                <a:shade val="89000"/>
                <a:satMod val="150000"/>
                <a:lumMod val="90000"/>
              </a:schemeClr>
            </a:gs>
          </a:gsLst>
          <a:path path="circle">
            <a:fillToRect l="40000" t="30000" r="40000" b="30000"/>
          </a:path>
        </a:gradFill>
        <a:gradFill rotWithShape="1">
          <a:gsLst>
            <a:gs pos="0">
              <a:schemeClr val="phClr">
                <a:tint val="100000"/>
                <a:shade val="90000"/>
                <a:satMod val="200000"/>
                <a:lumMod val="90000"/>
              </a:schemeClr>
            </a:gs>
            <a:gs pos="43000">
              <a:schemeClr val="phClr">
                <a:tint val="85000"/>
                <a:shade val="100000"/>
                <a:satMod val="300000"/>
                <a:lumMod val="100000"/>
              </a:schemeClr>
            </a:gs>
            <a:gs pos="100000">
              <a:schemeClr val="phClr">
                <a:tint val="85000"/>
                <a:shade val="100000"/>
                <a:satMod val="300000"/>
                <a:lumMod val="100000"/>
              </a:schemeClr>
            </a:gs>
          </a:gsLst>
          <a:lin ang="54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1852</TotalTime>
  <Words>749</Words>
  <Application>Microsoft Office PowerPoint</Application>
  <PresentationFormat>사용자 지정</PresentationFormat>
  <Paragraphs>276</Paragraphs>
  <Slides>25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6" baseType="lpstr">
      <vt:lpstr>New_Natural01</vt:lpstr>
      <vt:lpstr>지역 사회 연계 교육 실천을 위한  학교 및 교사의 역할 </vt:lpstr>
      <vt:lpstr> 학교교육에 던지는 의문 몇가지…  </vt:lpstr>
      <vt:lpstr>세상에서 가장 소중한 것은…?</vt:lpstr>
      <vt:lpstr>학교교육의 현주소</vt:lpstr>
      <vt:lpstr> 민주주의가 실종된 학교 </vt:lpstr>
      <vt:lpstr>성적지상주의, 일류대학, 학벌 그리고…</vt:lpstr>
      <vt:lpstr>갈 곳이 없는 청소년… </vt:lpstr>
      <vt:lpstr>세종시교육시민회의</vt:lpstr>
      <vt:lpstr>다시, 마을! 청주미원 교육공동체 출범</vt:lpstr>
      <vt:lpstr>전국최초의 기숙형 공립대안학교 </vt:lpstr>
      <vt:lpstr>혁신학교, 마을교육공동체 그리고… </vt:lpstr>
      <vt:lpstr>왜 마을교육공동체인가?</vt:lpstr>
      <vt:lpstr>왜 마을교육공동체인가?</vt:lpstr>
      <vt:lpstr> “한 아이를 키우는 데 온 마을이 필요하다”</vt:lpstr>
      <vt:lpstr>마을교육 공동체 운영 사례</vt:lpstr>
      <vt:lpstr>마을교육공동체란…? </vt:lpstr>
      <vt:lpstr>마을교육공동체란…? </vt:lpstr>
      <vt:lpstr>마을교육공동체한…? </vt:lpstr>
      <vt:lpstr> 로컬에듀   </vt:lpstr>
      <vt:lpstr> 4차산업혁명의 스나미가 밀려 온다 </vt:lpstr>
      <vt:lpstr> 로컬 에듀.. 왜?</vt:lpstr>
      <vt:lpstr> 민주주의가 실종된 학교 </vt:lpstr>
      <vt:lpstr> 학교는 왜 철학을 가르치지 않는가?</vt:lpstr>
      <vt:lpstr>세상을 보는 눈</vt:lpstr>
      <vt:lpstr>감사합니다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세종 모임</dc:title>
  <dc:creator>송성수</dc:creator>
  <cp:lastModifiedBy>김용택</cp:lastModifiedBy>
  <cp:revision>207</cp:revision>
  <dcterms:created xsi:type="dcterms:W3CDTF">2017-02-17T05:04:07Z</dcterms:created>
  <dcterms:modified xsi:type="dcterms:W3CDTF">2017-10-20T11:45:43Z</dcterms:modified>
</cp:coreProperties>
</file>