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257" r:id="rId4"/>
    <p:sldId id="258" r:id="rId5"/>
    <p:sldId id="263" r:id="rId6"/>
    <p:sldId id="284" r:id="rId7"/>
    <p:sldId id="279" r:id="rId8"/>
    <p:sldId id="271" r:id="rId9"/>
    <p:sldId id="283" r:id="rId10"/>
    <p:sldId id="272" r:id="rId11"/>
    <p:sldId id="259" r:id="rId12"/>
    <p:sldId id="285" r:id="rId13"/>
    <p:sldId id="276" r:id="rId14"/>
    <p:sldId id="281" r:id="rId15"/>
    <p:sldId id="280" r:id="rId16"/>
    <p:sldId id="282" r:id="rId17"/>
    <p:sldId id="286" r:id="rId18"/>
    <p:sldId id="278" r:id="rId19"/>
  </p:sldIdLst>
  <p:sldSz cx="9144000" cy="6858000" type="screen4x3"/>
  <p:notesSz cx="6858000" cy="9144000"/>
  <p:embeddedFontLst>
    <p:embeddedFont>
      <p:font typeface="맑은 고딕" pitchFamily="50" charset="-127"/>
      <p:regular r:id="rId21"/>
      <p:bold r:id="rId22"/>
    </p:embeddedFont>
    <p:embeddedFont>
      <p:font typeface="나눔손글씨 펜" charset="-127"/>
      <p:regular r:id="rId23"/>
    </p:embeddedFont>
    <p:embeddedFont>
      <p:font typeface="HY헤드라인M" pitchFamily="18" charset="-127"/>
      <p:regular r:id="rId24"/>
    </p:embeddedFont>
    <p:embeddedFont>
      <p:font typeface="나눔손글씨 붓" charset="-127"/>
      <p:regular r:id="rId25"/>
    </p:embeddedFont>
    <p:embeddedFont>
      <p:font typeface="문체부 훈민정음체" pitchFamily="18" charset="-127"/>
      <p:regular r:id="rId26"/>
    </p:embeddedFont>
    <p:embeddedFont>
      <p:font typeface="나눔바른고딕" charset="-127"/>
      <p:regular r:id="rId27"/>
      <p:bold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7438" autoAdjust="0"/>
  </p:normalViewPr>
  <p:slideViewPr>
    <p:cSldViewPr>
      <p:cViewPr>
        <p:scale>
          <a:sx n="104" d="100"/>
          <a:sy n="104" d="100"/>
        </p:scale>
        <p:origin x="-101" y="1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E7DB9-687A-4D61-B8DD-D1F19F4D1C7E}" type="datetimeFigureOut">
              <a:rPr lang="ko-KR" altLang="en-US" smtClean="0"/>
              <a:pPr/>
              <a:t>2015-10-30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23023-6F5A-4FB9-8B2D-C1123A404E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327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세계각지에서 온 구호자금을 통해 무료로 공급되는 약품의 일종</a:t>
            </a:r>
            <a:endParaRPr lang="en-US" altLang="ko-KR" dirty="0" smtClean="0"/>
          </a:p>
          <a:p>
            <a:r>
              <a:rPr lang="ko-KR" altLang="en-US" dirty="0" smtClean="0"/>
              <a:t>아프리카 방방곡곡으로 보내져 설사로 고생하는 아프리카 난민들에게 나누어 줄 설사약</a:t>
            </a:r>
            <a:r>
              <a:rPr lang="en-US" altLang="ko-KR" dirty="0" smtClean="0"/>
              <a:t>, 900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r>
              <a:rPr lang="ko-KR" altLang="en-US" dirty="0" err="1" smtClean="0"/>
              <a:t>구글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전기차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85265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이웃을 배려하고 나누며 살자는 윤리적 기초 인성의 수준을 넘어 비판적이면서도 합리성을 중시하는 과학적 태도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자연으로부터 배우는 정직성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자연의 진실을 추구하는 과학자의 성실성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동료를 배려하고 후진을 양성하는 과학자의 협동정신 등 과학을 통해서 배울 수 있는 수준 높은 인성을 의미한다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교육과학기술부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,2009)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창의∙인성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창의성 교육과 인성 교육의 각자의 독자적인 기능과 역할을 강조하면서 두 요소의 유기적인 결합으로 올바른 인성을 가진 창의적인 인재를 양성하는 창의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교육을 제시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문용린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,2010)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53004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남아프리카 공화국의 장애인 단체를 통해 시각장애인들에게 전달된 이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점자버거는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큰 감동과 화제를 낳고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시각장애인들이 맛을 보기도 전에 손을 통해 먼저 음식을 느끼고 즐거움을 얻고 있다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dirty="0" smtClean="0"/>
              <a:t>‘</a:t>
            </a:r>
            <a:r>
              <a:rPr lang="ko-KR" altLang="en-US" dirty="0" smtClean="0"/>
              <a:t>당신을 위한 </a:t>
            </a:r>
            <a:r>
              <a:rPr lang="en-US" altLang="ko-KR" dirty="0" smtClean="0"/>
              <a:t>100% </a:t>
            </a:r>
            <a:r>
              <a:rPr lang="ko-KR" altLang="en-US" dirty="0" err="1" smtClean="0"/>
              <a:t>순소고기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버거</a:t>
            </a:r>
            <a:r>
              <a:rPr lang="en-US" altLang="ko-KR" dirty="0" smtClean="0"/>
              <a:t>’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8878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여성이나 아이들이 쉽게 물을 운반할 수 있고 </a:t>
            </a:r>
          </a:p>
          <a:p>
            <a:r>
              <a:rPr lang="ko-KR" altLang="en-US" dirty="0" smtClean="0">
                <a:effectLst/>
              </a:rPr>
              <a:t>고장이 나지 않아 물 부족국가에서 사용이 용이하도록 했습니다</a:t>
            </a:r>
            <a:r>
              <a:rPr lang="en-US" altLang="ko-KR" dirty="0" smtClean="0">
                <a:effectLst/>
              </a:rPr>
              <a:t>.</a:t>
            </a:r>
          </a:p>
          <a:p>
            <a:r>
              <a:rPr lang="ko-KR" altLang="en-US" dirty="0" smtClean="0">
                <a:effectLst/>
              </a:rPr>
              <a:t>최대 </a:t>
            </a:r>
            <a:r>
              <a:rPr lang="en-US" altLang="ko-KR" dirty="0" smtClean="0">
                <a:effectLst/>
              </a:rPr>
              <a:t>50</a:t>
            </a:r>
            <a:r>
              <a:rPr lang="ko-KR" altLang="en-US" dirty="0" smtClean="0">
                <a:effectLst/>
              </a:rPr>
              <a:t>리터까지 채울 수 있다니 물이 부족한 국가에서는  무척 유용한 제품입니다</a:t>
            </a:r>
            <a:r>
              <a:rPr lang="en-US" altLang="ko-KR" dirty="0" smtClean="0">
                <a:effectLst/>
              </a:rPr>
              <a:t>.</a:t>
            </a:r>
            <a:endParaRPr lang="en-US" altLang="ko-KR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4947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페루 </a:t>
            </a:r>
            <a:r>
              <a:rPr lang="ko-KR" altLang="en-US" dirty="0" err="1" smtClean="0">
                <a:effectLst/>
              </a:rPr>
              <a:t>리마</a:t>
            </a:r>
            <a:endParaRPr lang="en-US" altLang="ko-KR" dirty="0" smtClean="0">
              <a:effectLst/>
            </a:endParaRPr>
          </a:p>
          <a:p>
            <a:r>
              <a:rPr lang="ko-KR" altLang="en-US" dirty="0" smtClean="0">
                <a:effectLst/>
              </a:rPr>
              <a:t>매일 식수를 </a:t>
            </a:r>
            <a:r>
              <a:rPr lang="en-US" altLang="ko-KR" dirty="0" smtClean="0">
                <a:effectLst/>
              </a:rPr>
              <a:t>96</a:t>
            </a:r>
            <a:r>
              <a:rPr lang="ko-KR" altLang="en-US" dirty="0" smtClean="0">
                <a:effectLst/>
              </a:rPr>
              <a:t>리터나 만들어내고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이렇게 만들어진 식수는 지역 주민들이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무료</a:t>
            </a:r>
            <a:r>
              <a:rPr lang="ko-KR" altLang="en-US" dirty="0" smtClean="0">
                <a:effectLst/>
              </a:rPr>
              <a:t>로 마시거나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물통</a:t>
            </a:r>
            <a:r>
              <a:rPr lang="ko-KR" altLang="en-US" dirty="0" smtClean="0">
                <a:effectLst/>
              </a:rPr>
              <a:t>에 담아갈 수 있도록 제공되고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비가 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오지</a:t>
            </a:r>
            <a:r>
              <a:rPr lang="ko-KR" altLang="en-US" dirty="0" smtClean="0">
                <a:effectLst/>
              </a:rPr>
              <a:t> 않아서 식수가 항상 부족한 지역 주민들에게는 최고의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오아시스</a:t>
            </a:r>
            <a:r>
              <a:rPr lang="ko-KR" altLang="en-US" dirty="0" smtClean="0">
                <a:effectLst/>
              </a:rPr>
              <a:t>가 아닐 수 없다</a:t>
            </a:r>
            <a:r>
              <a:rPr lang="en-US" altLang="ko-KR" dirty="0" smtClean="0">
                <a:effectLst/>
              </a:rPr>
              <a:t>. </a:t>
            </a:r>
            <a:br>
              <a:rPr lang="en-US" altLang="ko-KR" dirty="0" smtClean="0">
                <a:effectLst/>
              </a:rPr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4426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페루 </a:t>
            </a:r>
            <a:r>
              <a:rPr lang="ko-KR" altLang="en-US" dirty="0" err="1" smtClean="0">
                <a:effectLst/>
              </a:rPr>
              <a:t>리마</a:t>
            </a:r>
            <a:endParaRPr lang="en-US" altLang="ko-KR" dirty="0" smtClean="0">
              <a:effectLst/>
            </a:endParaRPr>
          </a:p>
          <a:p>
            <a:r>
              <a:rPr lang="ko-KR" altLang="en-US" dirty="0" smtClean="0">
                <a:effectLst/>
              </a:rPr>
              <a:t>매일 식수를 </a:t>
            </a:r>
            <a:r>
              <a:rPr lang="en-US" altLang="ko-KR" dirty="0" smtClean="0">
                <a:effectLst/>
              </a:rPr>
              <a:t>96</a:t>
            </a:r>
            <a:r>
              <a:rPr lang="ko-KR" altLang="en-US" dirty="0" smtClean="0">
                <a:effectLst/>
              </a:rPr>
              <a:t>리터나 만들어내고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이렇게 만들어진 식수는 지역 주민들이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무료</a:t>
            </a:r>
            <a:r>
              <a:rPr lang="ko-KR" altLang="en-US" dirty="0" smtClean="0">
                <a:effectLst/>
              </a:rPr>
              <a:t>로 마시거나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물통</a:t>
            </a:r>
            <a:r>
              <a:rPr lang="ko-KR" altLang="en-US" dirty="0" smtClean="0">
                <a:effectLst/>
              </a:rPr>
              <a:t>에 담아갈 수 있도록 제공되고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비가 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오지</a:t>
            </a:r>
            <a:r>
              <a:rPr lang="ko-KR" altLang="en-US" dirty="0" smtClean="0">
                <a:effectLst/>
              </a:rPr>
              <a:t> 않아서 식수가 항상 부족한 지역 주민들에게는 최고의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오아시스</a:t>
            </a:r>
            <a:r>
              <a:rPr lang="ko-KR" altLang="en-US" dirty="0" smtClean="0">
                <a:effectLst/>
              </a:rPr>
              <a:t>가 아닐 수 없다</a:t>
            </a:r>
            <a:r>
              <a:rPr lang="en-US" altLang="ko-KR" dirty="0" smtClean="0">
                <a:effectLst/>
              </a:rPr>
              <a:t>. </a:t>
            </a:r>
            <a:br>
              <a:rPr lang="en-US" altLang="ko-KR" dirty="0" smtClean="0">
                <a:effectLst/>
              </a:rPr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4426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8330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8330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창의성의 정의</a:t>
            </a:r>
            <a:r>
              <a:rPr lang="en-US" altLang="ko-KR" dirty="0" smtClean="0"/>
              <a:t>,</a:t>
            </a:r>
            <a:r>
              <a:rPr lang="ko-KR" altLang="en-US" dirty="0" smtClean="0"/>
              <a:t> 요소나열</a:t>
            </a:r>
            <a:r>
              <a:rPr lang="en-US" altLang="ko-KR" dirty="0" smtClean="0"/>
              <a:t>(</a:t>
            </a:r>
            <a:r>
              <a:rPr lang="ko-KR" altLang="en-US" dirty="0" smtClean="0"/>
              <a:t>독창성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민감성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유창성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정교성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융통성등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창의적인 사람의 특성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창의성을 키우는 교육방법</a:t>
            </a:r>
            <a:r>
              <a:rPr lang="en-US" altLang="ko-KR" dirty="0" smtClean="0"/>
              <a:t>-</a:t>
            </a:r>
            <a:r>
              <a:rPr lang="ko-KR" altLang="en-US" dirty="0" smtClean="0"/>
              <a:t>실체가 없다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‘</a:t>
            </a:r>
            <a:r>
              <a:rPr lang="ko-KR" altLang="en-US" dirty="0" smtClean="0"/>
              <a:t>맥락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또는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상황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 간과하고 있다</a:t>
            </a:r>
            <a:r>
              <a:rPr lang="en-US" altLang="ko-KR" dirty="0" smtClean="0"/>
              <a:t>. (</a:t>
            </a:r>
            <a:r>
              <a:rPr lang="ko-KR" altLang="en-US" dirty="0" smtClean="0"/>
              <a:t>공 규택 </a:t>
            </a:r>
            <a:r>
              <a:rPr lang="en-US" altLang="ko-KR" dirty="0" smtClean="0"/>
              <a:t>,2014 </a:t>
            </a:r>
            <a:r>
              <a:rPr lang="ko-KR" altLang="en-US" dirty="0" smtClean="0"/>
              <a:t>발칙한 생각들 著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우리학교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조벽교수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창의력은 요구하지 말고 허락</a:t>
            </a:r>
            <a:r>
              <a:rPr lang="en-US" altLang="ko-KR" dirty="0" smtClean="0"/>
              <a:t>(</a:t>
            </a:r>
            <a:r>
              <a:rPr lang="ko-KR" altLang="en-US" dirty="0" smtClean="0"/>
              <a:t>특성</a:t>
            </a:r>
            <a:r>
              <a:rPr lang="en-US" altLang="ko-KR" dirty="0" smtClean="0"/>
              <a:t>,</a:t>
            </a:r>
            <a:r>
              <a:rPr lang="ko-KR" altLang="en-US" dirty="0" smtClean="0"/>
              <a:t>자질 </a:t>
            </a:r>
            <a:r>
              <a:rPr lang="en-US" altLang="ko-KR" dirty="0" smtClean="0"/>
              <a:t>+</a:t>
            </a:r>
            <a:r>
              <a:rPr lang="ko-KR" altLang="en-US" dirty="0" smtClean="0"/>
              <a:t>환경</a:t>
            </a:r>
            <a:r>
              <a:rPr lang="en-US" altLang="ko-KR" dirty="0" smtClean="0"/>
              <a:t>,</a:t>
            </a:r>
            <a:r>
              <a:rPr lang="ko-KR" altLang="en-US" dirty="0" smtClean="0"/>
              <a:t>조건</a:t>
            </a:r>
            <a:r>
              <a:rPr lang="en-US" altLang="ko-KR" dirty="0" smtClean="0"/>
              <a:t>; 2</a:t>
            </a:r>
            <a:r>
              <a:rPr lang="ko-KR" altLang="en-US" dirty="0" smtClean="0"/>
              <a:t>人</a:t>
            </a:r>
            <a:r>
              <a:rPr lang="en-US" altLang="ko-KR" dirty="0" smtClean="0"/>
              <a:t>)</a:t>
            </a:r>
            <a:r>
              <a:rPr lang="ko-KR" altLang="en-US" dirty="0" smtClean="0"/>
              <a:t>하는 것</a:t>
            </a:r>
            <a:endParaRPr lang="en-US" altLang="ko-KR" dirty="0" smtClean="0"/>
          </a:p>
          <a:p>
            <a:r>
              <a:rPr lang="ko-KR" altLang="en-US" dirty="0" smtClean="0"/>
              <a:t>질문</a:t>
            </a:r>
            <a:r>
              <a:rPr lang="en-US" altLang="ko-KR" dirty="0" smtClean="0"/>
              <a:t>(</a:t>
            </a:r>
            <a:r>
              <a:rPr lang="ko-KR" altLang="en-US" dirty="0" smtClean="0"/>
              <a:t>호기심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실수</a:t>
            </a:r>
            <a:r>
              <a:rPr lang="en-US" altLang="ko-KR" dirty="0" smtClean="0"/>
              <a:t>(</a:t>
            </a:r>
            <a:r>
              <a:rPr lang="ko-KR" altLang="en-US" dirty="0" smtClean="0"/>
              <a:t>모험심</a:t>
            </a:r>
            <a:r>
              <a:rPr lang="en-US" altLang="ko-KR" dirty="0" smtClean="0"/>
              <a:t>), </a:t>
            </a:r>
            <a:r>
              <a:rPr lang="ko-KR" altLang="en-US" dirty="0" smtClean="0"/>
              <a:t>꿈꿀 수 잇도록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긍정심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05597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창의성의 정의</a:t>
            </a:r>
            <a:r>
              <a:rPr lang="en-US" altLang="ko-KR" dirty="0" smtClean="0"/>
              <a:t>,</a:t>
            </a:r>
            <a:r>
              <a:rPr lang="ko-KR" altLang="en-US" dirty="0" smtClean="0"/>
              <a:t> 요소나열</a:t>
            </a:r>
            <a:r>
              <a:rPr lang="en-US" altLang="ko-KR" dirty="0" smtClean="0"/>
              <a:t>(</a:t>
            </a:r>
            <a:r>
              <a:rPr lang="ko-KR" altLang="en-US" dirty="0" smtClean="0"/>
              <a:t>독창성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민감성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유창성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정교성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융통성등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창의적인 사람의 특성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창의성을 키우는 교육방법</a:t>
            </a:r>
            <a:r>
              <a:rPr lang="en-US" altLang="ko-KR" dirty="0" smtClean="0"/>
              <a:t>-</a:t>
            </a:r>
            <a:r>
              <a:rPr lang="ko-KR" altLang="en-US" dirty="0" smtClean="0"/>
              <a:t>실체가 없다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‘</a:t>
            </a:r>
            <a:r>
              <a:rPr lang="ko-KR" altLang="en-US" dirty="0" smtClean="0"/>
              <a:t>맥락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또는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상황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 간과하고 있다</a:t>
            </a:r>
            <a:r>
              <a:rPr lang="en-US" altLang="ko-KR" dirty="0" smtClean="0"/>
              <a:t>. (</a:t>
            </a:r>
            <a:r>
              <a:rPr lang="ko-KR" altLang="en-US" dirty="0" smtClean="0"/>
              <a:t>공 규택 </a:t>
            </a:r>
            <a:r>
              <a:rPr lang="en-US" altLang="ko-KR" dirty="0" smtClean="0"/>
              <a:t>,2014 </a:t>
            </a:r>
            <a:r>
              <a:rPr lang="ko-KR" altLang="en-US" dirty="0" smtClean="0"/>
              <a:t>발칙한 생각들 著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우리학교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조벽교수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창의력은 요구하지 말고 허락</a:t>
            </a:r>
            <a:r>
              <a:rPr lang="en-US" altLang="ko-KR" dirty="0" smtClean="0"/>
              <a:t>(</a:t>
            </a:r>
            <a:r>
              <a:rPr lang="ko-KR" altLang="en-US" dirty="0" smtClean="0"/>
              <a:t>특성</a:t>
            </a:r>
            <a:r>
              <a:rPr lang="en-US" altLang="ko-KR" dirty="0" smtClean="0"/>
              <a:t>,</a:t>
            </a:r>
            <a:r>
              <a:rPr lang="ko-KR" altLang="en-US" dirty="0" smtClean="0"/>
              <a:t>자질 </a:t>
            </a:r>
            <a:r>
              <a:rPr lang="en-US" altLang="ko-KR" dirty="0" smtClean="0"/>
              <a:t>+</a:t>
            </a:r>
            <a:r>
              <a:rPr lang="ko-KR" altLang="en-US" dirty="0" smtClean="0"/>
              <a:t>환경</a:t>
            </a:r>
            <a:r>
              <a:rPr lang="en-US" altLang="ko-KR" dirty="0" smtClean="0"/>
              <a:t>,</a:t>
            </a:r>
            <a:r>
              <a:rPr lang="ko-KR" altLang="en-US" dirty="0" smtClean="0"/>
              <a:t>조건</a:t>
            </a:r>
            <a:r>
              <a:rPr lang="en-US" altLang="ko-KR" dirty="0" smtClean="0"/>
              <a:t>; 2</a:t>
            </a:r>
            <a:r>
              <a:rPr lang="ko-KR" altLang="en-US" dirty="0" smtClean="0"/>
              <a:t>人</a:t>
            </a:r>
            <a:r>
              <a:rPr lang="en-US" altLang="ko-KR" dirty="0" smtClean="0"/>
              <a:t>)</a:t>
            </a:r>
            <a:r>
              <a:rPr lang="ko-KR" altLang="en-US" dirty="0" smtClean="0"/>
              <a:t>하는 것</a:t>
            </a:r>
            <a:endParaRPr lang="en-US" altLang="ko-KR" dirty="0" smtClean="0"/>
          </a:p>
          <a:p>
            <a:r>
              <a:rPr lang="ko-KR" altLang="en-US" dirty="0" smtClean="0"/>
              <a:t>질문</a:t>
            </a:r>
            <a:r>
              <a:rPr lang="en-US" altLang="ko-KR" dirty="0" smtClean="0"/>
              <a:t>(</a:t>
            </a:r>
            <a:r>
              <a:rPr lang="ko-KR" altLang="en-US" dirty="0" smtClean="0"/>
              <a:t>호기심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실수</a:t>
            </a:r>
            <a:r>
              <a:rPr lang="en-US" altLang="ko-KR" dirty="0" smtClean="0"/>
              <a:t>(</a:t>
            </a:r>
            <a:r>
              <a:rPr lang="ko-KR" altLang="en-US" dirty="0" smtClean="0"/>
              <a:t>모험심</a:t>
            </a:r>
            <a:r>
              <a:rPr lang="en-US" altLang="ko-KR" dirty="0" smtClean="0"/>
              <a:t>), </a:t>
            </a:r>
            <a:r>
              <a:rPr lang="ko-KR" altLang="en-US" dirty="0" smtClean="0"/>
              <a:t>꿈꿀 수 잇도록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긍정심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05597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이웃을 배려하고 나누며 살자는 윤리적 기초 인성의 수준을 넘어 비판적이면서도 합리성을 중시하는 과학적 태도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자연으로부터 배우는 정직성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자연의 진실을 추구하는 과학자의 성실성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동료를 배려하고 후진을 양성하는 과학자의 협동정신 등 과학을 통해서 배울 수 있는 수준 높은 인성을 의미한다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교육과학기술부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,2009)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창의∙인성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창의성 교육과 인성 교육의 각자의 독자적인 기능과 역할을 강조하면서 두 요소의 유기적인 결합으로 올바른 인성을 가진 창의적인 인재를 양성하는 창의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교육을 제시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문용린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,2010)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5300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2680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6090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1714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8509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1884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2998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2015-10-30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2654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2838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2015-10-30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2584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1356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/>
              <a:pPr/>
              <a:t>2015-10-30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3782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64348-8442-4DEC-9E65-3D3E17C62638}" type="datetimeFigureOut">
              <a:rPr lang="ko-KR" altLang="en-US" smtClean="0"/>
              <a:pPr/>
              <a:t>2015-10-30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37AEA-CF49-4594-AF44-75213D6881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9451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hamstory.tistory.com/admin/entry/post/?id=206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amstory.tistory.com/admin/entry/post/?id=211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hamstory.tistory.com/139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hamstory.tistory.com/admin/entry/post/?id=209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hamstory.tistory.com/212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hamstory.tistory.com/122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</a:rPr>
              <a:t/>
            </a:r>
            <a:br>
              <a:rPr lang="en-US" altLang="ko-KR" sz="6000" dirty="0" smtClean="0">
                <a:solidFill>
                  <a:schemeClr val="bg1"/>
                </a:solidFill>
              </a:rPr>
            </a:br>
            <a:r>
              <a:rPr lang="ko-KR" altLang="en-US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학부모 교육 </a:t>
            </a:r>
            <a:r>
              <a:rPr lang="ko-KR" altLang="en-US" sz="8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강사단의</a:t>
            </a:r>
            <a:r>
              <a:rPr lang="ko-KR" altLang="en-US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</a:t>
            </a:r>
            <a:r>
              <a:rPr lang="en-US" altLang="ko-KR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/>
            </a:r>
            <a:br>
              <a:rPr lang="en-US" altLang="ko-KR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</a:br>
            <a:r>
              <a:rPr lang="ko-KR" altLang="en-US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역할과 자세</a:t>
            </a:r>
            <a:r>
              <a:rPr lang="ko-KR" altLang="en-US" sz="7200" dirty="0" smtClean="0">
                <a:solidFill>
                  <a:schemeClr val="bg1"/>
                </a:solidFill>
              </a:rPr>
              <a:t/>
            </a:r>
            <a:br>
              <a:rPr lang="ko-KR" altLang="en-US" sz="7200" dirty="0" smtClean="0">
                <a:solidFill>
                  <a:schemeClr val="bg1"/>
                </a:solidFill>
              </a:rPr>
            </a:br>
            <a:endParaRPr lang="ko-KR" altLang="en-US" sz="72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008112"/>
          </a:xfrm>
        </p:spPr>
        <p:txBody>
          <a:bodyPr>
            <a:normAutofit fontScale="85000" lnSpcReduction="20000"/>
          </a:bodyPr>
          <a:lstStyle/>
          <a:p>
            <a:endParaRPr lang="en-US" altLang="ko-KR" sz="2800" b="1" dirty="0" smtClean="0"/>
          </a:p>
          <a:p>
            <a:r>
              <a:rPr lang="ko-KR" altLang="en-US" sz="4700" dirty="0">
                <a:solidFill>
                  <a:srgbClr val="92D050"/>
                </a:solidFill>
                <a:latin typeface="나눔손글씨 붓" pitchFamily="66" charset="-127"/>
                <a:ea typeface="나눔손글씨 붓" pitchFamily="66" charset="-127"/>
              </a:rPr>
              <a:t>대한민국 학교시계는 몇 시인가</a:t>
            </a:r>
            <a:r>
              <a:rPr lang="en-US" altLang="ko-KR" sz="4700" dirty="0">
                <a:solidFill>
                  <a:srgbClr val="92D050"/>
                </a:solidFill>
                <a:latin typeface="나눔손글씨 붓" pitchFamily="66" charset="-127"/>
                <a:ea typeface="나눔손글씨 붓" pitchFamily="66" charset="-127"/>
              </a:rPr>
              <a:t>?</a:t>
            </a:r>
            <a:endParaRPr lang="ko-KR" altLang="en-US" sz="4700" dirty="0">
              <a:solidFill>
                <a:srgbClr val="92D050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endParaRPr lang="ko-KR" altLang="en-US" sz="4700" dirty="0">
              <a:solidFill>
                <a:srgbClr val="92D050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6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5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학교급식 이대로 좋은가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95736" y="1196752"/>
            <a:ext cx="792088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학교급식의 목적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-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편식 교정과 식습관 개선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학교운영위원회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-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학교급식소위원회 활동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육식중심의 식단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-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건강 지킬 수 있나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?</a:t>
            </a:r>
          </a:p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운영위원 연수부터 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/>
            </a:r>
            <a:b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</a:br>
            <a:r>
              <a:rPr lang="en-US" altLang="ko-KR" sz="40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 –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식자재생산업체 현장조사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불시점검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</a:p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영양교사의 활동 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–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급식지도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학교매점 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–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건강을 해치는 물품관리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r>
              <a:rPr lang="en-US" altLang="ko-KR" sz="1800" dirty="0" smtClean="0">
                <a:hlinkClick r:id="rId3"/>
              </a:rPr>
              <a:t>http://chamstory.tistory.com/admin/entry/post/?id=2068</a:t>
            </a:r>
            <a:endParaRPr lang="en-US" altLang="ko-KR" sz="1800" dirty="0" smtClean="0"/>
          </a:p>
          <a:p>
            <a:r>
              <a:rPr lang="en-US" altLang="ko-KR" sz="1800" dirty="0" smtClean="0">
                <a:hlinkClick r:id="rId4"/>
              </a:rPr>
              <a:t>http://chamstory.tistory.com/admin/entry/post/?id=2115</a:t>
            </a:r>
            <a:endParaRPr lang="en-US" altLang="ko-KR" sz="1800" dirty="0" smtClean="0"/>
          </a:p>
          <a:p>
            <a:endParaRPr lang="ko-KR" altLang="en-US" sz="2400" dirty="0"/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835696" y="141277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835696" y="216886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835696" y="285293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835696" y="357301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835696" y="4941168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835696" y="573325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983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64096" y="292596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5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왜 혁신학교인가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339752" y="1484784"/>
            <a:ext cx="6347048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sz="44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무너진 학교 </a:t>
            </a:r>
            <a:endParaRPr lang="en-US" altLang="ko-KR" sz="44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en-US" altLang="ko-KR" sz="44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/>
            </a:r>
            <a:br>
              <a:rPr lang="en-US" altLang="ko-KR" sz="44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</a:br>
            <a:r>
              <a:rPr lang="en-US" altLang="ko-KR" sz="44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– </a:t>
            </a:r>
            <a:r>
              <a:rPr lang="ko-KR" altLang="en-US" sz="44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교장왕국</a:t>
            </a:r>
            <a:endParaRPr lang="en-US" altLang="ko-KR" sz="44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en-US" altLang="ko-KR" sz="44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</a:t>
            </a:r>
            <a:r>
              <a:rPr lang="en-US" altLang="ko-KR" sz="44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- </a:t>
            </a:r>
            <a:r>
              <a:rPr lang="ko-KR" altLang="en-US" sz="44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실종된 민주주의</a:t>
            </a:r>
            <a:endParaRPr lang="en-US" altLang="ko-KR" sz="44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en-US" altLang="ko-KR" sz="44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</a:t>
            </a:r>
            <a:r>
              <a:rPr lang="en-US" altLang="ko-KR" sz="44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- </a:t>
            </a:r>
            <a:r>
              <a:rPr lang="ko-KR" altLang="en-US" sz="44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교사의 타성</a:t>
            </a:r>
            <a:endParaRPr lang="en-US" altLang="ko-KR" sz="44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en-US" altLang="ko-KR" sz="44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</a:t>
            </a:r>
            <a:r>
              <a:rPr lang="en-US" altLang="ko-KR" sz="44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- </a:t>
            </a:r>
            <a:r>
              <a:rPr lang="ko-KR" altLang="en-US" sz="44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승진제도의 문제점</a:t>
            </a:r>
            <a:r>
              <a:rPr lang="en-US" altLang="ko-KR" sz="44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…</a:t>
            </a:r>
            <a:r>
              <a:rPr lang="en-US" altLang="ko-KR" sz="3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36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728192" y="223059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514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5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왜 혁신학교인가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23728" y="1844824"/>
            <a:ext cx="649106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40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시험문제 풀이하는 학교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en-US" altLang="ko-KR" sz="40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학교 우등생 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=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사회 열등생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..? </a:t>
            </a:r>
          </a:p>
          <a:p>
            <a:pPr marL="0" indent="0">
              <a:buNone/>
            </a:pPr>
            <a:r>
              <a:rPr lang="en-US" altLang="ko-KR" sz="40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처벌 위주의 생활지도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 </a:t>
            </a:r>
          </a:p>
          <a:p>
            <a:pPr marL="0" indent="0">
              <a:buNone/>
            </a:pPr>
            <a:r>
              <a:rPr lang="en-US" altLang="ko-KR" sz="40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위계질서의 교사문화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en-US" altLang="ko-KR" sz="40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혁신학교 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교육하는 학교로 바꾸자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40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교육보다 점수 따기 준비하는 학교 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</a:t>
            </a:r>
          </a:p>
          <a:p>
            <a:pPr marL="0" indent="0">
              <a:buNone/>
            </a:pPr>
            <a:endParaRPr lang="ko-KR" altLang="en-US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728192" y="213285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728192" y="288894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728192" y="357301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728192" y="429309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728192" y="501317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728192" y="573325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776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500" dirty="0"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혁신학교가 추구하는 가치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4000" dirty="0">
                <a:latin typeface="나눔손글씨 붓" pitchFamily="66" charset="-127"/>
                <a:ea typeface="나눔손글씨 붓" pitchFamily="66" charset="-127"/>
              </a:rPr>
              <a:t>학교와 가정</a:t>
            </a:r>
            <a:r>
              <a:rPr lang="en-US" altLang="ko-KR" sz="4000" dirty="0"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000" dirty="0">
                <a:latin typeface="나눔손글씨 붓" pitchFamily="66" charset="-127"/>
                <a:ea typeface="나눔손글씨 붓" pitchFamily="66" charset="-127"/>
              </a:rPr>
              <a:t>지역사회가 교육의 주체로</a:t>
            </a:r>
            <a:r>
              <a:rPr lang="en-US" altLang="ko-KR" sz="4000" dirty="0">
                <a:latin typeface="나눔손글씨 붓" pitchFamily="66" charset="-127"/>
                <a:ea typeface="나눔손글씨 붓" pitchFamily="66" charset="-127"/>
              </a:rPr>
              <a:t>…</a:t>
            </a:r>
            <a:r>
              <a:rPr lang="ko-KR" altLang="en-US" sz="4000" dirty="0">
                <a:latin typeface="나눔손글씨 붓" pitchFamily="66" charset="-127"/>
                <a:ea typeface="나눔손글씨 붓" pitchFamily="66" charset="-127"/>
              </a:rPr>
              <a:t> </a:t>
            </a:r>
          </a:p>
        </p:txBody>
      </p:sp>
      <p:pic>
        <p:nvPicPr>
          <p:cNvPr id="1026" name="Picture 2" descr="C:\Users\김용택\Desktop\인천 강의\영상\2014-11-03_12%3B16%3B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43000"/>
                    </a14:imgEffect>
                    <a14:imgEffect>
                      <a14:brightnessContrast contrast="-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5617" y="2348880"/>
            <a:ext cx="6696744" cy="4464496"/>
          </a:xfrm>
          <a:prstGeom prst="rect">
            <a:avLst/>
          </a:prstGeom>
          <a:noFill/>
        </p:spPr>
      </p:pic>
      <p:sp>
        <p:nvSpPr>
          <p:cNvPr id="5" name="직각 삼각형 4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각 삼각형 5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65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5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학교가 추구하는 가치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43808" y="1916832"/>
            <a:ext cx="6120680" cy="4209331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철학을 가르치지 않는 학교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교육은 상품이 아닌 공공재다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이기적인 인간 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–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사회적인 인간 길러야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경쟁이 아닌 더불어 사는 가치관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교실문화 바뀌어야 한다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endParaRPr lang="ko-KR" altLang="en-US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2339752" y="213285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2339752" y="288894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2339752" y="357301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2339752" y="429309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339752" y="501317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65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4888" y="608040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65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가정</a:t>
            </a:r>
            <a:r>
              <a:rPr lang="en-US" altLang="ko-KR" sz="65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,</a:t>
            </a:r>
            <a:r>
              <a:rPr lang="ko-KR" altLang="en-US" sz="65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 학교</a:t>
            </a:r>
            <a:r>
              <a:rPr lang="en-US" altLang="ko-KR" sz="65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, </a:t>
            </a:r>
            <a:r>
              <a:rPr lang="ko-KR" altLang="en-US" sz="65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사회 삼위일체 돼야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3608" y="2176264"/>
            <a:ext cx="8100392" cy="37730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무너진 가정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.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갈 곳이 없는 사회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무너진 학교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가정 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:</a:t>
            </a:r>
            <a:r>
              <a:rPr lang="en-US" altLang="ko-KR" sz="3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0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hlinkClick r:id="rId3"/>
              </a:rPr>
              <a:t>http://</a:t>
            </a:r>
            <a:r>
              <a:rPr lang="en-US" altLang="ko-KR" sz="30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hlinkClick r:id="rId3"/>
              </a:rPr>
              <a:t>chamstory.tistory.com/1396</a:t>
            </a:r>
            <a:endParaRPr lang="en-US" altLang="ko-KR" sz="30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사회 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사회현장이 교육의 장이 돼야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…</a:t>
            </a:r>
            <a:b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</a:b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         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청소년들 갈 곳이 없는 지역사회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학교 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시험문제풀이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교과서만 전달하는 교사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b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</a:b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         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민주주의가 실종된 학교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잠자는 교실</a:t>
            </a: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611560" y="234888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611560" y="2996952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11560" y="357301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11560" y="4725144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607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3240" y="2925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sz="72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학부모와 함께하는 혁신학교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23728" y="1600200"/>
            <a:ext cx="68407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0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마을놀이방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운영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청소년 쉼터 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–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읽을거리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볼거리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000" dirty="0" err="1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먹을거리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000" dirty="0" err="1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품앗시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–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어린이 집을 넘어선 어린이 돌보기 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재능기부 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철학교실 운영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endParaRPr lang="en-US" altLang="ko-KR" sz="2400" dirty="0" smtClean="0">
              <a:solidFill>
                <a:srgbClr val="FFFF00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 algn="ctr">
              <a:buNone/>
            </a:pPr>
            <a:r>
              <a:rPr lang="en-US" altLang="ko-KR" sz="2400" dirty="0" smtClean="0">
                <a:solidFill>
                  <a:srgbClr val="FFFF00"/>
                </a:solidFill>
                <a:latin typeface="나눔손글씨 붓" pitchFamily="66" charset="-127"/>
                <a:ea typeface="나눔손글씨 붓" pitchFamily="66" charset="-127"/>
                <a:hlinkClick r:id="rId2"/>
              </a:rPr>
              <a:t>http</a:t>
            </a:r>
            <a:r>
              <a:rPr lang="en-US" altLang="ko-KR" sz="2400" dirty="0">
                <a:solidFill>
                  <a:srgbClr val="FFFF00"/>
                </a:solidFill>
                <a:latin typeface="나눔손글씨 붓" pitchFamily="66" charset="-127"/>
                <a:ea typeface="나눔손글씨 붓" pitchFamily="66" charset="-127"/>
                <a:hlinkClick r:id="rId2"/>
              </a:rPr>
              <a:t>://chamstory.tistory.com/admin/entry/post/?</a:t>
            </a:r>
            <a:r>
              <a:rPr lang="en-US" altLang="ko-KR" sz="2400" dirty="0" smtClean="0">
                <a:solidFill>
                  <a:srgbClr val="FFFF00"/>
                </a:solidFill>
                <a:latin typeface="나눔손글씨 붓" pitchFamily="66" charset="-127"/>
                <a:ea typeface="나눔손글씨 붓" pitchFamily="66" charset="-127"/>
                <a:hlinkClick r:id="rId2"/>
              </a:rPr>
              <a:t>id=2095</a:t>
            </a:r>
            <a:endParaRPr lang="en-US" altLang="ko-KR" sz="2400" dirty="0" smtClean="0">
              <a:solidFill>
                <a:srgbClr val="FFFF00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 algn="ctr">
              <a:buNone/>
            </a:pPr>
            <a:endParaRPr lang="en-US" altLang="ko-KR" sz="2400" dirty="0">
              <a:solidFill>
                <a:srgbClr val="FFFF00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endParaRPr lang="ko-KR" altLang="en-US" sz="36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endParaRPr lang="ko-KR" altLang="en-US" sz="36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endParaRPr lang="ko-KR" altLang="en-US" dirty="0" smtClean="0"/>
          </a:p>
          <a:p>
            <a:endParaRPr lang="en-US" altLang="ko-KR" dirty="0" smtClean="0"/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763688" y="1844824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763688" y="2600908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763688" y="3284984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763688" y="4005064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12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sz="80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학부모와 함께하는 혁신학교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339752" y="1728192"/>
            <a:ext cx="634704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학교도서실 봉사</a:t>
            </a:r>
          </a:p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학교급식 운영 참여 활동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교복 물려주기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.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교복 공동 구매</a:t>
            </a:r>
          </a:p>
          <a:p>
            <a:pPr marL="0" indent="0">
              <a:buNone/>
            </a:pP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명예교사 활동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b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</a:b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상담 자원 </a:t>
            </a:r>
            <a:r>
              <a:rPr lang="ko-KR" altLang="en-US" sz="40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봉사</a:t>
            </a:r>
            <a:r>
              <a:rPr lang="en-US" altLang="ko-KR" sz="40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/>
            </a:r>
            <a:br>
              <a:rPr lang="en-US" altLang="ko-KR" sz="40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</a:br>
            <a:r>
              <a:rPr lang="en-US" altLang="ko-KR" sz="40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   (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가치관 교육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심성계발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집단상담</a:t>
            </a:r>
            <a: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) </a:t>
            </a:r>
            <a:br>
              <a:rPr lang="en-US" altLang="ko-KR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</a:br>
            <a:r>
              <a:rPr lang="ko-KR" altLang="en-US" sz="40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예절 </a:t>
            </a:r>
            <a:r>
              <a:rPr lang="ko-KR" altLang="en-US" sz="40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교육</a:t>
            </a:r>
            <a:r>
              <a:rPr lang="en-US" altLang="ko-KR" sz="40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0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성교육</a:t>
            </a:r>
            <a:r>
              <a:rPr lang="en-US" altLang="ko-KR" sz="40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0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진로교육 </a:t>
            </a:r>
            <a:endParaRPr lang="en-US" altLang="ko-KR" sz="40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907704" y="1916832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907704" y="267291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907704" y="3356992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907704" y="4077072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907704" y="4797152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907704" y="594928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97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611560" y="2168861"/>
            <a:ext cx="777686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b="1" dirty="0" smtClean="0">
              <a:ln>
                <a:solidFill>
                  <a:srgbClr val="F6DD46">
                    <a:alpha val="20000"/>
                  </a:srgbClr>
                </a:solidFill>
              </a:ln>
              <a:solidFill>
                <a:srgbClr val="FF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5400" b="1" dirty="0" smtClean="0">
                <a:ln>
                  <a:solidFill>
                    <a:srgbClr val="F6DD46">
                      <a:alpha val="20000"/>
                    </a:srgb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감사합니다</a:t>
            </a:r>
            <a:r>
              <a:rPr lang="en-US" altLang="ko-KR" sz="5400" b="1" dirty="0" smtClean="0">
                <a:ln>
                  <a:solidFill>
                    <a:srgbClr val="F6DD46">
                      <a:alpha val="20000"/>
                    </a:srgbClr>
                  </a:solidFill>
                </a:ln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b="1" dirty="0">
              <a:ln>
                <a:solidFill>
                  <a:srgbClr val="F6DD46">
                    <a:alpha val="20000"/>
                  </a:srgbClr>
                </a:solidFill>
              </a:ln>
              <a:solidFill>
                <a:srgbClr val="FF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직각 삼각형 2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각 삼각형 3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7524837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o-KR" altLang="en-US" sz="4900" dirty="0" smtClean="0">
                <a:solidFill>
                  <a:schemeClr val="bg1"/>
                </a:solidFill>
                <a:latin typeface="문체부 훈민정음체" pitchFamily="18" charset="-127"/>
                <a:ea typeface="문체부 훈민정음체" pitchFamily="18" charset="-127"/>
              </a:rPr>
              <a:t>북해를 바라보며 그는 울었다</a:t>
            </a:r>
            <a:r>
              <a:rPr lang="en-US" altLang="ko-KR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/>
            </a:r>
            <a:br>
              <a:rPr lang="en-US" altLang="ko-KR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</a:br>
            <a:r>
              <a:rPr lang="en-US" altLang="ko-KR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/>
            </a:r>
            <a:br>
              <a:rPr lang="en-US" altLang="ko-KR" sz="8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</a:br>
            <a:r>
              <a:rPr lang="en-US" altLang="ko-KR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- </a:t>
            </a:r>
            <a:r>
              <a:rPr lang="ko-KR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도 종환 </a:t>
            </a:r>
            <a:r>
              <a:rPr lang="en-US" altLang="ko-KR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-</a:t>
            </a:r>
            <a:endParaRPr lang="ko-KR" altLang="en-US" sz="49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008112"/>
          </a:xfrm>
        </p:spPr>
        <p:txBody>
          <a:bodyPr>
            <a:normAutofit/>
          </a:bodyPr>
          <a:lstStyle/>
          <a:p>
            <a:endParaRPr lang="en-US" altLang="ko-KR" sz="2800" b="1" dirty="0" smtClean="0"/>
          </a:p>
          <a:p>
            <a:endParaRPr lang="ko-KR" altLang="en-US" sz="4700" dirty="0">
              <a:solidFill>
                <a:srgbClr val="92D050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6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ko-KR" sz="5400" b="1" dirty="0" smtClean="0">
                <a:solidFill>
                  <a:srgbClr val="FF0000"/>
                </a:solidFill>
              </a:rPr>
              <a:t/>
            </a:r>
            <a:br>
              <a:rPr lang="en-US" altLang="ko-KR" sz="5400" b="1" dirty="0" smtClean="0">
                <a:solidFill>
                  <a:srgbClr val="FF0000"/>
                </a:solidFill>
              </a:rPr>
            </a:br>
            <a:r>
              <a:rPr lang="ko-KR" altLang="en-US" sz="7200" dirty="0">
                <a:solidFill>
                  <a:srgbClr val="FF00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학벌이 지배하는 사회 </a:t>
            </a:r>
            <a:r>
              <a:rPr lang="en-US" altLang="ko-KR" sz="7200" dirty="0">
                <a:solidFill>
                  <a:srgbClr val="FF00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/>
            </a:r>
            <a:br>
              <a:rPr lang="en-US" altLang="ko-KR" sz="7200" dirty="0">
                <a:solidFill>
                  <a:srgbClr val="FF00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</a:br>
            <a:endParaRPr lang="ko-KR" altLang="en-US" sz="7200" dirty="0">
              <a:solidFill>
                <a:srgbClr val="FF00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pic>
        <p:nvPicPr>
          <p:cNvPr id="4" name="Picture 2" descr="C:\Users\김용택\Desktop\141363_28761_3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78" y="1728192"/>
            <a:ext cx="8887843" cy="4581128"/>
          </a:xfrm>
          <a:prstGeom prst="rect">
            <a:avLst/>
          </a:prstGeom>
          <a:noFill/>
        </p:spPr>
      </p:pic>
      <p:sp>
        <p:nvSpPr>
          <p:cNvPr id="5" name="직각 삼각형 4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각 삼각형 5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93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72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교육을</a:t>
            </a:r>
            <a:r>
              <a:rPr lang="en-US" altLang="ko-KR" sz="72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 </a:t>
            </a:r>
            <a:r>
              <a:rPr lang="ko-KR" altLang="en-US" sz="72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보는 </a:t>
            </a:r>
            <a:r>
              <a:rPr lang="ko-KR" altLang="en-US" sz="7200" dirty="0" err="1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두가지</a:t>
            </a:r>
            <a:r>
              <a:rPr lang="ko-KR" altLang="en-US" sz="72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 </a:t>
            </a:r>
            <a:r>
              <a:rPr lang="ko-KR" altLang="en-US" sz="72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관점</a:t>
            </a:r>
            <a:r>
              <a:rPr lang="en-US" altLang="ko-KR" sz="72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/>
            </a:r>
            <a:br>
              <a:rPr lang="en-US" altLang="ko-KR" sz="72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</a:br>
            <a:endParaRPr lang="ko-KR" altLang="en-US" sz="48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90872" y="2060848"/>
            <a:ext cx="8229600" cy="4349080"/>
          </a:xfrm>
        </p:spPr>
        <p:txBody>
          <a:bodyPr>
            <a:normAutofit/>
          </a:bodyPr>
          <a:lstStyle/>
          <a:p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성적순으로 밥 먹이는 학교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에어컨 방과 </a:t>
            </a:r>
            <a:r>
              <a:rPr lang="ko-KR" altLang="en-US" sz="4300" dirty="0" err="1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찔질방</a:t>
            </a:r>
            <a:endParaRPr lang="en-US" altLang="ko-KR" sz="43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 algn="ctr">
              <a:buNone/>
            </a:pPr>
            <a:r>
              <a:rPr lang="en-US" altLang="ko-KR" sz="2000" dirty="0" smtClean="0">
                <a:sym typeface="Wingdings" panose="05000000000000000000" pitchFamily="2" charset="2"/>
                <a:hlinkClick r:id="rId3"/>
              </a:rPr>
              <a:t> </a:t>
            </a:r>
            <a:r>
              <a:rPr lang="en-US" altLang="ko-KR" sz="2000" dirty="0" smtClean="0">
                <a:hlinkClick r:id="rId3"/>
              </a:rPr>
              <a:t>http://chamstory.tistory.com/2124</a:t>
            </a:r>
            <a:endParaRPr lang="ko-KR" altLang="en-US" sz="2000" dirty="0"/>
          </a:p>
        </p:txBody>
      </p:sp>
      <p:pic>
        <p:nvPicPr>
          <p:cNvPr id="4" name="Picture 2" descr="C:\Users\김용택\Desktop\7000188546_20090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356992"/>
            <a:ext cx="5688632" cy="3312368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971600" y="1196752"/>
            <a:ext cx="748883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1.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교육은 상품이다  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/   2.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교육은 공공재다</a:t>
            </a:r>
            <a:endParaRPr lang="en-US" altLang="ko-KR" sz="43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6" name="직각 삼각형 5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각 삼각형 6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395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5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교육의 목적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79712" y="1600200"/>
            <a:ext cx="6984776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교육은 홍익인간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(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弘益人間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)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의 이념 아래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/>
            </a:r>
            <a:b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</a:b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(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교육기본법 제 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2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조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)</a:t>
            </a:r>
          </a:p>
          <a:p>
            <a:pPr marL="0" indent="0">
              <a:buNone/>
            </a:pPr>
            <a:r>
              <a:rPr lang="ko-KR" altLang="en-US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교육 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–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사람을 사람답게 만드는 일</a:t>
            </a:r>
            <a:endParaRPr lang="en-US" altLang="ko-KR" sz="43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시비를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가리고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옳고 그름은 분별할 수 있고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b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</a:b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할일 과 해서는 안 되는 일 가려 하고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…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</a:t>
            </a: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619672" y="1916832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619672" y="3284984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619672" y="4041068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086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5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교육의 목적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07704" y="1600200"/>
            <a:ext cx="7056784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현실 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/>
            </a:r>
            <a:b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</a:b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– SKY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진학이 교육의 목표</a:t>
            </a:r>
            <a:endParaRPr lang="en-US" altLang="ko-KR" sz="43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en-US" altLang="ko-KR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4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당 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3</a:t>
            </a:r>
            <a:r>
              <a:rPr lang="ko-KR" altLang="en-US" sz="4300" dirty="0" err="1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락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(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선행학습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)  4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당 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5</a:t>
            </a:r>
            <a:r>
              <a:rPr lang="ko-KR" altLang="en-US" sz="4300" dirty="0" err="1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락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(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수능준비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)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</a:t>
            </a:r>
            <a:endParaRPr lang="en-US" altLang="ko-KR" sz="43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개인적인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인간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이기적인 인간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양성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…</a:t>
            </a:r>
            <a:endParaRPr lang="ko-KR" altLang="en-US" sz="43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547664" y="1844824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547664" y="3356992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547664" y="411307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649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5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어린이 집과 유치원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64096" y="1728192"/>
            <a:ext cx="8172400" cy="47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가정 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-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기초교육의 장 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–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사랑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정서교육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.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</a:t>
            </a:r>
            <a:endParaRPr lang="en-US" altLang="ko-KR" sz="43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또래집단 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- 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규칙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질서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협동심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인내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양보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타협   </a:t>
            </a:r>
            <a:endParaRPr lang="en-US" altLang="ko-KR" sz="4300" dirty="0" smtClean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</a:t>
            </a:r>
            <a:r>
              <a:rPr lang="en-US" altLang="ko-KR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               </a:t>
            </a:r>
            <a:r>
              <a:rPr lang="ko-KR" altLang="en-US" sz="4300" dirty="0" smtClean="0">
                <a:solidFill>
                  <a:srgbClr val="FF0000"/>
                </a:solidFill>
                <a:latin typeface="나눔손글씨 붓" pitchFamily="66" charset="-127"/>
                <a:ea typeface="나눔손글씨 붓" pitchFamily="66" charset="-127"/>
              </a:rPr>
              <a:t>민주주의 </a:t>
            </a:r>
            <a:r>
              <a:rPr lang="ko-KR" altLang="en-US" sz="4300" dirty="0">
                <a:solidFill>
                  <a:srgbClr val="FF0000"/>
                </a:solidFill>
                <a:latin typeface="나눔손글씨 붓" pitchFamily="66" charset="-127"/>
                <a:ea typeface="나눔손글씨 붓" pitchFamily="66" charset="-127"/>
              </a:rPr>
              <a:t>기초 훈련장</a:t>
            </a:r>
            <a:r>
              <a:rPr lang="en-US" altLang="ko-KR" sz="4300" dirty="0">
                <a:solidFill>
                  <a:srgbClr val="FF0000"/>
                </a:solidFill>
                <a:latin typeface="나눔손글씨 붓" pitchFamily="66" charset="-127"/>
                <a:ea typeface="나눔손글씨 붓" pitchFamily="66" charset="-127"/>
              </a:rPr>
              <a:t>  </a:t>
            </a:r>
          </a:p>
          <a:p>
            <a:pPr marL="0" indent="0">
              <a:buNone/>
            </a:pP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어린이 집 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–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가정의 역할 못해 </a:t>
            </a:r>
            <a:endParaRPr lang="en-US" altLang="ko-KR" sz="43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학원 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–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지식전달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경쟁</a:t>
            </a:r>
            <a:endParaRPr lang="en-US" altLang="ko-KR" sz="43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교육에 대한 부모의 착각</a:t>
            </a:r>
            <a:endParaRPr lang="en-US" altLang="ko-KR" sz="43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557808" y="198486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557808" y="2740944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57808" y="4437112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557808" y="519319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557808" y="594928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5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학교의 현실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11760" y="1700808"/>
            <a:ext cx="6624736" cy="43204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민주주의 교문 앞에서 </a:t>
            </a:r>
            <a:r>
              <a:rPr lang="ko-KR" altLang="en-US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멈춘다</a:t>
            </a:r>
            <a:endParaRPr lang="en-US" altLang="ko-KR" sz="43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단체 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: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학생회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300" dirty="0" err="1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교사회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학부모회 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/>
            </a:r>
            <a:b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</a:b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   –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법적 기구가 아닌 임의기구 </a:t>
            </a:r>
            <a:endParaRPr lang="en-US" altLang="ko-KR" sz="43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학교운영위원회 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/>
            </a:r>
            <a:b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</a:b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  –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법적인 </a:t>
            </a:r>
            <a:r>
              <a:rPr lang="ko-KR" altLang="en-US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기구</a:t>
            </a:r>
            <a:r>
              <a:rPr lang="en-US" altLang="ko-KR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/>
            </a:r>
            <a:br>
              <a:rPr lang="en-US" altLang="ko-KR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</a:br>
            <a:r>
              <a:rPr lang="en-US" altLang="ko-KR" sz="43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   (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구성의 정체성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300" dirty="0" err="1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친교장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성향의 구성원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)</a:t>
            </a:r>
          </a:p>
          <a:p>
            <a:pPr marL="0" indent="0">
              <a:buNone/>
            </a:pP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교사위원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학부모위원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지역위원</a:t>
            </a:r>
            <a:r>
              <a:rPr lang="en-US" altLang="ko-KR" sz="43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</a:t>
            </a:r>
          </a:p>
          <a:p>
            <a:endParaRPr lang="ko-KR" altLang="en-US" sz="43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2051720" y="1916832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2051720" y="2672916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2051720" y="378904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2051720" y="5517232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983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5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학부모회 성격과 운영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67744" y="2132856"/>
            <a:ext cx="6563072" cy="35283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sz="47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민주주의는 </a:t>
            </a:r>
            <a:r>
              <a:rPr lang="ko-KR" altLang="en-US" sz="47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참여함으로 성공여부 결정</a:t>
            </a:r>
            <a:endParaRPr lang="en-US" altLang="ko-KR" sz="47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7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학부모회 </a:t>
            </a:r>
            <a:r>
              <a:rPr lang="en-US" altLang="ko-KR" sz="47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: </a:t>
            </a:r>
            <a:r>
              <a:rPr lang="ko-KR" altLang="en-US" sz="4700" dirty="0" err="1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법적기구가</a:t>
            </a:r>
            <a:r>
              <a:rPr lang="ko-KR" altLang="en-US" sz="47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아닌 임의기구 </a:t>
            </a:r>
            <a:endParaRPr lang="en-US" altLang="ko-KR" sz="47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ko-KR" altLang="en-US" sz="47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학교운영위원회 </a:t>
            </a:r>
            <a:r>
              <a:rPr lang="en-US" altLang="ko-KR" sz="47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: </a:t>
            </a:r>
            <a:r>
              <a:rPr lang="ko-KR" altLang="en-US" sz="4700" dirty="0" err="1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법적기구</a:t>
            </a:r>
            <a:endParaRPr lang="en-US" altLang="ko-KR" sz="4700" dirty="0"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marL="0" indent="0">
              <a:buNone/>
            </a:pPr>
            <a:r>
              <a:rPr lang="en-US" altLang="ko-KR" sz="47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     (</a:t>
            </a:r>
            <a:r>
              <a:rPr lang="ko-KR" altLang="en-US" sz="47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공립</a:t>
            </a:r>
            <a:r>
              <a:rPr lang="en-US" altLang="ko-KR" sz="47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-</a:t>
            </a:r>
            <a:r>
              <a:rPr lang="ko-KR" altLang="en-US" sz="47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심의기구</a:t>
            </a:r>
            <a:r>
              <a:rPr lang="en-US" altLang="ko-KR" sz="47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7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사립</a:t>
            </a:r>
            <a:r>
              <a:rPr lang="en-US" altLang="ko-KR" sz="47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-</a:t>
            </a:r>
            <a:r>
              <a:rPr lang="ko-KR" altLang="en-US" sz="4700" dirty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자문기구</a:t>
            </a:r>
            <a:r>
              <a:rPr lang="en-US" altLang="ko-KR" sz="4700" dirty="0" smtClean="0"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)</a:t>
            </a:r>
            <a:endParaRPr lang="en-US" altLang="ko-KR" dirty="0" smtClean="0"/>
          </a:p>
          <a:p>
            <a:r>
              <a:rPr lang="en-US" altLang="ko-KR" dirty="0" smtClean="0">
                <a:hlinkClick r:id="rId2"/>
              </a:rPr>
              <a:t>http://chamstory.tistory.com/1228</a:t>
            </a:r>
            <a:endParaRPr lang="en-US" altLang="ko-KR" dirty="0" smtClean="0"/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907704" y="234888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907704" y="3104964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907704" y="3789040"/>
            <a:ext cx="216024" cy="2160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761</Words>
  <Application>Microsoft Office PowerPoint</Application>
  <PresentationFormat>화면 슬라이드 쇼(4:3)</PresentationFormat>
  <Paragraphs>123</Paragraphs>
  <Slides>18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8" baseType="lpstr">
      <vt:lpstr>굴림</vt:lpstr>
      <vt:lpstr>Arial</vt:lpstr>
      <vt:lpstr>맑은 고딕</vt:lpstr>
      <vt:lpstr>나눔손글씨 펜</vt:lpstr>
      <vt:lpstr>HY헤드라인M</vt:lpstr>
      <vt:lpstr>나눔손글씨 붓</vt:lpstr>
      <vt:lpstr>문체부 훈민정음체</vt:lpstr>
      <vt:lpstr>Wingdings</vt:lpstr>
      <vt:lpstr>나눔바른고딕</vt:lpstr>
      <vt:lpstr>Office 테마</vt:lpstr>
      <vt:lpstr> 학부모 교육 강사단의  역할과 자세 </vt:lpstr>
      <vt:lpstr>북해를 바라보며 그는 울었다  - 도 종환 -</vt:lpstr>
      <vt:lpstr> 학벌이 지배하는 사회  </vt:lpstr>
      <vt:lpstr>교육을 보는 두가지 관점 </vt:lpstr>
      <vt:lpstr>교육의 목적</vt:lpstr>
      <vt:lpstr>교육의 목적</vt:lpstr>
      <vt:lpstr>어린이 집과 유치원</vt:lpstr>
      <vt:lpstr>학교의 현실</vt:lpstr>
      <vt:lpstr>학부모회 성격과 운영</vt:lpstr>
      <vt:lpstr>학교급식 이대로 좋은가</vt:lpstr>
      <vt:lpstr>왜 혁신학교인가</vt:lpstr>
      <vt:lpstr>왜 혁신학교인가</vt:lpstr>
      <vt:lpstr>혁신학교가 추구하는 가치</vt:lpstr>
      <vt:lpstr>학교가 추구하는 가치</vt:lpstr>
      <vt:lpstr>가정, 학교, 사회 삼위일체 돼야</vt:lpstr>
      <vt:lpstr>학부모와 함께하는 혁신학교</vt:lpstr>
      <vt:lpstr>학부모와 함께하는 혁신학교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창의∙인성</dc:title>
  <dc:creator>admin</dc:creator>
  <cp:lastModifiedBy>김용택</cp:lastModifiedBy>
  <cp:revision>83</cp:revision>
  <dcterms:created xsi:type="dcterms:W3CDTF">2015-01-23T18:37:12Z</dcterms:created>
  <dcterms:modified xsi:type="dcterms:W3CDTF">2015-10-30T03:11:42Z</dcterms:modified>
</cp:coreProperties>
</file>