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71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855E-054C-416A-8104-40A29D2CCC78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E9A32-97B5-49B2-B614-C98853217E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47108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농가당 평균 부채가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만원에 육박한 것으로 나타났다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국회 농림식품해양수산위원회가 발표한 자료에 따르면 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호 당 평균 부채는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2721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만원에서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2787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만원으로 약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2%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증가하는가 하면 축산농가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호당 부채는 평균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6842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만원으로 나타났으며 화훼농가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5354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기타작물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4804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과수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2703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채소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2331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일반밭작물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2265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논벼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1517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특용작물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1,254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 순이었다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6939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새누리당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당대표 초청 오찬에 ㎏당 가격이 최소한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수백만원을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호가한다는 송로버섯에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캐비어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샥스핀찜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능성어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요리를 보란 듯이 먹고 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연간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122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벌의 옷을 입고 해외 나들이하듯 다니며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699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만원짜리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침대에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545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만원짜리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책상과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224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만원짜리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의자에 앉아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원 짜리 휴지통을 사용하면 맘이 편한가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휴지를 주워 하루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몇천원으로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연명하는 사람이 있는데 그렇게 살면 행복한가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345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농가당 평균 부채가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만원에 육박한 것으로 나타났다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국회 농림식품해양수산위원회가 발표한 자료에 따르면 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호 당 평균 부채는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2721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만원에서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2787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만원으로 약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2%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증가하는가 하면 축산농가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호당 부채는 평균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6842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만원으로 나타났으며 화훼농가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5354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기타작물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4804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과수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2703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채소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2331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일반밭작물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2265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논벼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1517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특용작물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1,254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 순이었다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69392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 latinLnBrk="1"/>
            <a:r>
              <a:rPr lang="ko-KR" alt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“교육으로 가난의 대물림을 끊겠습니다” 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 latinLnBrk="1"/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이명박대통령의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공약이다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대물림이 끊어졌는가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열심히 일하면 부자도 되고 출세도 하는가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82125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학교를 떠나는 학생들은 날이 갈수록 늘어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2014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년 현재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명의 학생이 학교를 떠났다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중학생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68.1%,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인문고생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76.4%,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실업고생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72.6%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가 ‘학교를 그만두고 싶다는 생각을 해본 적이 있다’는데 교육을 책임지고 있는 교육부는 이런 현실에 대한 구체적인 대안을 내놓지 못하고 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3912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공화제란 무엇인가</a:t>
            </a:r>
            <a:r>
              <a:rPr lang="en-US" altLang="ko-K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정치형태는 군주제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전제군주제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입헌군주제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귀족군주제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와 공화제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자유민주공화제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인민민주공화제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로 나눈다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공화제는 ‘여러 명의 주권자가 통치하는 정치 제도’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로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‘권력이 한 사람에게 있지 않고 여러 사람 또는 여러 집단에 분할되는 것’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으로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‘공화제에서는 출생에 따른 신분을 기반으로 하는 봉건적인 차별을 부정하고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국민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주권ㆍ자유ㆍ평등ㆍ민주주의를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원리’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로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삼는다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14673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 latinLnBrk="1"/>
            <a:r>
              <a:rPr lang="en-US" altLang="ko-K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초에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…!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무슨 소리일까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우리나라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방송에서 받는 광고료다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초에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만원이라니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....? ‘130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만원을 잘 못쓴 것이 아닐까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?’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아니다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분명히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초에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만원이 넘는 광고료를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받는게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광고료다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오후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시부터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시까지의 광고비는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KBS2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초에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1320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만원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MBC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는 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1348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만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5000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원이다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 latinLnBrk="1"/>
            <a:endParaRPr lang="ko-KR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56330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“부패한 정부는 모든 것을 민영화한다”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노암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촘스키는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“공기업의 민영화는 공공부문을 민간기업과 다국적 자본에 </a:t>
            </a:r>
            <a:r>
              <a:rPr lang="ko-KR" alt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팔아넘기려는</a:t>
            </a:r>
            <a:r>
              <a:rPr lang="ko-KR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속임수일 뿐”이라고 강조했다</a:t>
            </a:r>
            <a:r>
              <a:rPr lang="en-US" altLang="ko-K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E9A32-97B5-49B2-B614-C98853217E90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9323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157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734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580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608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615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428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6845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2839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14352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56102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88CF-6175-45D8-8A0D-FCFAA3433111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E35E9-E04D-47A2-8B47-4FA2C2E62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8429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hamstory.tistor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1259632" y="2060848"/>
            <a:ext cx="6400800" cy="4032448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altLang="ko-KR" sz="5400" b="1" dirty="0" smtClean="0">
              <a:solidFill>
                <a:srgbClr val="FF0000"/>
              </a:solidFill>
            </a:endParaRPr>
          </a:p>
          <a:p>
            <a:pPr algn="just"/>
            <a:r>
              <a:rPr lang="ko-KR" altLang="en-US" sz="7700" b="1" dirty="0" smtClean="0">
                <a:solidFill>
                  <a:srgbClr val="FF0000"/>
                </a:solidFill>
              </a:rPr>
              <a:t>자본과 교육</a:t>
            </a:r>
            <a:r>
              <a:rPr lang="en-US" altLang="ko-KR" sz="77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7700" b="1" dirty="0" smtClean="0">
                <a:solidFill>
                  <a:srgbClr val="FF0000"/>
                </a:solidFill>
              </a:rPr>
              <a:t>언론</a:t>
            </a:r>
            <a:r>
              <a:rPr lang="ko-KR" altLang="en-US" sz="7700" b="1" dirty="0" smtClean="0"/>
              <a:t>이 만드는 세상</a:t>
            </a:r>
            <a:r>
              <a:rPr lang="en-US" altLang="ko-KR" sz="7700" b="1" dirty="0" smtClean="0"/>
              <a:t>… </a:t>
            </a:r>
          </a:p>
          <a:p>
            <a:pPr algn="just"/>
            <a:r>
              <a:rPr lang="ko-KR" altLang="en-US" sz="7700" b="1" dirty="0" smtClean="0"/>
              <a:t>              </a:t>
            </a:r>
            <a:r>
              <a:rPr lang="ko-KR" altLang="en-US" sz="5700" b="1" dirty="0" smtClean="0"/>
              <a:t>누가 행복할까</a:t>
            </a:r>
            <a:r>
              <a:rPr lang="en-US" altLang="ko-KR" sz="5700" b="1" dirty="0" smtClean="0"/>
              <a:t>? </a:t>
            </a:r>
          </a:p>
          <a:p>
            <a:pPr algn="just"/>
            <a:endParaRPr lang="en-US" altLang="ko-KR" dirty="0" smtClean="0"/>
          </a:p>
          <a:p>
            <a:pPr algn="just"/>
            <a:endParaRPr lang="en-US" altLang="ko-KR" dirty="0"/>
          </a:p>
          <a:p>
            <a:r>
              <a:rPr lang="ko-KR" altLang="en-US" dirty="0" smtClean="0">
                <a:solidFill>
                  <a:srgbClr val="0070C0"/>
                </a:solidFill>
              </a:rPr>
              <a:t>김용택의 참교육 이야기 </a:t>
            </a:r>
            <a:endParaRPr lang="ko-KR" altLang="en-US" dirty="0">
              <a:solidFill>
                <a:srgbClr val="0070C0"/>
              </a:solidFill>
            </a:endParaRPr>
          </a:p>
          <a:p>
            <a:pPr algn="just"/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sz="3100" dirty="0" smtClean="0">
                <a:solidFill>
                  <a:srgbClr val="00B050"/>
                </a:solidFill>
              </a:rPr>
              <a:t>여성농민 줄기학교 </a:t>
            </a:r>
            <a:r>
              <a:rPr lang="en-US" altLang="ko-KR" sz="3100" dirty="0" smtClean="0">
                <a:solidFill>
                  <a:srgbClr val="00B050"/>
                </a:solidFill>
              </a:rPr>
              <a:t/>
            </a:r>
            <a:br>
              <a:rPr lang="en-US" altLang="ko-KR" sz="3100" dirty="0" smtClean="0">
                <a:solidFill>
                  <a:srgbClr val="00B050"/>
                </a:solidFill>
              </a:rPr>
            </a:br>
            <a:r>
              <a:rPr lang="en-US" altLang="ko-KR" sz="3100" dirty="0" smtClean="0">
                <a:solidFill>
                  <a:srgbClr val="00B050"/>
                </a:solidFill>
              </a:rPr>
              <a:t>                                                                         2016. 12. 8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/>
              <a:t>교육을 통해 길러내겠다는 인간상</a:t>
            </a:r>
            <a:endParaRPr lang="en-US" altLang="ko-KR" dirty="0"/>
          </a:p>
          <a:p>
            <a:r>
              <a:rPr lang="en-US" altLang="ko-KR" dirty="0"/>
              <a:t>'</a:t>
            </a:r>
            <a:r>
              <a:rPr lang="ko-KR" altLang="en-US" dirty="0"/>
              <a:t>홍익인간‘의 이념</a:t>
            </a:r>
            <a:r>
              <a:rPr lang="en-US" altLang="ko-KR" dirty="0"/>
              <a:t>' </a:t>
            </a:r>
            <a:r>
              <a:rPr lang="ko-KR" altLang="en-US" dirty="0"/>
              <a:t>아래 </a:t>
            </a:r>
            <a:r>
              <a:rPr lang="en-US" altLang="ko-KR" dirty="0"/>
              <a:t>'</a:t>
            </a:r>
            <a:r>
              <a:rPr lang="ko-KR" altLang="en-US" dirty="0"/>
              <a:t>지덕체를 겸비한 조화로운 인간양성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b="1" dirty="0"/>
              <a:t>학력지상주의 부추기는 사회</a:t>
            </a:r>
            <a:endParaRPr lang="ko-KR" altLang="en-US" dirty="0"/>
          </a:p>
          <a:p>
            <a:r>
              <a:rPr lang="ko-KR" altLang="en-US" b="1" dirty="0" smtClean="0"/>
              <a:t>일류가 </a:t>
            </a:r>
            <a:r>
              <a:rPr lang="ko-KR" altLang="en-US" b="1" dirty="0"/>
              <a:t>독식하는 사회</a:t>
            </a:r>
            <a:endParaRPr lang="ko-KR" altLang="en-US" dirty="0"/>
          </a:p>
          <a:p>
            <a:r>
              <a:rPr lang="ko-KR" altLang="en-US" b="1" dirty="0"/>
              <a:t>외모지상주의</a:t>
            </a:r>
            <a:endParaRPr lang="ko-KR" altLang="en-US" dirty="0"/>
          </a:p>
          <a:p>
            <a:r>
              <a:rPr lang="ko-KR" altLang="en-US" b="1" dirty="0"/>
              <a:t>운명론적인 인간관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학교가 길러내는 인간상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ko-KR" altLang="en-US" b="1" dirty="0"/>
              <a:t>식민지시대 교육 </a:t>
            </a:r>
            <a:r>
              <a:rPr lang="en-US" altLang="ko-KR" dirty="0"/>
              <a:t>- </a:t>
            </a:r>
            <a:r>
              <a:rPr lang="ko-KR" altLang="en-US" dirty="0"/>
              <a:t>황국신민화 </a:t>
            </a:r>
            <a:r>
              <a:rPr lang="ko-KR" altLang="en-US" dirty="0" smtClean="0"/>
              <a:t>위해</a:t>
            </a:r>
            <a:r>
              <a:rPr lang="en-US" altLang="ko-KR" dirty="0" smtClean="0"/>
              <a:t>…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b="1" dirty="0"/>
              <a:t>유신시대 교육 </a:t>
            </a:r>
            <a:r>
              <a:rPr lang="en-US" altLang="ko-KR" dirty="0"/>
              <a:t>- </a:t>
            </a:r>
            <a:r>
              <a:rPr lang="ko-KR" altLang="en-US" dirty="0"/>
              <a:t>한국적 민주주의 인간 </a:t>
            </a:r>
            <a:r>
              <a:rPr lang="ko-KR" altLang="en-US" dirty="0" smtClean="0"/>
              <a:t>양성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ko-KR" altLang="en-US" b="1" dirty="0"/>
              <a:t>자본에 점령당한 </a:t>
            </a:r>
            <a:r>
              <a:rPr lang="ko-KR" altLang="en-US" b="1" dirty="0" smtClean="0"/>
              <a:t>교육</a:t>
            </a:r>
            <a:r>
              <a:rPr lang="en-US" altLang="ko-KR" dirty="0" smtClean="0"/>
              <a:t>-</a:t>
            </a:r>
            <a:r>
              <a:rPr lang="ko-KR" altLang="en-US" sz="2800" dirty="0" smtClean="0"/>
              <a:t>자본주의형 </a:t>
            </a:r>
            <a:r>
              <a:rPr lang="ko-KR" altLang="en-US" sz="2800" dirty="0"/>
              <a:t>인간 </a:t>
            </a:r>
            <a:r>
              <a:rPr lang="ko-KR" altLang="en-US" sz="2800" dirty="0" smtClean="0"/>
              <a:t>양성</a:t>
            </a:r>
            <a:endParaRPr lang="en-US" altLang="ko-KR" sz="2800" dirty="0" smtClean="0"/>
          </a:p>
          <a:p>
            <a:r>
              <a:rPr lang="ko-KR" altLang="en-US" b="1" dirty="0" smtClean="0"/>
              <a:t>학교는 </a:t>
            </a:r>
            <a:r>
              <a:rPr lang="ko-KR" altLang="en-US" b="1" dirty="0"/>
              <a:t>왜 철학을 가르쳐 주지 않는가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b="1" dirty="0"/>
              <a:t>학교는 왜 헌법을 가르쳐 주지 않는가</a:t>
            </a:r>
            <a:r>
              <a:rPr lang="en-US" altLang="ko-KR" b="1" dirty="0"/>
              <a:t>? </a:t>
            </a:r>
            <a:endParaRPr lang="ko-KR" altLang="en-US" dirty="0"/>
          </a:p>
          <a:p>
            <a:r>
              <a:rPr lang="ko-KR" altLang="en-US" b="1" dirty="0"/>
              <a:t>학교는 왜 근로기준법을 가르쳐 주지 않는가</a:t>
            </a:r>
            <a:r>
              <a:rPr lang="en-US" altLang="ko-KR" b="1" dirty="0"/>
              <a:t>?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교육과 자본 언론과 종교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'</a:t>
            </a:r>
            <a:r>
              <a:rPr lang="ko-KR" altLang="en-US" sz="2800" dirty="0" smtClean="0"/>
              <a:t>목숨 걸고 </a:t>
            </a:r>
            <a:r>
              <a:rPr lang="ko-KR" altLang="en-US" sz="2800" dirty="0"/>
              <a:t>먹어야 하는 먹거리 이제 카페인 폭탄우유까지</a:t>
            </a:r>
            <a:r>
              <a:rPr lang="en-US" altLang="ko-KR" sz="2800" dirty="0"/>
              <a:t>... '</a:t>
            </a:r>
            <a:r>
              <a:rPr lang="ko-KR" altLang="en-US" sz="2800" dirty="0"/>
              <a:t>방사능</a:t>
            </a:r>
            <a:r>
              <a:rPr lang="en-US" altLang="ko-KR" sz="2800" dirty="0"/>
              <a:t>..., “</a:t>
            </a:r>
            <a:r>
              <a:rPr lang="ko-KR" altLang="en-US" sz="2800" dirty="0"/>
              <a:t>명태</a:t>
            </a:r>
            <a:r>
              <a:rPr lang="en-US" altLang="ko-KR" sz="2800" dirty="0"/>
              <a:t>, </a:t>
            </a:r>
            <a:r>
              <a:rPr lang="ko-KR" altLang="en-US" sz="2800" dirty="0"/>
              <a:t>고등어</a:t>
            </a:r>
            <a:r>
              <a:rPr lang="en-US" altLang="ko-KR" sz="2800" dirty="0"/>
              <a:t>, </a:t>
            </a:r>
            <a:r>
              <a:rPr lang="ko-KR" altLang="en-US" sz="2800" dirty="0"/>
              <a:t>대구</a:t>
            </a:r>
            <a:r>
              <a:rPr lang="en-US" altLang="ko-KR" sz="2800" dirty="0"/>
              <a:t>, </a:t>
            </a:r>
            <a:r>
              <a:rPr lang="ko-KR" altLang="en-US" sz="2800" dirty="0"/>
              <a:t>표고버섯은 안돼요”</a:t>
            </a:r>
            <a:r>
              <a:rPr lang="en-US" altLang="ko-KR" sz="2800" dirty="0"/>
              <a:t>,, </a:t>
            </a:r>
            <a:r>
              <a:rPr lang="ko-KR" altLang="en-US" sz="2800" dirty="0"/>
              <a:t>자기 삶을 자본에 저당 잡혀 사는 사람들</a:t>
            </a:r>
            <a:r>
              <a:rPr lang="en-US" altLang="ko-KR" sz="2800" dirty="0"/>
              <a:t>... </a:t>
            </a:r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http://chamstory.tistory.com/2439</a:t>
            </a:r>
            <a:endParaRPr lang="ko-KR" altLang="en-US" sz="2800" dirty="0"/>
          </a:p>
          <a:p>
            <a:endParaRPr lang="en-US" altLang="ko-KR" sz="2800" dirty="0"/>
          </a:p>
          <a:p>
            <a:r>
              <a:rPr lang="ko-KR" altLang="en-US" sz="2800" dirty="0" smtClean="0"/>
              <a:t>학교급식 </a:t>
            </a:r>
            <a:r>
              <a:rPr lang="en-US" altLang="ko-KR" sz="2800" dirty="0" smtClean="0"/>
              <a:t>- </a:t>
            </a:r>
            <a:r>
              <a:rPr lang="ko-KR" altLang="en-US" sz="2800" dirty="0" smtClean="0"/>
              <a:t>방사능 </a:t>
            </a:r>
            <a:r>
              <a:rPr lang="ko-KR" altLang="en-US" sz="2800" dirty="0"/>
              <a:t>위험</a:t>
            </a:r>
            <a:r>
              <a:rPr lang="en-US" altLang="ko-KR" sz="2800" dirty="0"/>
              <a:t>, </a:t>
            </a:r>
            <a:r>
              <a:rPr lang="ko-KR" altLang="en-US" sz="2800" dirty="0"/>
              <a:t>유전자변형</a:t>
            </a:r>
            <a:r>
              <a:rPr lang="en-US" altLang="ko-KR" sz="2800" dirty="0"/>
              <a:t>(GMO)</a:t>
            </a:r>
            <a:r>
              <a:rPr lang="ko-KR" altLang="en-US" sz="2800" dirty="0"/>
              <a:t> </a:t>
            </a:r>
            <a:r>
              <a:rPr lang="ko-KR" altLang="en-US" sz="2800" dirty="0" err="1"/>
              <a:t>식자재</a:t>
            </a:r>
            <a:r>
              <a:rPr lang="en-US" altLang="ko-KR" sz="2800" dirty="0"/>
              <a:t>... </a:t>
            </a:r>
            <a:endParaRPr lang="ko-KR" altLang="en-US" sz="2800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/>
              <a:t>학교는 왜 광고교육 하지 않을까</a:t>
            </a:r>
            <a:r>
              <a:rPr lang="en-US" altLang="ko-KR" b="1" dirty="0"/>
              <a:t>?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3S </a:t>
            </a:r>
            <a:r>
              <a:rPr lang="ko-KR" altLang="en-US" dirty="0"/>
              <a:t>정책은 아직도 유효하다</a:t>
            </a:r>
            <a:r>
              <a:rPr lang="en-US" altLang="ko-KR" dirty="0"/>
              <a:t> – </a:t>
            </a:r>
            <a:r>
              <a:rPr lang="ko-KR" altLang="en-US" dirty="0"/>
              <a:t>정경유착</a:t>
            </a:r>
            <a:r>
              <a:rPr lang="en-US" altLang="ko-KR" dirty="0"/>
              <a:t>, </a:t>
            </a:r>
            <a:r>
              <a:rPr lang="ko-KR" altLang="en-US" dirty="0"/>
              <a:t>권언유착</a:t>
            </a:r>
            <a:r>
              <a:rPr lang="en-US" altLang="ko-KR" dirty="0"/>
              <a:t>, </a:t>
            </a:r>
          </a:p>
          <a:p>
            <a:endParaRPr lang="en-US" altLang="ko-KR" dirty="0"/>
          </a:p>
          <a:p>
            <a:r>
              <a:rPr lang="ko-KR" altLang="en-US" dirty="0"/>
              <a:t>상업주의 </a:t>
            </a:r>
            <a:r>
              <a:rPr lang="en-US" altLang="ko-KR" dirty="0"/>
              <a:t>– </a:t>
            </a:r>
            <a:r>
              <a:rPr lang="ko-KR" altLang="en-US" dirty="0"/>
              <a:t>이익이 되는 것이 선이다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r>
              <a:rPr lang="en-US" altLang="ko-KR" sz="1900" dirty="0" smtClean="0">
                <a:solidFill>
                  <a:srgbClr val="FF0000"/>
                </a:solidFill>
              </a:rPr>
              <a:t>https://www.facebook.com/100009237629927/videos/1726528274331743/</a:t>
            </a:r>
            <a:endParaRPr lang="en-US" altLang="ko-KR" sz="1900" dirty="0">
              <a:solidFill>
                <a:srgbClr val="FF0000"/>
              </a:solidFill>
            </a:endParaRPr>
          </a:p>
          <a:p>
            <a:r>
              <a:rPr lang="ko-KR" altLang="en-US" dirty="0"/>
              <a:t>자본의 논리 </a:t>
            </a:r>
            <a:r>
              <a:rPr lang="en-US" altLang="ko-KR" dirty="0"/>
              <a:t>– </a:t>
            </a:r>
            <a:r>
              <a:rPr lang="ko-KR" altLang="en-US" dirty="0"/>
              <a:t>이윤의 극대화</a:t>
            </a:r>
            <a:endParaRPr lang="en-US" altLang="ko-KR" dirty="0"/>
          </a:p>
          <a:p>
            <a:r>
              <a:rPr lang="ko-KR" altLang="en-US" dirty="0"/>
              <a:t> 방송은 누가 만드나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“부패한 정부는 모든 것을 민영화한다”</a:t>
            </a:r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ko-KR" altLang="en-US" b="1" dirty="0"/>
              <a:t>자본과 교육</a:t>
            </a:r>
            <a:r>
              <a:rPr lang="en-US" altLang="ko-KR" b="1" dirty="0"/>
              <a:t>, </a:t>
            </a:r>
            <a:r>
              <a:rPr lang="ko-KR" altLang="en-US" b="1" dirty="0"/>
              <a:t>언론이 만드는 세상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/>
              <a:t>민영화 </a:t>
            </a:r>
            <a:r>
              <a:rPr lang="en-US" altLang="ko-KR" dirty="0"/>
              <a:t>- </a:t>
            </a:r>
            <a:r>
              <a:rPr lang="ko-KR" altLang="en-US" dirty="0" err="1" smtClean="0"/>
              <a:t>임금피크제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해고요건  완화</a:t>
            </a:r>
            <a:r>
              <a:rPr lang="en-US" altLang="ko-KR" dirty="0" smtClean="0"/>
              <a:t>-</a:t>
            </a:r>
            <a:r>
              <a:rPr lang="ko-KR" altLang="en-US" dirty="0" smtClean="0"/>
              <a:t> ‘</a:t>
            </a:r>
            <a:r>
              <a:rPr lang="ko-KR" altLang="en-US" dirty="0"/>
              <a:t>에너지 산업구조 선진화</a:t>
            </a:r>
            <a:r>
              <a:rPr lang="ko-KR" altLang="en-US" dirty="0" smtClean="0"/>
              <a:t>’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노동시장 선진화</a:t>
            </a:r>
            <a:r>
              <a:rPr lang="en-US" altLang="ko-KR" dirty="0" smtClean="0"/>
              <a:t>?</a:t>
            </a:r>
          </a:p>
          <a:p>
            <a:endParaRPr lang="ko-KR" altLang="en-US" dirty="0"/>
          </a:p>
          <a:p>
            <a:r>
              <a:rPr lang="ko-KR" altLang="en-US" dirty="0"/>
              <a:t>민간위탁</a:t>
            </a:r>
            <a:r>
              <a:rPr lang="en-US" altLang="ko-KR" dirty="0"/>
              <a:t>, </a:t>
            </a:r>
            <a:r>
              <a:rPr lang="ko-KR" altLang="en-US" dirty="0"/>
              <a:t>공공부문에 </a:t>
            </a:r>
            <a:r>
              <a:rPr lang="ko-KR" altLang="en-US" dirty="0" err="1"/>
              <a:t>영리성을</a:t>
            </a:r>
            <a:r>
              <a:rPr lang="ko-KR" altLang="en-US" dirty="0"/>
              <a:t> 도입하는 민영화가 바로 자본이 원하는 세상이다</a:t>
            </a:r>
            <a:r>
              <a:rPr lang="en-US" altLang="ko-KR" dirty="0"/>
              <a:t>. 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의료</a:t>
            </a:r>
            <a:r>
              <a:rPr lang="en-US" altLang="ko-KR" dirty="0"/>
              <a:t>, </a:t>
            </a:r>
            <a:r>
              <a:rPr lang="ko-KR" altLang="en-US" dirty="0"/>
              <a:t>수도</a:t>
            </a:r>
            <a:r>
              <a:rPr lang="en-US" altLang="ko-KR" dirty="0"/>
              <a:t>, </a:t>
            </a:r>
            <a:r>
              <a:rPr lang="ko-KR" altLang="en-US" dirty="0"/>
              <a:t>전기</a:t>
            </a:r>
            <a:r>
              <a:rPr lang="en-US" altLang="ko-KR" dirty="0"/>
              <a:t>, </a:t>
            </a:r>
            <a:r>
              <a:rPr lang="ko-KR" altLang="en-US" dirty="0"/>
              <a:t>물</a:t>
            </a:r>
            <a:r>
              <a:rPr lang="en-US" altLang="ko-KR" dirty="0"/>
              <a:t>.... </a:t>
            </a:r>
            <a:r>
              <a:rPr lang="ko-KR" altLang="en-US" dirty="0"/>
              <a:t>등 돈이 되는 것은 모두 민영화하려는 자본의 속성이다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/>
          </a:p>
          <a:p>
            <a:r>
              <a:rPr lang="ko-KR" altLang="en-US" dirty="0"/>
              <a:t>교육이 자본에 예속되면</a:t>
            </a:r>
            <a:r>
              <a:rPr lang="en-US" altLang="ko-KR" dirty="0"/>
              <a:t>… </a:t>
            </a:r>
            <a:r>
              <a:rPr lang="ko-KR" altLang="en-US" dirty="0"/>
              <a:t>△ 국정교과서제 도입</a:t>
            </a:r>
            <a:r>
              <a:rPr lang="en-US" altLang="ko-KR" dirty="0"/>
              <a:t>. </a:t>
            </a:r>
            <a:r>
              <a:rPr lang="ko-KR" altLang="en-US" dirty="0"/>
              <a:t>△ </a:t>
            </a:r>
            <a:r>
              <a:rPr lang="ko-KR" altLang="en-US" dirty="0" err="1"/>
              <a:t>자유학기제</a:t>
            </a:r>
            <a:r>
              <a:rPr lang="ko-KR" altLang="en-US" dirty="0"/>
              <a:t> △ 대학 법인화 추진과 구조 조정</a:t>
            </a:r>
            <a:r>
              <a:rPr lang="en-US" altLang="ko-KR" dirty="0"/>
              <a:t>, </a:t>
            </a:r>
            <a:r>
              <a:rPr lang="ko-KR" altLang="en-US" dirty="0"/>
              <a:t>△ 교원평가 및 학교 평가 강화</a:t>
            </a:r>
            <a:r>
              <a:rPr lang="en-US" altLang="ko-KR" dirty="0"/>
              <a:t>, </a:t>
            </a:r>
            <a:r>
              <a:rPr lang="ko-KR" altLang="en-US" dirty="0"/>
              <a:t>△ 학교 다양성 정책 △ 사회맞춤형 학과</a:t>
            </a:r>
            <a:r>
              <a:rPr lang="en-US" altLang="ko-KR" dirty="0"/>
              <a:t>, </a:t>
            </a:r>
            <a:r>
              <a:rPr lang="ko-KR" altLang="en-US" dirty="0"/>
              <a:t>△ </a:t>
            </a:r>
            <a:r>
              <a:rPr lang="ko-KR" altLang="en-US" dirty="0" err="1"/>
              <a:t>일학습</a:t>
            </a:r>
            <a:r>
              <a:rPr lang="ko-KR" altLang="en-US" dirty="0"/>
              <a:t> 병행제</a:t>
            </a:r>
            <a:r>
              <a:rPr lang="en-US" altLang="ko-KR" dirty="0"/>
              <a:t>... 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민영화의 실체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김용택의 참교육이야기 </a:t>
            </a:r>
            <a:r>
              <a:rPr lang="en-US" altLang="ko-KR" dirty="0"/>
              <a:t>- </a:t>
            </a:r>
            <a:r>
              <a:rPr lang="en-US" altLang="ko-KR" dirty="0">
                <a:hlinkClick r:id="rId2"/>
              </a:rPr>
              <a:t>http://chamstory.tistory.com/</a:t>
            </a:r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 err="1"/>
              <a:t>블로그</a:t>
            </a:r>
            <a:r>
              <a:rPr lang="ko-KR" altLang="en-US" dirty="0"/>
              <a:t> 운영</a:t>
            </a:r>
            <a:r>
              <a:rPr lang="en-US" altLang="ko-KR" dirty="0"/>
              <a:t>, </a:t>
            </a:r>
            <a:r>
              <a:rPr lang="ko-KR" altLang="en-US" dirty="0"/>
              <a:t>철학교실 운영</a:t>
            </a:r>
            <a:r>
              <a:rPr lang="en-US" altLang="ko-KR" dirty="0"/>
              <a:t>, </a:t>
            </a:r>
            <a:r>
              <a:rPr lang="ko-KR" altLang="en-US" dirty="0" err="1"/>
              <a:t>우리헌법읽</a:t>
            </a:r>
            <a:endParaRPr lang="ko-KR" altLang="en-US" dirty="0"/>
          </a:p>
          <a:p>
            <a:pPr fontAlgn="base"/>
            <a:r>
              <a:rPr lang="ko-KR" altLang="en-US" dirty="0"/>
              <a:t>기 국민운동본부에서 헌법 보급운동</a:t>
            </a:r>
            <a:r>
              <a:rPr lang="en-US" altLang="ko-KR" dirty="0"/>
              <a:t>, </a:t>
            </a:r>
          </a:p>
          <a:p>
            <a:pPr fontAlgn="base"/>
            <a:endParaRPr lang="en-US" altLang="ko-KR" dirty="0"/>
          </a:p>
          <a:p>
            <a:pPr fontAlgn="base"/>
            <a:r>
              <a:rPr lang="ko-KR" altLang="en-US" dirty="0"/>
              <a:t>대한민국은 민주공화국이다</a:t>
            </a:r>
            <a:r>
              <a:rPr lang="en-US" altLang="ko-KR" dirty="0"/>
              <a:t>. </a:t>
            </a:r>
            <a:r>
              <a:rPr lang="ko-KR" altLang="en-US" dirty="0"/>
              <a:t>헌법대로 하라</a:t>
            </a:r>
            <a:r>
              <a:rPr lang="en-US" altLang="ko-KR" dirty="0"/>
              <a:t>. </a:t>
            </a:r>
            <a:r>
              <a:rPr lang="ko-KR" altLang="en-US" dirty="0"/>
              <a:t>헌법대로 살자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참교육이야기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325" y="1268760"/>
            <a:ext cx="451167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036223">
            <a:off x="4087812" y="1246188"/>
            <a:ext cx="1019175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82600" y="1804988"/>
            <a:ext cx="3359150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latinLnBrk="1" hangingPunct="1"/>
            <a:r>
              <a:rPr kumimoji="1" lang="ko-KR" altLang="en-US" sz="5000">
                <a:latin typeface="HY견고딕" pitchFamily="18" charset="-127"/>
                <a:ea typeface="HY견고딕" pitchFamily="18" charset="-127"/>
              </a:rPr>
              <a:t>감사합니다</a:t>
            </a:r>
          </a:p>
        </p:txBody>
      </p:sp>
      <p:pic>
        <p:nvPicPr>
          <p:cNvPr id="22535" name="Picture 7" descr="C:\Users\김용택\Desktop\1581_3645_19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509120"/>
            <a:ext cx="3780420" cy="2167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999 -0.23798 C 0.49357 -0.23197 0.48732 -0.22526 0.48141 -0.21855 C 0.47291 -0.20884 0.46579 -0.19589 0.45607 -0.18826 C 0.4493 -0.18294 0.44183 -0.17901 0.43471 -0.17415 C 0.42968 -0.17068 0.42569 -0.16698 0.42013 -0.16513 C 0.41596 -0.16166 0.41249 -0.16027 0.40798 -0.15819 C 0.40537 -0.15704 0.39999 -0.15449 0.39999 -0.15449 C 0.39652 -0.14987 0.37881 -0.13414 0.37603 -0.13322 C 0.37447 -0.13275 0.36701 -0.13067 0.36544 -0.12975 C 0.35607 -0.12466 0.3486 -0.11818 0.33871 -0.11541 C 0.33003 -0.10685 0.32048 -0.10338 0.31076 -0.09783 C 0.30312 -0.09344 0.29565 -0.08789 0.28801 -0.08349 C 0.28367 -0.08095 0.27447 -0.07817 0.26944 -0.07471 C 0.26423 -0.07124 0.2585 -0.068 0.25346 -0.06407 C 0.25069 -0.06175 0.24843 -0.05805 0.2453 -0.0569 C 0.23159 -0.05204 0.21874 -0.04325 0.20537 -0.03724 C 0.20103 -0.03539 0.19635 -0.03516 0.19201 -0.03377 C 0.17273 -0.02776 0.15294 -0.0236 0.13332 -0.01966 C 0.11371 -0.01573 0.09426 -0.01134 0.07464 -0.00718 C 0.06891 -0.00602 0.06319 -0.00486 0.05746 -0.00371 C 0.05294 -0.00278 0.0486 -0.00116 0.04409 -8.14061E-6 C 0.04235 0.00046 0.03871 0.00161 0.03871 0.00161 C 0.00364 -8.14061E-6 0.01648 -8.14061E-6 -5.27778E-6 -8.14061E-6 " pathEditMode="relative" rAng="0" ptsTypes="ffffffffffffffffffffffA">
                                      <p:cBhvr>
                                        <p:cTn id="6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8" presetID="38" presetClass="exit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5" grpId="1"/>
      <p:bldP spid="6144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농가당 평균 부채가 </a:t>
            </a:r>
            <a:r>
              <a:rPr lang="en-US" altLang="ko-KR" dirty="0"/>
              <a:t>3000</a:t>
            </a:r>
            <a:r>
              <a:rPr lang="ko-KR" altLang="en-US" dirty="0"/>
              <a:t>만원</a:t>
            </a:r>
            <a:endParaRPr lang="en-US" altLang="ko-KR" dirty="0"/>
          </a:p>
          <a:p>
            <a:r>
              <a:rPr lang="ko-KR" altLang="en-US" dirty="0" err="1"/>
              <a:t>자살율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위</a:t>
            </a:r>
            <a:r>
              <a:rPr lang="en-US" altLang="ko-KR" dirty="0"/>
              <a:t>(10</a:t>
            </a:r>
            <a:r>
              <a:rPr lang="ko-KR" altLang="en-US" dirty="0"/>
              <a:t>년 연속</a:t>
            </a:r>
            <a:r>
              <a:rPr lang="en-US" altLang="ko-KR" dirty="0"/>
              <a:t>), </a:t>
            </a:r>
            <a:r>
              <a:rPr lang="ko-KR" altLang="en-US" dirty="0"/>
              <a:t>가계부채 증가율 </a:t>
            </a:r>
            <a:r>
              <a:rPr lang="en-US" altLang="ko-KR" dirty="0"/>
              <a:t>1</a:t>
            </a:r>
            <a:r>
              <a:rPr lang="ko-KR" altLang="en-US" dirty="0"/>
              <a:t>위</a:t>
            </a:r>
            <a:r>
              <a:rPr lang="en-US" altLang="ko-KR" dirty="0"/>
              <a:t>, </a:t>
            </a:r>
            <a:r>
              <a:rPr lang="ko-KR" altLang="en-US" dirty="0" err="1"/>
              <a:t>노인빈곤율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위</a:t>
            </a:r>
            <a:r>
              <a:rPr lang="en-US" altLang="ko-KR" dirty="0"/>
              <a:t>, </a:t>
            </a:r>
            <a:r>
              <a:rPr lang="ko-KR" altLang="en-US" dirty="0"/>
              <a:t>노인 </a:t>
            </a:r>
            <a:r>
              <a:rPr lang="ko-KR" altLang="en-US" dirty="0" err="1"/>
              <a:t>자살율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위</a:t>
            </a:r>
            <a:r>
              <a:rPr lang="en-US" altLang="ko-KR" dirty="0"/>
              <a:t>, </a:t>
            </a:r>
            <a:r>
              <a:rPr lang="ko-KR" altLang="en-US" dirty="0"/>
              <a:t>아동의 삶의 만족도 뒤에서 </a:t>
            </a:r>
            <a:r>
              <a:rPr lang="en-US" altLang="ko-KR" dirty="0"/>
              <a:t>1</a:t>
            </a:r>
            <a:r>
              <a:rPr lang="ko-KR" altLang="en-US" dirty="0" smtClean="0"/>
              <a:t>위</a:t>
            </a:r>
            <a:r>
              <a:rPr lang="en-US" altLang="ko-KR" dirty="0" smtClean="0"/>
              <a:t>…</a:t>
            </a:r>
            <a:endParaRPr lang="ko-KR" altLang="en-US" dirty="0"/>
          </a:p>
          <a:p>
            <a:endParaRPr lang="en-US" altLang="ko-KR" dirty="0"/>
          </a:p>
          <a:p>
            <a:r>
              <a:rPr lang="ko-KR" altLang="en-US" dirty="0"/>
              <a:t>우리나라 고등학생 </a:t>
            </a:r>
            <a:r>
              <a:rPr lang="en-US" altLang="ko-KR" dirty="0"/>
              <a:t>47% '10</a:t>
            </a:r>
            <a:r>
              <a:rPr lang="ko-KR" altLang="en-US" dirty="0"/>
              <a:t>억 받으면 </a:t>
            </a:r>
            <a:r>
              <a:rPr lang="ko-KR" altLang="en-US" dirty="0" smtClean="0"/>
              <a:t>감옥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   </a:t>
            </a:r>
            <a:r>
              <a:rPr lang="en-US" altLang="ko-KR" dirty="0"/>
              <a:t>1</a:t>
            </a:r>
            <a:r>
              <a:rPr lang="ko-KR" altLang="en-US" dirty="0"/>
              <a:t>년은 괜찮아요</a:t>
            </a:r>
            <a:r>
              <a:rPr lang="en-US" altLang="ko-KR" dirty="0"/>
              <a:t>'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양극화의 현실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청년 </a:t>
            </a:r>
            <a:r>
              <a:rPr lang="en-US" altLang="ko-KR" dirty="0"/>
              <a:t>– </a:t>
            </a:r>
            <a:r>
              <a:rPr lang="ko-KR" altLang="en-US" dirty="0" err="1"/>
              <a:t>헬조선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3</a:t>
            </a:r>
            <a:r>
              <a:rPr lang="ko-KR" altLang="en-US" dirty="0" err="1"/>
              <a:t>포세대</a:t>
            </a:r>
            <a:endParaRPr lang="ko-KR" altLang="en-US" dirty="0"/>
          </a:p>
          <a:p>
            <a:r>
              <a:rPr lang="en-US" altLang="ko-KR" dirty="0"/>
              <a:t>5</a:t>
            </a:r>
            <a:r>
              <a:rPr lang="ko-KR" altLang="en-US" dirty="0" err="1"/>
              <a:t>포세대</a:t>
            </a:r>
            <a:endParaRPr lang="en-US" altLang="ko-KR" dirty="0"/>
          </a:p>
          <a:p>
            <a:r>
              <a:rPr lang="en-US" altLang="ko-KR" dirty="0"/>
              <a:t>7</a:t>
            </a:r>
            <a:r>
              <a:rPr lang="ko-KR" altLang="en-US" dirty="0" err="1"/>
              <a:t>포세대</a:t>
            </a:r>
            <a:endParaRPr lang="en-US" altLang="ko-KR" dirty="0"/>
          </a:p>
          <a:p>
            <a:r>
              <a:rPr lang="ko-KR" altLang="en-US" dirty="0" err="1"/>
              <a:t>영포자</a:t>
            </a:r>
            <a:endParaRPr lang="en-US" altLang="ko-KR" dirty="0"/>
          </a:p>
          <a:p>
            <a:r>
              <a:rPr lang="ko-KR" altLang="en-US" dirty="0"/>
              <a:t>이태백</a:t>
            </a:r>
            <a:endParaRPr lang="en-US" altLang="ko-KR" dirty="0"/>
          </a:p>
          <a:p>
            <a:r>
              <a:rPr lang="ko-KR" altLang="en-US" dirty="0"/>
              <a:t>인구론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/>
              <a:t>이건희 재산 </a:t>
            </a:r>
            <a:r>
              <a:rPr lang="en-US" altLang="ko-KR" dirty="0"/>
              <a:t>- 13</a:t>
            </a:r>
            <a:r>
              <a:rPr lang="ko-KR" altLang="en-US" dirty="0"/>
              <a:t>조 </a:t>
            </a:r>
            <a:r>
              <a:rPr lang="en-US" altLang="ko-KR" dirty="0"/>
              <a:t>8000</a:t>
            </a:r>
            <a:r>
              <a:rPr lang="ko-KR" altLang="en-US" dirty="0"/>
              <a:t>억</a:t>
            </a:r>
            <a:endParaRPr lang="en-US" altLang="ko-KR" dirty="0"/>
          </a:p>
          <a:p>
            <a:r>
              <a:rPr lang="en-US" altLang="ko-KR" dirty="0"/>
              <a:t>1</a:t>
            </a:r>
            <a:r>
              <a:rPr lang="ko-KR" altLang="en-US" dirty="0"/>
              <a:t>조의 크기 </a:t>
            </a:r>
            <a:r>
              <a:rPr lang="en-US" altLang="ko-KR" dirty="0"/>
              <a:t>- 1</a:t>
            </a:r>
            <a:r>
              <a:rPr lang="ko-KR" altLang="en-US" dirty="0"/>
              <a:t>만원 짜리 지폐가 </a:t>
            </a:r>
            <a:r>
              <a:rPr lang="en-US" altLang="ko-KR" dirty="0"/>
              <a:t>1</a:t>
            </a:r>
            <a:r>
              <a:rPr lang="ko-KR" altLang="en-US" dirty="0"/>
              <a:t>억장</a:t>
            </a:r>
            <a:endParaRPr lang="en-US" altLang="ko-KR" dirty="0"/>
          </a:p>
          <a:p>
            <a:r>
              <a:rPr lang="ko-KR" altLang="en-US" dirty="0"/>
              <a:t>서기 원년부터 시작해 매일 </a:t>
            </a:r>
            <a:r>
              <a:rPr lang="en-US" altLang="ko-KR" dirty="0"/>
              <a:t>60</a:t>
            </a:r>
            <a:r>
              <a:rPr lang="ko-KR" altLang="en-US" dirty="0"/>
              <a:t>만원씩 썼다고 해도 </a:t>
            </a:r>
            <a:r>
              <a:rPr lang="en-US" altLang="ko-KR" dirty="0"/>
              <a:t>1</a:t>
            </a:r>
            <a:r>
              <a:rPr lang="ko-KR" altLang="en-US" dirty="0"/>
              <a:t>조원 그대로</a:t>
            </a:r>
            <a:r>
              <a:rPr lang="en-US" altLang="ko-KR" dirty="0"/>
              <a:t>…</a:t>
            </a:r>
          </a:p>
          <a:p>
            <a:r>
              <a:rPr lang="ko-KR" altLang="en-US" dirty="0"/>
              <a:t>한 달에 </a:t>
            </a:r>
            <a:r>
              <a:rPr lang="en-US" altLang="ko-KR" dirty="0"/>
              <a:t>3</a:t>
            </a:r>
            <a:r>
              <a:rPr lang="ko-KR" altLang="en-US" dirty="0"/>
              <a:t>천만 원씩 </a:t>
            </a:r>
            <a:r>
              <a:rPr lang="en-US" altLang="ko-KR" dirty="0"/>
              <a:t>2</a:t>
            </a:r>
            <a:r>
              <a:rPr lang="ko-KR" altLang="en-US" dirty="0"/>
              <a:t>천 년간 돈을 물 쓰듯이 써왔어도 앞으로 </a:t>
            </a:r>
            <a:r>
              <a:rPr lang="en-US" altLang="ko-KR" dirty="0"/>
              <a:t>777</a:t>
            </a:r>
            <a:r>
              <a:rPr lang="ko-KR" altLang="en-US" dirty="0"/>
              <a:t>년은 더 쓸 수 있는 돈</a:t>
            </a:r>
          </a:p>
          <a:p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비정규직</a:t>
            </a:r>
            <a:r>
              <a:rPr lang="ko-KR" altLang="en-US" dirty="0"/>
              <a:t> </a:t>
            </a:r>
            <a:r>
              <a:rPr lang="en-US" altLang="ko-KR" dirty="0"/>
              <a:t>1000</a:t>
            </a:r>
            <a:r>
              <a:rPr lang="ko-KR" altLang="en-US" dirty="0" err="1"/>
              <a:t>만시대</a:t>
            </a:r>
            <a:endParaRPr lang="ko-KR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4032448"/>
          </a:xfrm>
        </p:spPr>
        <p:txBody>
          <a:bodyPr>
            <a:normAutofit/>
          </a:bodyPr>
          <a:lstStyle/>
          <a:p>
            <a:pPr algn="just"/>
            <a:r>
              <a:rPr lang="ko-KR" altLang="en-US" dirty="0"/>
              <a:t>시장개방과 가격폭락</a:t>
            </a:r>
            <a:r>
              <a:rPr lang="en-US" altLang="ko-KR" dirty="0"/>
              <a:t>, </a:t>
            </a:r>
            <a:r>
              <a:rPr lang="ko-KR" altLang="en-US" dirty="0"/>
              <a:t>농정의 실패</a:t>
            </a:r>
            <a:r>
              <a:rPr lang="en-US" altLang="ko-KR" dirty="0"/>
              <a:t>, </a:t>
            </a:r>
          </a:p>
          <a:p>
            <a:pPr algn="just"/>
            <a:r>
              <a:rPr lang="ko-KR" altLang="en-US" dirty="0"/>
              <a:t>금리와 낮은 수익률</a:t>
            </a:r>
            <a:r>
              <a:rPr lang="en-US" altLang="ko-KR" dirty="0"/>
              <a:t>, </a:t>
            </a:r>
            <a:r>
              <a:rPr lang="ko-KR" altLang="en-US" dirty="0"/>
              <a:t>미봉에 그친 ‘부채특별법’</a:t>
            </a:r>
            <a:r>
              <a:rPr lang="en-US" altLang="ko-KR" dirty="0"/>
              <a:t>.... </a:t>
            </a:r>
          </a:p>
          <a:p>
            <a:pPr algn="just"/>
            <a:endParaRPr lang="en-US" altLang="ko-KR" dirty="0"/>
          </a:p>
          <a:p>
            <a:pPr algn="just"/>
            <a:r>
              <a:rPr lang="en-US" altLang="ko-KR" dirty="0"/>
              <a:t>40</a:t>
            </a:r>
            <a:r>
              <a:rPr lang="ko-KR" altLang="en-US" dirty="0"/>
              <a:t>년간 농가부채 증가율</a:t>
            </a:r>
            <a:r>
              <a:rPr lang="en-US" altLang="ko-KR" dirty="0"/>
              <a:t>, </a:t>
            </a:r>
            <a:r>
              <a:rPr lang="ko-KR" altLang="en-US" dirty="0"/>
              <a:t>소득보다 </a:t>
            </a:r>
            <a:r>
              <a:rPr lang="en-US" altLang="ko-KR" dirty="0"/>
              <a:t>30</a:t>
            </a:r>
            <a:r>
              <a:rPr lang="ko-KR" altLang="en-US" dirty="0"/>
              <a:t>배 높아</a:t>
            </a:r>
            <a:r>
              <a:rPr lang="en-US" altLang="ko-KR" dirty="0"/>
              <a:t>.</a:t>
            </a:r>
            <a:endParaRPr lang="ko-KR" altLang="en-US" dirty="0"/>
          </a:p>
          <a:p>
            <a:pPr algn="just"/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/>
              <a:t>농민은 왜 가난한가</a:t>
            </a:r>
            <a:br>
              <a:rPr lang="ko-KR" altLang="en-US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400" b="1" dirty="0" smtClean="0">
                <a:solidFill>
                  <a:srgbClr val="0070C0"/>
                </a:solidFill>
              </a:rPr>
              <a:t>가정교육이 실종된 가정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놀면 불안한 엄마들</a:t>
            </a:r>
            <a:r>
              <a:rPr lang="en-US" altLang="ko-KR" sz="2400" dirty="0" smtClean="0"/>
              <a:t>… </a:t>
            </a:r>
            <a:r>
              <a:rPr lang="ko-KR" altLang="en-US" sz="2400" dirty="0" smtClean="0"/>
              <a:t>남의 손에 맡겨 자라는 아이들</a:t>
            </a:r>
            <a:r>
              <a:rPr lang="en-US" altLang="ko-KR" sz="2400" dirty="0" smtClean="0"/>
              <a:t>… </a:t>
            </a:r>
          </a:p>
          <a:p>
            <a:endParaRPr lang="en-US" altLang="ko-KR" sz="2400" dirty="0" smtClean="0"/>
          </a:p>
          <a:p>
            <a:pPr algn="just"/>
            <a:r>
              <a:rPr lang="ko-KR" altLang="en-US" sz="2400" b="1" dirty="0" smtClean="0">
                <a:solidFill>
                  <a:srgbClr val="0070C0"/>
                </a:solidFill>
              </a:rPr>
              <a:t>무너진 학교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암기시켜 서열 매기는 교육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철학을 </a:t>
            </a:r>
            <a:r>
              <a:rPr lang="ko-KR" altLang="en-US" sz="2400" dirty="0" err="1" smtClean="0"/>
              <a:t>가르치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지 않는 학교</a:t>
            </a:r>
            <a:r>
              <a:rPr lang="en-US" altLang="ko-KR" sz="2400" dirty="0" smtClean="0"/>
              <a:t>. </a:t>
            </a:r>
            <a:r>
              <a:rPr lang="ko-KR" altLang="en-US" sz="2400" dirty="0" err="1" smtClean="0"/>
              <a:t>사관없이</a:t>
            </a:r>
            <a:r>
              <a:rPr lang="ko-KR" altLang="en-US" sz="2400" dirty="0" smtClean="0"/>
              <a:t> 역사를 배우는 아이들 </a:t>
            </a:r>
            <a:r>
              <a:rPr lang="en-US" altLang="ko-KR" sz="2400" dirty="0" smtClean="0"/>
              <a:t>… </a:t>
            </a:r>
            <a:r>
              <a:rPr lang="ko-KR" altLang="en-US" sz="2400" dirty="0" smtClean="0"/>
              <a:t>노동자로 살아 갈 아이들에게 노동법도 노동 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권도 가르치지 않고 민주시민으로 살아 갈 학생들에게 헌법도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민주주의를 가르치지 않는 학교</a:t>
            </a:r>
            <a:r>
              <a:rPr lang="en-US" altLang="ko-KR" sz="2400" dirty="0" smtClean="0"/>
              <a:t>… </a:t>
            </a:r>
          </a:p>
          <a:p>
            <a:pPr algn="just"/>
            <a:endParaRPr lang="en-US" altLang="ko-KR" sz="2400" dirty="0" smtClean="0"/>
          </a:p>
          <a:p>
            <a:r>
              <a:rPr lang="ko-KR" altLang="en-US" sz="2400" b="1" dirty="0" smtClean="0">
                <a:solidFill>
                  <a:srgbClr val="0070C0"/>
                </a:solidFill>
              </a:rPr>
              <a:t>실종된 사회교육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청소년이 갈 곳이 없다</a:t>
            </a:r>
            <a:r>
              <a:rPr lang="en-US" altLang="ko-KR" sz="2400" dirty="0" smtClean="0"/>
              <a:t>. </a:t>
            </a:r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나는 어떤 인생을 살아 왔는가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학벌사회</a:t>
            </a:r>
          </a:p>
        </p:txBody>
      </p:sp>
      <p:sp>
        <p:nvSpPr>
          <p:cNvPr id="4" name="세로 텍스트 개체 틀 3"/>
          <p:cNvSpPr>
            <a:spLocks noGrp="1"/>
          </p:cNvSpPr>
          <p:nvPr>
            <p:ph type="body" orient="vert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altLang="ko-KR" sz="3000" dirty="0"/>
              <a:t>. </a:t>
            </a:r>
            <a:r>
              <a:rPr lang="ko-KR" altLang="en-US" sz="3000" b="1" dirty="0"/>
              <a:t>대졸 고위공직자</a:t>
            </a:r>
            <a:r>
              <a:rPr lang="ko-KR" altLang="en-US" sz="3000" dirty="0"/>
              <a:t> </a:t>
            </a:r>
            <a:endParaRPr lang="en-US" altLang="ko-KR" sz="3000" dirty="0" smtClean="0"/>
          </a:p>
          <a:p>
            <a:pPr fontAlgn="base"/>
            <a:endParaRPr lang="en-US" altLang="ko-KR" sz="3000" dirty="0"/>
          </a:p>
          <a:p>
            <a:pPr fontAlgn="base"/>
            <a:r>
              <a:rPr lang="en-US" altLang="ko-KR" sz="3000" dirty="0"/>
              <a:t>1480</a:t>
            </a:r>
            <a:r>
              <a:rPr lang="ko-KR" altLang="en-US" sz="3000" dirty="0"/>
              <a:t>명 중 서울대 출신이 </a:t>
            </a:r>
            <a:r>
              <a:rPr lang="en-US" altLang="ko-KR" sz="3000" dirty="0"/>
              <a:t>449</a:t>
            </a:r>
            <a:r>
              <a:rPr lang="ko-KR" altLang="en-US" sz="3000" dirty="0"/>
              <a:t>명</a:t>
            </a:r>
            <a:r>
              <a:rPr lang="en-US" altLang="ko-KR" sz="3000" dirty="0"/>
              <a:t>(30.3%) </a:t>
            </a:r>
            <a:r>
              <a:rPr lang="ko-KR" altLang="en-US" sz="3000" dirty="0"/>
              <a:t>고려대 출신은 </a:t>
            </a:r>
            <a:r>
              <a:rPr lang="en-US" altLang="ko-KR" sz="3000" dirty="0"/>
              <a:t>140</a:t>
            </a:r>
            <a:r>
              <a:rPr lang="ko-KR" altLang="en-US" sz="3000" dirty="0"/>
              <a:t>명</a:t>
            </a:r>
            <a:r>
              <a:rPr lang="en-US" altLang="ko-KR" sz="3000" dirty="0"/>
              <a:t>(9.5%), </a:t>
            </a:r>
            <a:r>
              <a:rPr lang="ko-KR" altLang="en-US" sz="3000" dirty="0"/>
              <a:t>연세대는 </a:t>
            </a:r>
            <a:r>
              <a:rPr lang="en-US" altLang="ko-KR" sz="3000" dirty="0"/>
              <a:t>105</a:t>
            </a:r>
            <a:r>
              <a:rPr lang="ko-KR" altLang="en-US" sz="3000" dirty="0"/>
              <a:t>명</a:t>
            </a:r>
            <a:r>
              <a:rPr lang="en-US" altLang="ko-KR" sz="3000" dirty="0"/>
              <a:t>(7.1%) </a:t>
            </a:r>
            <a:r>
              <a:rPr lang="ko-KR" altLang="en-US" sz="3000" dirty="0"/>
              <a:t>전체의 </a:t>
            </a:r>
            <a:r>
              <a:rPr lang="en-US" altLang="ko-KR" sz="3000" dirty="0"/>
              <a:t>46.8%, </a:t>
            </a:r>
            <a:r>
              <a:rPr lang="ko-KR" altLang="en-US" sz="3000" dirty="0"/>
              <a:t>거의 절반이 세칭 ‘</a:t>
            </a:r>
            <a:r>
              <a:rPr lang="en-US" altLang="ko-KR" sz="3000" dirty="0"/>
              <a:t>SKY’</a:t>
            </a:r>
          </a:p>
          <a:p>
            <a:pPr fontAlgn="base"/>
            <a:endParaRPr lang="ko-KR" altLang="en-US" sz="3000" dirty="0"/>
          </a:p>
          <a:p>
            <a:pPr fontAlgn="base"/>
            <a:r>
              <a:rPr lang="ko-KR" altLang="en-US" sz="3000" b="1" dirty="0"/>
              <a:t>행정고시 </a:t>
            </a:r>
            <a:r>
              <a:rPr lang="ko-KR" altLang="en-US" sz="3000" b="1" dirty="0" smtClean="0"/>
              <a:t>출신자</a:t>
            </a:r>
            <a:endParaRPr lang="en-US" altLang="ko-KR" sz="3000" b="1" dirty="0" smtClean="0"/>
          </a:p>
          <a:p>
            <a:pPr fontAlgn="base"/>
            <a:endParaRPr lang="en-US" altLang="ko-KR" sz="3000" b="1" dirty="0"/>
          </a:p>
          <a:p>
            <a:pPr fontAlgn="base"/>
            <a:r>
              <a:rPr lang="ko-KR" altLang="en-US" sz="3000" dirty="0"/>
              <a:t>평균 </a:t>
            </a:r>
            <a:r>
              <a:rPr lang="en-US" altLang="ko-KR" sz="3000" dirty="0"/>
              <a:t>307</a:t>
            </a:r>
            <a:r>
              <a:rPr lang="ko-KR" altLang="en-US" sz="3000" dirty="0"/>
              <a:t>명 중 </a:t>
            </a:r>
            <a:r>
              <a:rPr lang="en-US" altLang="ko-KR" sz="3000" dirty="0"/>
              <a:t>SKY</a:t>
            </a:r>
            <a:r>
              <a:rPr lang="ko-KR" altLang="en-US" sz="3000" dirty="0"/>
              <a:t>출신자 </a:t>
            </a:r>
            <a:r>
              <a:rPr lang="en-US" altLang="ko-KR" sz="3000" dirty="0"/>
              <a:t>216</a:t>
            </a:r>
            <a:r>
              <a:rPr lang="ko-KR" altLang="en-US" sz="3000" dirty="0"/>
              <a:t>명</a:t>
            </a:r>
            <a:r>
              <a:rPr lang="en-US" altLang="ko-KR" sz="3000" dirty="0"/>
              <a:t>(70.4%)</a:t>
            </a:r>
          </a:p>
          <a:p>
            <a:pPr fontAlgn="base"/>
            <a:r>
              <a:rPr lang="ko-KR" altLang="en-US" sz="3000" dirty="0"/>
              <a:t>현직판사의 판사 </a:t>
            </a:r>
            <a:r>
              <a:rPr lang="en-US" altLang="ko-KR" sz="3000" dirty="0"/>
              <a:t>80%, </a:t>
            </a:r>
            <a:r>
              <a:rPr lang="ko-KR" altLang="en-US" sz="3000" dirty="0"/>
              <a:t>검사의 </a:t>
            </a:r>
            <a:r>
              <a:rPr lang="en-US" altLang="ko-KR" sz="3000" dirty="0"/>
              <a:t>70%</a:t>
            </a:r>
            <a:r>
              <a:rPr lang="ko-KR" altLang="en-US" sz="3000" dirty="0"/>
              <a:t>가 </a:t>
            </a:r>
            <a:r>
              <a:rPr lang="en-US" altLang="ko-KR" sz="3000" dirty="0"/>
              <a:t>'SKY' </a:t>
            </a:r>
            <a:r>
              <a:rPr lang="ko-KR" altLang="en-US" sz="3000" dirty="0"/>
              <a:t>출신</a:t>
            </a:r>
            <a:r>
              <a:rPr lang="en-US" altLang="ko-KR" sz="3000" dirty="0"/>
              <a:t> </a:t>
            </a:r>
          </a:p>
          <a:p>
            <a:pPr fontAlgn="base"/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40324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ko-KR" altLang="en-US" sz="4600" b="1" dirty="0">
                <a:solidFill>
                  <a:srgbClr val="0070C0"/>
                </a:solidFill>
              </a:rPr>
              <a:t>재계는 어떤가</a:t>
            </a:r>
            <a:r>
              <a:rPr lang="en-US" altLang="ko-KR" sz="4600" b="1" dirty="0">
                <a:solidFill>
                  <a:srgbClr val="0070C0"/>
                </a:solidFill>
              </a:rPr>
              <a:t>? </a:t>
            </a:r>
          </a:p>
          <a:p>
            <a:pPr algn="just"/>
            <a:endParaRPr lang="en-US" altLang="ko-KR" sz="4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국내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대 대기업 그룹 사장 이상 임원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명중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(SKY)</a:t>
            </a:r>
          </a:p>
          <a:p>
            <a:pPr algn="just"/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서울대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69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(36.5%). </a:t>
            </a:r>
          </a:p>
          <a:p>
            <a:pPr algn="just"/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연세대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고려대 각각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24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(12.7%)</a:t>
            </a:r>
          </a:p>
          <a:p>
            <a:pPr algn="just"/>
            <a:endParaRPr lang="ko-KR" altLang="en-US" sz="4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ko-KR" altLang="en-US" sz="4600" b="1" dirty="0">
                <a:solidFill>
                  <a:srgbClr val="0070C0"/>
                </a:solidFill>
              </a:rPr>
              <a:t>학교는</a:t>
            </a:r>
            <a:r>
              <a:rPr lang="en-US" altLang="ko-KR" sz="4600" b="1" dirty="0">
                <a:solidFill>
                  <a:srgbClr val="0070C0"/>
                </a:solidFill>
              </a:rPr>
              <a:t> </a:t>
            </a:r>
            <a:r>
              <a:rPr lang="ko-KR" altLang="en-US" sz="4600" b="1" dirty="0">
                <a:solidFill>
                  <a:srgbClr val="0070C0"/>
                </a:solidFill>
              </a:rPr>
              <a:t>어떤가</a:t>
            </a:r>
            <a:r>
              <a:rPr lang="en-US" altLang="ko-KR" sz="4600" b="1" dirty="0">
                <a:solidFill>
                  <a:srgbClr val="0070C0"/>
                </a:solidFill>
              </a:rPr>
              <a:t>? </a:t>
            </a:r>
          </a:p>
          <a:p>
            <a:pPr algn="just"/>
            <a:endParaRPr lang="en-US" altLang="ko-KR" sz="4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서울의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개 과학고 졸업생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- 10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 중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명꼴로 상위 </a:t>
            </a:r>
            <a:r>
              <a:rPr lang="en-US" altLang="ko-KR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ko-KR" altLang="en-US" sz="4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개 대학에 입학</a:t>
            </a:r>
          </a:p>
          <a:p>
            <a:pPr algn="just"/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ko-KR" altLang="en-US" dirty="0"/>
              <a:t>학벌사회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 algn="just"/>
            <a:endParaRPr lang="en-US" altLang="ko-KR" dirty="0"/>
          </a:p>
          <a:p>
            <a:pPr marL="342900" lvl="5" indent="-342900" algn="just"/>
            <a:r>
              <a:rPr lang="ko-KR" altLang="en-US" sz="2800" b="1" dirty="0"/>
              <a:t>학교는 어떤 인간을 길러내는가</a:t>
            </a:r>
            <a:r>
              <a:rPr lang="en-US" altLang="ko-KR" sz="2800" b="1" dirty="0"/>
              <a:t>?</a:t>
            </a:r>
            <a:r>
              <a:rPr lang="en-US" altLang="ko-KR" sz="2800" dirty="0"/>
              <a:t> – </a:t>
            </a:r>
            <a:r>
              <a:rPr lang="ko-KR" altLang="en-US" sz="2800" dirty="0"/>
              <a:t>무너진 교육에 목 매는 이유</a:t>
            </a:r>
            <a:endParaRPr lang="en-US" altLang="ko-KR" sz="2800" dirty="0"/>
          </a:p>
          <a:p>
            <a:pPr marL="342900" lvl="5" indent="-342900" algn="just"/>
            <a:r>
              <a:rPr lang="en-US" altLang="ko-KR" sz="2800" dirty="0"/>
              <a:t> </a:t>
            </a:r>
            <a:r>
              <a:rPr lang="ko-KR" altLang="en-US" sz="2800" dirty="0"/>
              <a:t>민주주의를 가르치는 나라에 민주주의가 없다</a:t>
            </a:r>
            <a:r>
              <a:rPr lang="en-US" altLang="ko-KR" sz="2800" dirty="0"/>
              <a:t>.</a:t>
            </a:r>
          </a:p>
          <a:p>
            <a:pPr marL="342900" lvl="5" indent="-342900" algn="just"/>
            <a:r>
              <a:rPr lang="ko-KR" altLang="en-US" sz="2800" dirty="0"/>
              <a:t>학생회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교사회</a:t>
            </a:r>
            <a:r>
              <a:rPr lang="en-US" altLang="ko-KR" sz="2800" dirty="0"/>
              <a:t>, </a:t>
            </a:r>
            <a:r>
              <a:rPr lang="ko-KR" altLang="en-US" sz="2800" dirty="0"/>
              <a:t>학부모회 </a:t>
            </a:r>
            <a:r>
              <a:rPr lang="en-US" altLang="ko-KR" sz="2800" dirty="0"/>
              <a:t>– </a:t>
            </a:r>
            <a:r>
              <a:rPr lang="ko-KR" altLang="en-US" sz="2800" dirty="0"/>
              <a:t>임의단체</a:t>
            </a:r>
            <a:r>
              <a:rPr lang="en-US" altLang="ko-KR" sz="2800" dirty="0"/>
              <a:t>. </a:t>
            </a:r>
          </a:p>
          <a:p>
            <a:pPr marL="342900" lvl="5" indent="-342900" algn="just"/>
            <a:r>
              <a:rPr lang="ko-KR" altLang="en-US" sz="2800" dirty="0"/>
              <a:t>학교 안 법적 기구</a:t>
            </a:r>
            <a:r>
              <a:rPr lang="en-US" altLang="ko-KR" sz="2800" dirty="0"/>
              <a:t>- </a:t>
            </a:r>
            <a:r>
              <a:rPr lang="ko-KR" altLang="en-US" sz="2800" dirty="0">
                <a:solidFill>
                  <a:srgbClr val="00B050"/>
                </a:solidFill>
              </a:rPr>
              <a:t>학교운영위원회</a:t>
            </a:r>
            <a:r>
              <a:rPr lang="ko-KR" altLang="en-US" sz="2800" dirty="0"/>
              <a:t> 하나 뿐</a:t>
            </a:r>
            <a:endParaRPr lang="en-US" altLang="ko-KR" sz="2800" dirty="0"/>
          </a:p>
          <a:p>
            <a:pPr marL="342900" lvl="5" indent="-342900" algn="just"/>
            <a:r>
              <a:rPr lang="ko-KR" altLang="en-US" sz="2800" dirty="0"/>
              <a:t> </a:t>
            </a:r>
            <a:endParaRPr lang="en-US" altLang="ko-KR" sz="2800" dirty="0"/>
          </a:p>
          <a:p>
            <a:pPr algn="just"/>
            <a:r>
              <a:rPr lang="ko-KR" alt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박근혜정부</a:t>
            </a:r>
            <a:r>
              <a: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ko-KR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년간 사교육비 총액</a:t>
            </a: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- 150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조원</a:t>
            </a:r>
          </a:p>
          <a:p>
            <a:pPr algn="just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ko-KR" altLang="en-US" b="1" dirty="0"/>
              <a:t>교육을 통해 본 민주주의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대한민국은 민주공화국이다</a:t>
            </a:r>
            <a:r>
              <a:rPr lang="en-US" altLang="ko-KR" dirty="0"/>
              <a:t>. </a:t>
            </a:r>
            <a:r>
              <a:rPr lang="ko-KR" altLang="en-US" dirty="0"/>
              <a:t>대한민국의 </a:t>
            </a:r>
            <a:r>
              <a:rPr lang="ko-KR" altLang="en-US" b="1" dirty="0"/>
              <a:t>주권은 국민에게 있고</a:t>
            </a:r>
            <a:r>
              <a:rPr lang="ko-KR" altLang="en-US" dirty="0"/>
              <a:t> </a:t>
            </a:r>
            <a:r>
              <a:rPr lang="ko-KR" altLang="en-US" b="1" dirty="0"/>
              <a:t>모든 권력은 국민으로부터 나온다</a:t>
            </a:r>
            <a:r>
              <a:rPr lang="en-US" altLang="ko-KR" b="1" dirty="0"/>
              <a:t>.</a:t>
            </a:r>
            <a:r>
              <a:rPr lang="ko-KR" altLang="en-US" dirty="0"/>
              <a:t>” </a:t>
            </a:r>
            <a:r>
              <a:rPr lang="en-US" altLang="ko-KR" dirty="0"/>
              <a:t>(</a:t>
            </a:r>
            <a:r>
              <a:rPr lang="ko-KR" altLang="en-US" dirty="0"/>
              <a:t>헌법 제 </a:t>
            </a:r>
            <a:r>
              <a:rPr lang="en-US" altLang="ko-KR" dirty="0"/>
              <a:t>1</a:t>
            </a:r>
            <a:r>
              <a:rPr lang="ko-KR" altLang="en-US" dirty="0"/>
              <a:t>조 </a:t>
            </a:r>
            <a:r>
              <a:rPr lang="en-US" altLang="ko-KR" dirty="0"/>
              <a:t>1</a:t>
            </a:r>
            <a:r>
              <a:rPr lang="ko-KR" altLang="en-US" dirty="0"/>
              <a:t>항과 </a:t>
            </a:r>
            <a:r>
              <a:rPr lang="en-US" altLang="ko-KR" dirty="0"/>
              <a:t>2</a:t>
            </a:r>
            <a:r>
              <a:rPr lang="ko-KR" altLang="en-US" dirty="0"/>
              <a:t>항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ko-KR" altLang="en-US" b="1" dirty="0"/>
              <a:t>민주주의의 핵심 요소로 국민주권과 국민자치</a:t>
            </a:r>
            <a:r>
              <a:rPr lang="en-US" altLang="ko-KR" b="1" dirty="0"/>
              <a:t>, </a:t>
            </a:r>
            <a:r>
              <a:rPr lang="ko-KR" altLang="en-US" b="1" dirty="0"/>
              <a:t>평등주의와 복지주</a:t>
            </a:r>
            <a:r>
              <a:rPr lang="ko-KR" altLang="en-US" dirty="0"/>
              <a:t>의</a:t>
            </a:r>
          </a:p>
          <a:p>
            <a:endParaRPr lang="en-US" altLang="ko-KR" dirty="0"/>
          </a:p>
          <a:p>
            <a:r>
              <a:rPr lang="en-US" altLang="ko-KR" dirty="0" err="1"/>
              <a:t>링컨</a:t>
            </a:r>
            <a:r>
              <a:rPr lang="en-US" altLang="ko-KR" dirty="0"/>
              <a:t> "</a:t>
            </a:r>
            <a:r>
              <a:rPr lang="en-US" altLang="ko-KR" dirty="0" err="1"/>
              <a:t>국민의</a:t>
            </a:r>
            <a:r>
              <a:rPr lang="en-US" altLang="ko-KR" dirty="0"/>
              <a:t>, </a:t>
            </a:r>
            <a:r>
              <a:rPr lang="en-US" altLang="ko-KR" dirty="0" err="1"/>
              <a:t>국민에</a:t>
            </a:r>
            <a:r>
              <a:rPr lang="en-US" altLang="ko-KR" dirty="0"/>
              <a:t> </a:t>
            </a:r>
            <a:r>
              <a:rPr lang="en-US" altLang="ko-KR" dirty="0" err="1"/>
              <a:t>의한</a:t>
            </a:r>
            <a:r>
              <a:rPr lang="en-US" altLang="ko-KR" dirty="0"/>
              <a:t>, </a:t>
            </a:r>
            <a:r>
              <a:rPr lang="en-US" altLang="ko-KR" dirty="0" err="1"/>
              <a:t>국민을</a:t>
            </a:r>
            <a:r>
              <a:rPr lang="en-US" altLang="ko-KR" dirty="0"/>
              <a:t> </a:t>
            </a:r>
            <a:r>
              <a:rPr lang="en-US" altLang="ko-KR" dirty="0" err="1"/>
              <a:t>위한</a:t>
            </a:r>
            <a:r>
              <a:rPr lang="en-US" altLang="ko-KR" dirty="0"/>
              <a:t> </a:t>
            </a:r>
            <a:r>
              <a:rPr lang="en-US" altLang="ko-KR" dirty="0" err="1"/>
              <a:t>정치</a:t>
            </a:r>
            <a:r>
              <a:rPr lang="en-US" altLang="ko-KR" dirty="0"/>
              <a:t>“ - </a:t>
            </a:r>
            <a:r>
              <a:rPr lang="ko-KR" altLang="en-US" dirty="0"/>
              <a:t>민주주의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대한민국은 민주주의 국가인가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TM10237560[[fn=메모 테마]]</Template>
  <TotalTime>279</TotalTime>
  <Words>1027</Words>
  <Application>Microsoft Office PowerPoint</Application>
  <PresentationFormat>화면 슬라이드 쇼(4:3)</PresentationFormat>
  <Paragraphs>136</Paragraphs>
  <Slides>16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New_Education03</vt:lpstr>
      <vt:lpstr>   여성농민 줄기학교                                                                           2016. 12. 8   </vt:lpstr>
      <vt:lpstr>양극화의 현실</vt:lpstr>
      <vt:lpstr>비정규직 1000만시대</vt:lpstr>
      <vt:lpstr>   농민은 왜 가난한가   </vt:lpstr>
      <vt:lpstr>나는 어떤 인생을 살아 왔는가?</vt:lpstr>
      <vt:lpstr>학벌사회</vt:lpstr>
      <vt:lpstr>학벌사회</vt:lpstr>
      <vt:lpstr> 교육을 통해 본 민주주의 </vt:lpstr>
      <vt:lpstr>대한민국은 민주주의 국가인가?</vt:lpstr>
      <vt:lpstr>학교가 길러내는 인간상</vt:lpstr>
      <vt:lpstr>교육과 자본 언론과 종교</vt:lpstr>
      <vt:lpstr>학교는 왜 광고교육 하지 않을까? </vt:lpstr>
      <vt:lpstr> 자본과 교육, 언론이 만드는 세상 </vt:lpstr>
      <vt:lpstr>민영화의 실체</vt:lpstr>
      <vt:lpstr>참교육이야기</vt:lpstr>
      <vt:lpstr>슬라이드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자본과 교육, 언론이 만드는 세상... 누가 행복할까?</dc:title>
  <dc:creator>김용택</dc:creator>
  <cp:lastModifiedBy>김용택</cp:lastModifiedBy>
  <cp:revision>42</cp:revision>
  <dcterms:created xsi:type="dcterms:W3CDTF">2016-12-06T06:48:48Z</dcterms:created>
  <dcterms:modified xsi:type="dcterms:W3CDTF">2016-12-07T06:50:27Z</dcterms:modified>
</cp:coreProperties>
</file>