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87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58" r:id="rId11"/>
    <p:sldId id="273" r:id="rId12"/>
    <p:sldId id="260" r:id="rId13"/>
    <p:sldId id="261" r:id="rId14"/>
    <p:sldId id="262" r:id="rId15"/>
    <p:sldId id="263" r:id="rId16"/>
    <p:sldId id="264" r:id="rId17"/>
    <p:sldId id="293" r:id="rId18"/>
    <p:sldId id="265" r:id="rId19"/>
    <p:sldId id="292" r:id="rId20"/>
    <p:sldId id="266" r:id="rId21"/>
    <p:sldId id="267" r:id="rId22"/>
    <p:sldId id="268" r:id="rId23"/>
    <p:sldId id="275" r:id="rId24"/>
    <p:sldId id="279" r:id="rId25"/>
    <p:sldId id="280" r:id="rId26"/>
    <p:sldId id="277" r:id="rId27"/>
    <p:sldId id="278" r:id="rId28"/>
    <p:sldId id="288" r:id="rId29"/>
    <p:sldId id="289" r:id="rId30"/>
    <p:sldId id="290" r:id="rId31"/>
    <p:sldId id="294" r:id="rId32"/>
    <p:sldId id="295" r:id="rId33"/>
    <p:sldId id="296" r:id="rId34"/>
    <p:sldId id="297" r:id="rId35"/>
    <p:sldId id="300" r:id="rId36"/>
    <p:sldId id="299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728" autoAdjust="0"/>
  </p:normalViewPr>
  <p:slideViewPr>
    <p:cSldViewPr>
      <p:cViewPr varScale="1">
        <p:scale>
          <a:sx n="108" d="100"/>
          <a:sy n="108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855E-054C-416A-8104-40A29D2CCC78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9A32-97B5-49B2-B614-C98853217E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7108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6939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0011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0011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0011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33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833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새누리당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당대표 초청 오찬에 ㎏당 가격이 최소한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수백만원을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호가한다는 송로버섯에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캐비어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샥스핀찜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능성어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요리를 보란 듯이 먹고 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연간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벌의 옷을 입고 해외 나들이하듯 다니며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699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만원짜리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침대에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545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만원짜리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책상과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224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만원짜리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의자에 앉아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 짜리 휴지통을 사용하면 맘이 편한가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휴지를 주워 하루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몇천원으로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연명하는 사람이 있는데 그렇게 살면 행복한가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3451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이웃을 배려하고 나누며 살자는 윤리적 기초 인성의 수준을 넘어 비판적이면서도 합리성을 중시하는 과학적 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자연으로부터 배우는 정직성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자연의 진실을 추구하는 과학자의 성실성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동료를 배려하고 후진을 양성하는 과학자의 협동정신 등 과학을 통해서 배울 수 있는 수준 높은 인성을 의미한다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교육과학기술부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,2009)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창의∙인성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창의성 교육과 인성 교육의 각자의 독자적인 기능과 역할을 강조하면서 두 요소의 유기적인 결합으로 올바른 인성을 가진 창의적인 인재를 양성하는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인성 교육을 제시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문용린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,2010)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23023-6F5A-4FB9-8B2D-C1123A404EE3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300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농가당 평균 부채가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만원에 육박한 것으로 나타났다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국회 농림식품해양수산위원회가 발표한 자료에 따르면 농가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 당 평균 부채는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2721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만원에서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2787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만원으로 약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증가하는가 하면 축산농가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호당 부채는 평균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6842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만원으로 나타났으며 화훼농가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5354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기타작물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4804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과수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2703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채소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2331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일반밭작물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2265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논벼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1517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특용작물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1,254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 순이었다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6939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“교육으로 가난의 대물림을 끊겠습니다” 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이명박대통령의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공약이다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대물림이 끊어졌는가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열심히 일하면 부자도 되고 출세도 하는가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8212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학교를 떠나는 학생들은 날이 갈수록 늘어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명의 학생이 학교를 떠났다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중학생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68.1%,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인문고생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76.4%,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실업고생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72.6%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‘학교를 그만두고 싶다는 생각을 해본 적이 있다’는데 교육을 책임지고 있는 교육부는 이런 현실에 대한 구체적인 대안을 내놓지 못하고 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3912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공화제란 무엇인가</a:t>
            </a:r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정치형태는 군주제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전제군주제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입헌군주제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귀족군주제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공화제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자유민주공화제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인민민주공화제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나눈다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공화제는 ‘여러 명의 주권자가 통치하는 정치 제도’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‘권력이 한 사람에게 있지 않고 여러 사람 또는 여러 집단에 분할되는 것’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‘공화제에서는 출생에 따른 신분을 기반으로 하는 봉건적인 차별을 부정하고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국민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주권ㆍ자유ㆍ평등ㆍ민주주의를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원리’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삼는다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467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…!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무슨 소리일까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우리나라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방송에서 받는 광고료다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만원이라니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....? ‘130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만원을 잘 못쓴 것이 아닐까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?’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분명히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만원이 넘는 광고료를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받는게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광고료다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오후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시부터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시까지의 광고비는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KBS2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1320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MBC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1348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원이다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633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en-US" altLang="ko-K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…!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무슨 소리일까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우리나라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방송에서 받는 광고료다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만원이라니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....? ‘130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만원을 잘 못쓴 것이 아닐까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?’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분명히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만원이 넘는 광고료를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받는게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광고료다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오후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시부터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시까지의 광고비는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KBS2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1320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MBC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1348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5000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원이다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633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“부패한 정부는 모든 것을 민영화한다”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노암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촘스키는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“공기업의 민영화는 공공부문을 민간기업과 다국적 자본에 </a:t>
            </a:r>
            <a:r>
              <a:rPr lang="ko-KR" alt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팔아넘기려는</a:t>
            </a:r>
            <a:r>
              <a:rPr lang="ko-KR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속임수일 뿐”이라고 강조했다</a:t>
            </a: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A32-97B5-49B2-B614-C98853217E9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32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9144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5072066" y="3571876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58952" y="786384"/>
            <a:ext cx="64008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7342632" y="740664"/>
            <a:ext cx="738052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7946136" y="1106424"/>
            <a:ext cx="753801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9144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396513" y="2337123"/>
            <a:ext cx="1500199" cy="1416985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55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5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9144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457200" y="1719072"/>
            <a:ext cx="82296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3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429768"/>
            <a:ext cx="1499616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457200" y="429768"/>
            <a:ext cx="64008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80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87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69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96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41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44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23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65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81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301752" y="228600"/>
            <a:ext cx="996696" cy="969264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08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23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273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2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9144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99232"/>
            <a:ext cx="6291072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7086600" y="3465576"/>
            <a:ext cx="738052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7708392" y="3831336"/>
            <a:ext cx="753801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9144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320040" y="5038344"/>
            <a:ext cx="1069848" cy="99669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4855464"/>
            <a:ext cx="6986016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1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600199"/>
            <a:ext cx="3858768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8577072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2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535113"/>
            <a:ext cx="393192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12" y="1535113"/>
            <a:ext cx="393192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267712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9144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246888" y="182880"/>
            <a:ext cx="932688" cy="859536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9848" y="146304"/>
            <a:ext cx="6931152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84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839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8147304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68" y="1216152"/>
            <a:ext cx="50292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16152"/>
            <a:ext cx="3008313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4352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92" y="1143000"/>
            <a:ext cx="6163056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6152" y="384048"/>
            <a:ext cx="6300216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316736" y="1143000"/>
            <a:ext cx="6108192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4504" y="0"/>
            <a:ext cx="53949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595360" y="0"/>
            <a:ext cx="39319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8019288" y="246888"/>
            <a:ext cx="1069848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6102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88CF-6175-45D8-8A0D-FCFAA3433111}" type="datetimeFigureOut">
              <a:rPr lang="ko-KR" altLang="en-US" smtClean="0"/>
              <a:pPr/>
              <a:t>2017-01-07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3952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3952" y="6473952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35E9-E04D-47A2-8B47-4FA2C2E625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8429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04664348-8442-4DEC-9E65-3D3E17C6263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2017-01-07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E4A37AEA-CF49-4594-AF44-75213D68819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7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kJuv50IVe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269776"/>
            <a:ext cx="8229600" cy="1143000"/>
          </a:xfrm>
        </p:spPr>
        <p:txBody>
          <a:bodyPr/>
          <a:lstStyle/>
          <a:p>
            <a:pPr algn="r"/>
            <a:r>
              <a:rPr lang="ko-KR" altLang="en-US" dirty="0">
                <a:solidFill>
                  <a:srgbClr val="FFFF00"/>
                </a:solidFill>
              </a:rPr>
              <a:t>김용택의</a:t>
            </a:r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참교육 이야기</a:t>
            </a:r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988840"/>
            <a:ext cx="3041972" cy="4760711"/>
          </a:xfrm>
        </p:spPr>
      </p:pic>
      <p:pic>
        <p:nvPicPr>
          <p:cNvPr id="1026" name="Picture 2" descr="Share on Facebook"/>
          <p:cNvPicPr>
            <a:picLocks noChangeAspect="1" noChangeArrowheads="1"/>
          </p:cNvPicPr>
          <p:nvPr/>
        </p:nvPicPr>
        <p:blipFill>
          <a:blip r:embed="rId3" cstate="print"/>
          <a:srcRect r="1393" b="1178"/>
          <a:stretch>
            <a:fillRect/>
          </a:stretch>
        </p:blipFill>
        <p:spPr bwMode="auto">
          <a:xfrm>
            <a:off x="179512" y="620688"/>
            <a:ext cx="2304256" cy="256028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51520" y="3814008"/>
            <a:ext cx="5544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인천 </a:t>
            </a:r>
            <a:r>
              <a:rPr lang="ko-KR" altLang="en-US" dirty="0" err="1" smtClean="0">
                <a:solidFill>
                  <a:schemeClr val="bg1"/>
                </a:solidFill>
              </a:rPr>
              <a:t>소양초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배움의공동체</a:t>
            </a:r>
            <a:r>
              <a:rPr lang="ko-KR" altLang="en-US" dirty="0" smtClean="0">
                <a:solidFill>
                  <a:schemeClr val="bg1"/>
                </a:solidFill>
              </a:rPr>
              <a:t> 북서초등교사동아리 </a:t>
            </a:r>
            <a:r>
              <a:rPr lang="en-US" altLang="ko-KR" dirty="0">
                <a:solidFill>
                  <a:srgbClr val="FFFF00"/>
                </a:solidFill>
              </a:rPr>
              <a:t/>
            </a:r>
            <a:br>
              <a:rPr lang="en-US" altLang="ko-KR" dirty="0">
                <a:solidFill>
                  <a:srgbClr val="FFFF00"/>
                </a:solidFill>
              </a:rPr>
            </a:b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sz="3200" dirty="0">
                <a:solidFill>
                  <a:srgbClr val="FFFF00"/>
                </a:solidFill>
              </a:rPr>
              <a:t>‘</a:t>
            </a:r>
            <a:r>
              <a:rPr lang="ko-KR" altLang="en-US" sz="3200" dirty="0">
                <a:solidFill>
                  <a:srgbClr val="FFFF00"/>
                </a:solidFill>
              </a:rPr>
              <a:t>한 사람의 교사가 </a:t>
            </a:r>
            <a:r>
              <a:rPr lang="en-US" altLang="ko-KR" sz="3200" dirty="0">
                <a:solidFill>
                  <a:srgbClr val="FFFF00"/>
                </a:solidFill>
              </a:rPr>
              <a:t/>
            </a:r>
            <a:br>
              <a:rPr lang="en-US" altLang="ko-KR" sz="3200" dirty="0">
                <a:solidFill>
                  <a:srgbClr val="FFFF00"/>
                </a:solidFill>
              </a:rPr>
            </a:br>
            <a:r>
              <a:rPr lang="ko-KR" altLang="en-US" sz="3200" dirty="0">
                <a:solidFill>
                  <a:srgbClr val="FFFF00"/>
                </a:solidFill>
              </a:rPr>
              <a:t>세상을 바꿀 수도 있다</a:t>
            </a:r>
            <a:r>
              <a:rPr lang="en-US" altLang="ko-KR" sz="3200" dirty="0" smtClean="0">
                <a:solidFill>
                  <a:srgbClr val="FFFF00"/>
                </a:solidFill>
              </a:rPr>
              <a:t>’</a:t>
            </a:r>
          </a:p>
          <a:p>
            <a:pPr algn="r"/>
            <a:r>
              <a:rPr lang="en-US" altLang="ko-KR" sz="3200" dirty="0" smtClean="0">
                <a:solidFill>
                  <a:schemeClr val="bg1"/>
                </a:solidFill>
              </a:rPr>
              <a:t>2017. 01. 09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59832" y="141277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2011, 2012, 2013 </a:t>
            </a:r>
            <a:r>
              <a:rPr lang="ko-KR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티스토리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Blogger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6559" y="1600200"/>
            <a:ext cx="8109857" cy="4997152"/>
          </a:xfrm>
        </p:spPr>
        <p:txBody>
          <a:bodyPr>
            <a:normAutofit/>
          </a:bodyPr>
          <a:lstStyle/>
          <a:p>
            <a:r>
              <a:rPr lang="ko-KR" altLang="en-US" sz="2400" b="1" dirty="0" smtClean="0">
                <a:solidFill>
                  <a:srgbClr val="FFC000"/>
                </a:solidFill>
              </a:rPr>
              <a:t>가정교육이 실종된 가정</a:t>
            </a:r>
            <a:r>
              <a:rPr lang="en-US" altLang="ko-KR" sz="2400" b="1" dirty="0" smtClean="0">
                <a:solidFill>
                  <a:srgbClr val="FFC000"/>
                </a:solidFill>
              </a:rPr>
              <a:t/>
            </a:r>
            <a:br>
              <a:rPr lang="en-US" altLang="ko-KR" sz="2400" b="1" dirty="0" smtClean="0">
                <a:solidFill>
                  <a:srgbClr val="FFC000"/>
                </a:solidFill>
              </a:rPr>
            </a:b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-  </a:t>
            </a:r>
            <a:r>
              <a:rPr lang="ko-KR" altLang="en-US" sz="2400" dirty="0" smtClean="0">
                <a:solidFill>
                  <a:schemeClr val="bg1"/>
                </a:solidFill>
              </a:rPr>
              <a:t>놀면 불안한 엄마들</a:t>
            </a:r>
            <a:r>
              <a:rPr lang="en-US" altLang="ko-KR" sz="2400" dirty="0" smtClean="0">
                <a:solidFill>
                  <a:schemeClr val="bg1"/>
                </a:solidFill>
              </a:rPr>
              <a:t>… </a:t>
            </a:r>
            <a:r>
              <a:rPr lang="ko-KR" altLang="en-US" sz="2400" dirty="0" smtClean="0">
                <a:solidFill>
                  <a:schemeClr val="bg1"/>
                </a:solidFill>
              </a:rPr>
              <a:t>남의 손에 맡겨 자라는 아이들</a:t>
            </a:r>
            <a:r>
              <a:rPr lang="en-US" altLang="ko-KR" sz="2400" dirty="0" smtClean="0">
                <a:solidFill>
                  <a:schemeClr val="bg1"/>
                </a:solidFill>
              </a:rPr>
              <a:t>… </a:t>
            </a:r>
          </a:p>
          <a:p>
            <a:pPr algn="just"/>
            <a:r>
              <a:rPr lang="ko-KR" altLang="en-US" sz="2400" b="1" dirty="0" smtClean="0">
                <a:solidFill>
                  <a:srgbClr val="FFC000"/>
                </a:solidFill>
              </a:rPr>
              <a:t>무너진 학교</a:t>
            </a:r>
            <a:endParaRPr lang="en-US" altLang="ko-KR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FFC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C000"/>
                </a:solidFill>
              </a:rPr>
              <a:t>    </a:t>
            </a:r>
            <a:r>
              <a:rPr lang="en-US" altLang="ko-KR" sz="2400" dirty="0" smtClean="0">
                <a:solidFill>
                  <a:schemeClr val="bg1"/>
                </a:solidFill>
              </a:rPr>
              <a:t>- </a:t>
            </a:r>
            <a:r>
              <a:rPr lang="ko-KR" altLang="en-US" sz="2400" dirty="0" smtClean="0">
                <a:solidFill>
                  <a:schemeClr val="bg1"/>
                </a:solidFill>
              </a:rPr>
              <a:t>암기시켜 서열 매기는 교육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     - </a:t>
            </a:r>
            <a:r>
              <a:rPr lang="ko-KR" altLang="en-US" sz="2400" dirty="0" smtClean="0">
                <a:solidFill>
                  <a:schemeClr val="bg1"/>
                </a:solidFill>
              </a:rPr>
              <a:t>철학을 가르치지 않는 학교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     -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사관없이</a:t>
            </a:r>
            <a:r>
              <a:rPr lang="ko-KR" altLang="en-US" sz="2400" dirty="0" smtClean="0">
                <a:solidFill>
                  <a:schemeClr val="bg1"/>
                </a:solidFill>
              </a:rPr>
              <a:t> 역사를 배우는 아이들 </a:t>
            </a:r>
            <a:r>
              <a:rPr lang="en-US" altLang="ko-KR" sz="2400" dirty="0" smtClean="0">
                <a:solidFill>
                  <a:schemeClr val="bg1"/>
                </a:solidFill>
              </a:rPr>
              <a:t>… </a:t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     - </a:t>
            </a:r>
            <a:r>
              <a:rPr lang="ko-KR" altLang="en-US" sz="2400" dirty="0" smtClean="0">
                <a:solidFill>
                  <a:schemeClr val="bg1"/>
                </a:solidFill>
              </a:rPr>
              <a:t>노동자로 살아 갈 아이들에게 노동법도 노동 </a:t>
            </a:r>
            <a:r>
              <a:rPr lang="en-US" altLang="ko-KR" sz="2400" dirty="0" smtClean="0">
                <a:solidFill>
                  <a:schemeClr val="bg1"/>
                </a:solidFill>
              </a:rPr>
              <a:t>3</a:t>
            </a:r>
            <a:r>
              <a:rPr lang="ko-KR" altLang="en-US" sz="2400" dirty="0" smtClean="0">
                <a:solidFill>
                  <a:schemeClr val="bg1"/>
                </a:solidFill>
              </a:rPr>
              <a:t>권도 </a:t>
            </a:r>
            <a:r>
              <a:rPr lang="en-US" altLang="ko-KR" sz="2400" dirty="0" smtClean="0">
                <a:solidFill>
                  <a:schemeClr val="bg1"/>
                </a:solidFill>
              </a:rPr>
              <a:t/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가르치지 않고 민주시민으로 살아 갈 학생들에게 헌법도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br>
              <a:rPr lang="en-US" altLang="ko-KR" sz="2400" dirty="0" smtClean="0">
                <a:solidFill>
                  <a:schemeClr val="bg1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        </a:t>
            </a:r>
            <a:r>
              <a:rPr lang="ko-KR" altLang="en-US" sz="2400" dirty="0" smtClean="0">
                <a:solidFill>
                  <a:schemeClr val="bg1"/>
                </a:solidFill>
              </a:rPr>
              <a:t>민주주의를 가르치지 않는 학교</a:t>
            </a:r>
            <a:r>
              <a:rPr lang="en-US" altLang="ko-KR" sz="2400" dirty="0" smtClean="0">
                <a:solidFill>
                  <a:schemeClr val="bg1"/>
                </a:solidFill>
              </a:rPr>
              <a:t>… </a:t>
            </a:r>
          </a:p>
          <a:p>
            <a:r>
              <a:rPr lang="ko-KR" altLang="en-US" sz="2400" b="1" dirty="0" smtClean="0">
                <a:solidFill>
                  <a:srgbClr val="FFC000"/>
                </a:solidFill>
              </a:rPr>
              <a:t>실종된 사회교육 </a:t>
            </a:r>
            <a:r>
              <a:rPr lang="en-US" altLang="ko-KR" sz="2400" b="1" dirty="0" smtClean="0">
                <a:solidFill>
                  <a:srgbClr val="FFC000"/>
                </a:solidFill>
              </a:rPr>
              <a:t/>
            </a:r>
            <a:br>
              <a:rPr lang="en-US" altLang="ko-KR" sz="2400" b="1" dirty="0" smtClean="0">
                <a:solidFill>
                  <a:srgbClr val="FFC000"/>
                </a:solidFill>
              </a:rPr>
            </a:br>
            <a:r>
              <a:rPr lang="en-US" altLang="ko-KR" sz="2400" dirty="0" smtClean="0">
                <a:solidFill>
                  <a:schemeClr val="bg1"/>
                </a:solidFill>
              </a:rPr>
              <a:t>– </a:t>
            </a:r>
            <a:r>
              <a:rPr lang="ko-KR" altLang="en-US" sz="2400" dirty="0" smtClean="0">
                <a:solidFill>
                  <a:schemeClr val="bg1"/>
                </a:solidFill>
              </a:rPr>
              <a:t>체계적인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재사회화가</a:t>
            </a:r>
            <a:r>
              <a:rPr lang="ko-KR" altLang="en-US" sz="2400" dirty="0" smtClean="0">
                <a:solidFill>
                  <a:schemeClr val="bg1"/>
                </a:solidFill>
              </a:rPr>
              <a:t>  없는 사회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청소년이 갈 곳이 없다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endParaRPr lang="ko-KR" altLang="en-US" sz="24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816" y="15240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</a:rPr>
              <a:t>우리 아이들 어떻게 자라고 있는가</a:t>
            </a:r>
            <a:r>
              <a:rPr lang="en-US" altLang="ko-KR" dirty="0" smtClean="0">
                <a:solidFill>
                  <a:srgbClr val="FFC000"/>
                </a:solidFill>
              </a:rPr>
              <a:t>?</a:t>
            </a:r>
            <a:endParaRPr lang="ko-KR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</a:rPr>
              <a:t>일류만 살아남는 나라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idx="4294967295"/>
          </p:nvPr>
        </p:nvSpPr>
        <p:spPr>
          <a:xfrm>
            <a:off x="0" y="1268760"/>
            <a:ext cx="8964488" cy="5472608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3000" b="1" dirty="0" smtClean="0">
                <a:solidFill>
                  <a:schemeClr val="bg1"/>
                </a:solidFill>
              </a:rPr>
              <a:t>대졸 </a:t>
            </a:r>
            <a:r>
              <a:rPr lang="ko-KR" altLang="en-US" sz="3000" b="1" dirty="0">
                <a:solidFill>
                  <a:schemeClr val="bg1"/>
                </a:solidFill>
              </a:rPr>
              <a:t>고위공직자</a:t>
            </a:r>
            <a:r>
              <a:rPr lang="ko-KR" altLang="en-US" sz="3000" dirty="0">
                <a:solidFill>
                  <a:schemeClr val="bg1"/>
                </a:solidFill>
              </a:rPr>
              <a:t> </a:t>
            </a:r>
            <a:r>
              <a:rPr lang="en-US" altLang="ko-KR" sz="3000" dirty="0" smtClean="0">
                <a:solidFill>
                  <a:schemeClr val="bg1"/>
                </a:solidFill>
              </a:rPr>
              <a:t/>
            </a:r>
            <a:br>
              <a:rPr lang="en-US" altLang="ko-KR" sz="3000" dirty="0" smtClean="0">
                <a:solidFill>
                  <a:schemeClr val="bg1"/>
                </a:solidFill>
              </a:rPr>
            </a:br>
            <a:endParaRPr lang="en-US" altLang="ko-KR" sz="30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3000" dirty="0">
                <a:solidFill>
                  <a:schemeClr val="bg1"/>
                </a:solidFill>
              </a:rPr>
              <a:t>1480</a:t>
            </a:r>
            <a:r>
              <a:rPr lang="ko-KR" altLang="en-US" sz="3000" dirty="0">
                <a:solidFill>
                  <a:schemeClr val="bg1"/>
                </a:solidFill>
              </a:rPr>
              <a:t>명 중 서울대 출신이 </a:t>
            </a:r>
            <a:r>
              <a:rPr lang="en-US" altLang="ko-KR" sz="3000" dirty="0">
                <a:solidFill>
                  <a:schemeClr val="bg1"/>
                </a:solidFill>
              </a:rPr>
              <a:t>449</a:t>
            </a:r>
            <a:r>
              <a:rPr lang="ko-KR" altLang="en-US" sz="3000" dirty="0">
                <a:solidFill>
                  <a:schemeClr val="bg1"/>
                </a:solidFill>
              </a:rPr>
              <a:t>명</a:t>
            </a:r>
            <a:r>
              <a:rPr lang="en-US" altLang="ko-KR" sz="3000" dirty="0">
                <a:solidFill>
                  <a:schemeClr val="bg1"/>
                </a:solidFill>
              </a:rPr>
              <a:t>(30.3%) </a:t>
            </a:r>
            <a:r>
              <a:rPr lang="en-US" altLang="ko-KR" sz="3000" dirty="0" smtClean="0">
                <a:solidFill>
                  <a:schemeClr val="bg1"/>
                </a:solidFill>
              </a:rPr>
              <a:t/>
            </a:r>
            <a:br>
              <a:rPr lang="en-US" altLang="ko-KR" sz="3000" dirty="0" smtClean="0">
                <a:solidFill>
                  <a:schemeClr val="bg1"/>
                </a:solidFill>
              </a:rPr>
            </a:br>
            <a:r>
              <a:rPr lang="ko-KR" altLang="en-US" sz="3000" dirty="0" smtClean="0">
                <a:solidFill>
                  <a:schemeClr val="bg1"/>
                </a:solidFill>
              </a:rPr>
              <a:t>고려대 출신은 </a:t>
            </a:r>
            <a:r>
              <a:rPr lang="en-US" altLang="ko-KR" sz="3000" dirty="0">
                <a:solidFill>
                  <a:schemeClr val="bg1"/>
                </a:solidFill>
              </a:rPr>
              <a:t>140</a:t>
            </a:r>
            <a:r>
              <a:rPr lang="ko-KR" altLang="en-US" sz="3000" dirty="0">
                <a:solidFill>
                  <a:schemeClr val="bg1"/>
                </a:solidFill>
              </a:rPr>
              <a:t>명</a:t>
            </a:r>
            <a:r>
              <a:rPr lang="en-US" altLang="ko-KR" sz="3000" dirty="0">
                <a:solidFill>
                  <a:schemeClr val="bg1"/>
                </a:solidFill>
              </a:rPr>
              <a:t>(9.5%), </a:t>
            </a:r>
            <a:r>
              <a:rPr lang="ko-KR" altLang="en-US" sz="3000" dirty="0">
                <a:solidFill>
                  <a:schemeClr val="bg1"/>
                </a:solidFill>
              </a:rPr>
              <a:t>연세대는 </a:t>
            </a:r>
            <a:r>
              <a:rPr lang="en-US" altLang="ko-KR" sz="3000" dirty="0">
                <a:solidFill>
                  <a:schemeClr val="bg1"/>
                </a:solidFill>
              </a:rPr>
              <a:t>105</a:t>
            </a:r>
            <a:r>
              <a:rPr lang="ko-KR" altLang="en-US" sz="3000" dirty="0">
                <a:solidFill>
                  <a:schemeClr val="bg1"/>
                </a:solidFill>
              </a:rPr>
              <a:t>명</a:t>
            </a:r>
            <a:r>
              <a:rPr lang="en-US" altLang="ko-KR" sz="3000" dirty="0">
                <a:solidFill>
                  <a:schemeClr val="bg1"/>
                </a:solidFill>
              </a:rPr>
              <a:t>(7.1%) </a:t>
            </a:r>
            <a:r>
              <a:rPr lang="en-US" altLang="ko-KR" sz="3000" dirty="0" smtClean="0">
                <a:solidFill>
                  <a:schemeClr val="bg1"/>
                </a:solidFill>
              </a:rPr>
              <a:t/>
            </a:r>
            <a:br>
              <a:rPr lang="en-US" altLang="ko-KR" sz="3000" dirty="0" smtClean="0">
                <a:solidFill>
                  <a:schemeClr val="bg1"/>
                </a:solidFill>
              </a:rPr>
            </a:br>
            <a:r>
              <a:rPr lang="ko-KR" altLang="en-US" sz="3000" dirty="0" smtClean="0">
                <a:solidFill>
                  <a:schemeClr val="bg1"/>
                </a:solidFill>
              </a:rPr>
              <a:t>전체의 </a:t>
            </a:r>
            <a:r>
              <a:rPr lang="en-US" altLang="ko-KR" sz="3000" dirty="0">
                <a:solidFill>
                  <a:schemeClr val="bg1"/>
                </a:solidFill>
              </a:rPr>
              <a:t>46.8%, </a:t>
            </a:r>
            <a:r>
              <a:rPr lang="ko-KR" altLang="en-US" sz="3000" dirty="0">
                <a:solidFill>
                  <a:schemeClr val="bg1"/>
                </a:solidFill>
              </a:rPr>
              <a:t>거의 절반이 세칭 ‘</a:t>
            </a:r>
            <a:r>
              <a:rPr lang="en-US" altLang="ko-KR" sz="3000" dirty="0">
                <a:solidFill>
                  <a:schemeClr val="bg1"/>
                </a:solidFill>
              </a:rPr>
              <a:t>SKY</a:t>
            </a:r>
            <a:r>
              <a:rPr lang="en-US" altLang="ko-KR" sz="3000" dirty="0" smtClean="0">
                <a:solidFill>
                  <a:schemeClr val="bg1"/>
                </a:solidFill>
              </a:rPr>
              <a:t>’</a:t>
            </a:r>
            <a:br>
              <a:rPr lang="en-US" altLang="ko-KR" sz="3000" dirty="0" smtClean="0">
                <a:solidFill>
                  <a:schemeClr val="bg1"/>
                </a:solidFill>
              </a:rPr>
            </a:br>
            <a:endParaRPr lang="ko-KR" altLang="en-US" sz="30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3000" b="1" dirty="0">
                <a:solidFill>
                  <a:schemeClr val="bg1"/>
                </a:solidFill>
              </a:rPr>
              <a:t>행정고시 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출신자</a:t>
            </a:r>
            <a:endParaRPr lang="en-US" altLang="ko-KR" sz="3000" b="1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3000" dirty="0">
                <a:solidFill>
                  <a:schemeClr val="bg1"/>
                </a:solidFill>
              </a:rPr>
              <a:t>평균 </a:t>
            </a:r>
            <a:r>
              <a:rPr lang="en-US" altLang="ko-KR" sz="3000" dirty="0">
                <a:solidFill>
                  <a:schemeClr val="bg1"/>
                </a:solidFill>
              </a:rPr>
              <a:t>307</a:t>
            </a:r>
            <a:r>
              <a:rPr lang="ko-KR" altLang="en-US" sz="3000" dirty="0">
                <a:solidFill>
                  <a:schemeClr val="bg1"/>
                </a:solidFill>
              </a:rPr>
              <a:t>명 중 </a:t>
            </a:r>
            <a:r>
              <a:rPr lang="en-US" altLang="ko-KR" sz="3000" dirty="0">
                <a:solidFill>
                  <a:schemeClr val="bg1"/>
                </a:solidFill>
              </a:rPr>
              <a:t>SKY</a:t>
            </a:r>
            <a:r>
              <a:rPr lang="ko-KR" altLang="en-US" sz="3000" dirty="0">
                <a:solidFill>
                  <a:schemeClr val="bg1"/>
                </a:solidFill>
              </a:rPr>
              <a:t>출신자 </a:t>
            </a:r>
            <a:r>
              <a:rPr lang="en-US" altLang="ko-KR" sz="3000" dirty="0">
                <a:solidFill>
                  <a:schemeClr val="bg1"/>
                </a:solidFill>
              </a:rPr>
              <a:t>216</a:t>
            </a:r>
            <a:r>
              <a:rPr lang="ko-KR" altLang="en-US" sz="3000" dirty="0">
                <a:solidFill>
                  <a:schemeClr val="bg1"/>
                </a:solidFill>
              </a:rPr>
              <a:t>명</a:t>
            </a:r>
            <a:r>
              <a:rPr lang="en-US" altLang="ko-KR" sz="3000" dirty="0">
                <a:solidFill>
                  <a:schemeClr val="bg1"/>
                </a:solidFill>
              </a:rPr>
              <a:t>(70.4%)</a:t>
            </a:r>
          </a:p>
          <a:p>
            <a:pPr fontAlgn="base"/>
            <a:r>
              <a:rPr lang="ko-KR" altLang="en-US" sz="3000" dirty="0">
                <a:solidFill>
                  <a:schemeClr val="bg1"/>
                </a:solidFill>
              </a:rPr>
              <a:t>현직판사의 판사 </a:t>
            </a:r>
            <a:r>
              <a:rPr lang="en-US" altLang="ko-KR" sz="3000" dirty="0">
                <a:solidFill>
                  <a:schemeClr val="bg1"/>
                </a:solidFill>
              </a:rPr>
              <a:t>80%, </a:t>
            </a:r>
            <a:r>
              <a:rPr lang="ko-KR" altLang="en-US" sz="3000" dirty="0">
                <a:solidFill>
                  <a:schemeClr val="bg1"/>
                </a:solidFill>
              </a:rPr>
              <a:t>검사의 </a:t>
            </a:r>
            <a:r>
              <a:rPr lang="en-US" altLang="ko-KR" sz="3000" dirty="0">
                <a:solidFill>
                  <a:schemeClr val="bg1"/>
                </a:solidFill>
              </a:rPr>
              <a:t>70%</a:t>
            </a:r>
            <a:r>
              <a:rPr lang="ko-KR" altLang="en-US" sz="3000" dirty="0">
                <a:solidFill>
                  <a:schemeClr val="bg1"/>
                </a:solidFill>
              </a:rPr>
              <a:t>가 </a:t>
            </a:r>
            <a:r>
              <a:rPr lang="en-US" altLang="ko-KR" sz="3000" dirty="0">
                <a:solidFill>
                  <a:schemeClr val="bg1"/>
                </a:solidFill>
              </a:rPr>
              <a:t>'SKY' </a:t>
            </a:r>
            <a:r>
              <a:rPr lang="ko-KR" altLang="en-US" sz="3000" dirty="0">
                <a:solidFill>
                  <a:schemeClr val="bg1"/>
                </a:solidFill>
              </a:rPr>
              <a:t>출신</a:t>
            </a:r>
            <a:r>
              <a:rPr lang="en-US" altLang="ko-KR" sz="3000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527360" y="1556792"/>
            <a:ext cx="8208912" cy="5184576"/>
          </a:xfrm>
        </p:spPr>
        <p:txBody>
          <a:bodyPr>
            <a:noAutofit/>
          </a:bodyPr>
          <a:lstStyle/>
          <a:p>
            <a:pPr algn="l"/>
            <a:r>
              <a:rPr lang="en-US" altLang="ko-KR" sz="2800" b="1" dirty="0" smtClean="0">
                <a:solidFill>
                  <a:srgbClr val="FFFF00"/>
                </a:solidFill>
              </a:rPr>
              <a:t>*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재계는 </a:t>
            </a:r>
            <a:r>
              <a:rPr lang="ko-KR" altLang="en-US" sz="2800" b="1" dirty="0">
                <a:solidFill>
                  <a:srgbClr val="FFFF00"/>
                </a:solidFill>
              </a:rPr>
              <a:t>어떤가</a:t>
            </a:r>
            <a:r>
              <a:rPr lang="en-US" altLang="ko-KR" sz="2800" b="1" dirty="0">
                <a:solidFill>
                  <a:srgbClr val="FFFF00"/>
                </a:solidFill>
              </a:rPr>
              <a:t>? </a:t>
            </a:r>
          </a:p>
          <a:p>
            <a:pPr algn="l"/>
            <a:endParaRPr lang="en-US" altLang="ko-KR" sz="2800" b="1" dirty="0">
              <a:solidFill>
                <a:srgbClr val="FFFF00"/>
              </a:solidFill>
            </a:endParaRPr>
          </a:p>
          <a:p>
            <a:pPr algn="l"/>
            <a:r>
              <a:rPr lang="ko-KR" altLang="en-US" sz="2800" b="1" dirty="0" smtClean="0">
                <a:solidFill>
                  <a:schemeClr val="bg1"/>
                </a:solidFill>
              </a:rPr>
              <a:t>  국내 </a:t>
            </a:r>
            <a:r>
              <a:rPr lang="en-US" altLang="ko-KR" sz="2800" b="1" dirty="0">
                <a:solidFill>
                  <a:schemeClr val="bg1"/>
                </a:solidFill>
              </a:rPr>
              <a:t>10</a:t>
            </a:r>
            <a:r>
              <a:rPr lang="ko-KR" altLang="en-US" sz="2800" b="1" dirty="0">
                <a:solidFill>
                  <a:schemeClr val="bg1"/>
                </a:solidFill>
              </a:rPr>
              <a:t>대 대기업 그룹 사장 이상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10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명중</a:t>
            </a:r>
            <a:r>
              <a:rPr lang="en-US" altLang="ko-KR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6</a:t>
            </a:r>
            <a:r>
              <a:rPr lang="ko-KR" altLang="en-US" sz="2800" b="1" dirty="0">
                <a:solidFill>
                  <a:schemeClr val="bg1"/>
                </a:solidFill>
              </a:rPr>
              <a:t>명</a:t>
            </a:r>
            <a:r>
              <a:rPr lang="en-US" altLang="ko-KR" sz="2800" b="1" dirty="0">
                <a:solidFill>
                  <a:schemeClr val="bg1"/>
                </a:solidFill>
              </a:rPr>
              <a:t>(SKY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br>
              <a:rPr lang="en-US" altLang="ko-KR" sz="2800" dirty="0" smtClean="0">
                <a:solidFill>
                  <a:schemeClr val="bg1"/>
                </a:solidFill>
              </a:rPr>
            </a:br>
            <a:r>
              <a:rPr lang="en-US" altLang="ko-KR" sz="2800" dirty="0" smtClean="0">
                <a:solidFill>
                  <a:schemeClr val="bg1"/>
                </a:solidFill>
              </a:rPr>
              <a:t>     - </a:t>
            </a:r>
            <a:r>
              <a:rPr lang="ko-KR" altLang="en-US" sz="2800" dirty="0" smtClean="0">
                <a:solidFill>
                  <a:schemeClr val="bg1"/>
                </a:solidFill>
              </a:rPr>
              <a:t>서울대 </a:t>
            </a:r>
            <a:r>
              <a:rPr lang="en-US" altLang="ko-KR" sz="2800" dirty="0">
                <a:solidFill>
                  <a:schemeClr val="bg1"/>
                </a:solidFill>
              </a:rPr>
              <a:t>69</a:t>
            </a:r>
            <a:r>
              <a:rPr lang="ko-KR" altLang="en-US" sz="2800" dirty="0">
                <a:solidFill>
                  <a:schemeClr val="bg1"/>
                </a:solidFill>
              </a:rPr>
              <a:t>명</a:t>
            </a:r>
            <a:r>
              <a:rPr lang="en-US" altLang="ko-KR" sz="2800" dirty="0">
                <a:solidFill>
                  <a:schemeClr val="bg1"/>
                </a:solidFill>
              </a:rPr>
              <a:t>(36.5</a:t>
            </a:r>
            <a:r>
              <a:rPr lang="en-US" altLang="ko-KR" sz="2800" dirty="0" smtClean="0">
                <a:solidFill>
                  <a:schemeClr val="bg1"/>
                </a:solidFill>
              </a:rPr>
              <a:t>%) 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algn="l"/>
            <a:r>
              <a:rPr lang="ko-KR" altLang="en-US" sz="2800" dirty="0" smtClean="0">
                <a:solidFill>
                  <a:schemeClr val="bg1"/>
                </a:solidFill>
              </a:rPr>
              <a:t>     </a:t>
            </a:r>
            <a:r>
              <a:rPr lang="en-US" altLang="ko-KR" sz="2800" dirty="0" smtClean="0">
                <a:solidFill>
                  <a:schemeClr val="bg1"/>
                </a:solidFill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</a:rPr>
              <a:t>연세대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고려대 각각 </a:t>
            </a:r>
            <a:r>
              <a:rPr lang="en-US" altLang="ko-KR" sz="2800" dirty="0">
                <a:solidFill>
                  <a:schemeClr val="bg1"/>
                </a:solidFill>
              </a:rPr>
              <a:t>24</a:t>
            </a:r>
            <a:r>
              <a:rPr lang="ko-KR" altLang="en-US" sz="2800" dirty="0">
                <a:solidFill>
                  <a:schemeClr val="bg1"/>
                </a:solidFill>
              </a:rPr>
              <a:t>명</a:t>
            </a:r>
            <a:r>
              <a:rPr lang="en-US" altLang="ko-KR" sz="2800" dirty="0">
                <a:solidFill>
                  <a:schemeClr val="bg1"/>
                </a:solidFill>
              </a:rPr>
              <a:t>(12.7%)</a:t>
            </a:r>
          </a:p>
          <a:p>
            <a:pPr algn="l"/>
            <a:endParaRPr lang="ko-KR" altLang="en-US" sz="2800" dirty="0">
              <a:solidFill>
                <a:srgbClr val="FFFF00"/>
              </a:solidFill>
            </a:endParaRPr>
          </a:p>
          <a:p>
            <a:pPr algn="l"/>
            <a:r>
              <a:rPr lang="en-US" altLang="ko-KR" sz="2800" b="1" dirty="0" smtClean="0">
                <a:solidFill>
                  <a:srgbClr val="FFFF00"/>
                </a:solidFill>
              </a:rPr>
              <a:t>*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학교는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</a:rPr>
              <a:t>어떤가</a:t>
            </a:r>
            <a:r>
              <a:rPr lang="en-US" altLang="ko-KR" sz="2800" b="1" dirty="0">
                <a:solidFill>
                  <a:srgbClr val="FFFF00"/>
                </a:solidFill>
              </a:rPr>
              <a:t>? </a:t>
            </a:r>
          </a:p>
          <a:p>
            <a:pPr algn="l"/>
            <a:r>
              <a:rPr lang="en-US" altLang="ko-KR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서울의 </a:t>
            </a:r>
            <a:r>
              <a:rPr lang="en-US" altLang="ko-KR" sz="2800" b="1" dirty="0">
                <a:solidFill>
                  <a:schemeClr val="bg1"/>
                </a:solidFill>
              </a:rPr>
              <a:t>2</a:t>
            </a:r>
            <a:r>
              <a:rPr lang="ko-KR" altLang="en-US" sz="2800" b="1" dirty="0">
                <a:solidFill>
                  <a:schemeClr val="bg1"/>
                </a:solidFill>
              </a:rPr>
              <a:t>개 과학고 졸업생 </a:t>
            </a:r>
            <a:r>
              <a:rPr lang="en-US" altLang="ko-KR" sz="2800" dirty="0" smtClean="0">
                <a:solidFill>
                  <a:schemeClr val="bg1"/>
                </a:solidFill>
              </a:rPr>
              <a:t/>
            </a:r>
            <a:br>
              <a:rPr lang="en-US" altLang="ko-KR" sz="2800" dirty="0" smtClean="0">
                <a:solidFill>
                  <a:schemeClr val="bg1"/>
                </a:solidFill>
              </a:rPr>
            </a:br>
            <a:r>
              <a:rPr lang="en-US" altLang="ko-KR" sz="2800" dirty="0" smtClean="0">
                <a:solidFill>
                  <a:schemeClr val="bg1"/>
                </a:solidFill>
              </a:rPr>
              <a:t>     - </a:t>
            </a:r>
            <a:r>
              <a:rPr lang="en-US" altLang="ko-KR" sz="2800" dirty="0">
                <a:solidFill>
                  <a:schemeClr val="bg1"/>
                </a:solidFill>
              </a:rPr>
              <a:t>10</a:t>
            </a:r>
            <a:r>
              <a:rPr lang="ko-KR" altLang="en-US" sz="2800" dirty="0">
                <a:solidFill>
                  <a:schemeClr val="bg1"/>
                </a:solidFill>
              </a:rPr>
              <a:t>명 중 </a:t>
            </a:r>
            <a:r>
              <a:rPr lang="en-US" altLang="ko-KR" sz="2800" dirty="0">
                <a:solidFill>
                  <a:schemeClr val="bg1"/>
                </a:solidFill>
              </a:rPr>
              <a:t>9</a:t>
            </a:r>
            <a:r>
              <a:rPr lang="ko-KR" altLang="en-US" sz="2800" dirty="0">
                <a:solidFill>
                  <a:schemeClr val="bg1"/>
                </a:solidFill>
              </a:rPr>
              <a:t>명꼴로 상위 </a:t>
            </a:r>
            <a:r>
              <a:rPr lang="en-US" altLang="ko-KR" sz="2800" dirty="0">
                <a:solidFill>
                  <a:schemeClr val="bg1"/>
                </a:solidFill>
              </a:rPr>
              <a:t>5</a:t>
            </a:r>
            <a:r>
              <a:rPr lang="ko-KR" altLang="en-US" sz="2800" dirty="0">
                <a:solidFill>
                  <a:schemeClr val="bg1"/>
                </a:solidFill>
              </a:rPr>
              <a:t>개 대학에 입학</a:t>
            </a:r>
          </a:p>
          <a:p>
            <a:pPr algn="l"/>
            <a:endParaRPr lang="ko-KR" altLang="en-US" sz="1200" dirty="0">
              <a:solidFill>
                <a:srgbClr val="FFFF00"/>
              </a:solidFill>
            </a:endParaRPr>
          </a:p>
          <a:p>
            <a:pPr algn="l"/>
            <a:endParaRPr lang="ko-KR" altLang="en-US" sz="1200" dirty="0">
              <a:solidFill>
                <a:srgbClr val="FFFF00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864096"/>
          </a:xfrm>
        </p:spPr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</a:rPr>
              <a:t>학벌사회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 algn="just"/>
            <a:endParaRPr lang="en-US" altLang="ko-KR" dirty="0">
              <a:solidFill>
                <a:schemeClr val="bg1"/>
              </a:solidFill>
            </a:endParaRPr>
          </a:p>
          <a:p>
            <a:pPr marL="342900" lvl="5" indent="-342900" algn="just"/>
            <a:r>
              <a:rPr lang="ko-KR" altLang="en-US" sz="2800" b="1" dirty="0">
                <a:solidFill>
                  <a:srgbClr val="FFFF00"/>
                </a:solidFill>
              </a:rPr>
              <a:t>학교는 어떤 인간을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길러내고 있는가</a:t>
            </a:r>
            <a:r>
              <a:rPr lang="en-US" altLang="ko-KR" sz="2800" b="1" dirty="0">
                <a:solidFill>
                  <a:srgbClr val="FFFF00"/>
                </a:solidFill>
              </a:rPr>
              <a:t>?</a:t>
            </a:r>
            <a:r>
              <a:rPr lang="en-US" altLang="ko-KR" sz="2800" dirty="0">
                <a:solidFill>
                  <a:srgbClr val="FFFF00"/>
                </a:solidFill>
              </a:rPr>
              <a:t> </a:t>
            </a:r>
            <a:endParaRPr lang="en-US" altLang="ko-KR" sz="2800" dirty="0" smtClean="0">
              <a:solidFill>
                <a:srgbClr val="FFFF00"/>
              </a:solidFill>
            </a:endParaRPr>
          </a:p>
          <a:p>
            <a:pPr marL="342900" lvl="5" indent="-342900" algn="just">
              <a:buNone/>
            </a:pPr>
            <a:r>
              <a:rPr lang="ko-KR" altLang="en-US" sz="2800" dirty="0" smtClean="0">
                <a:solidFill>
                  <a:schemeClr val="bg1"/>
                </a:solidFill>
              </a:rPr>
              <a:t>      </a:t>
            </a:r>
            <a:r>
              <a:rPr lang="en-US" altLang="ko-KR" sz="2800" dirty="0" smtClean="0">
                <a:solidFill>
                  <a:schemeClr val="bg1"/>
                </a:solidFill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</a:rPr>
              <a:t>지배와 복종을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체화시키는</a:t>
            </a:r>
            <a:r>
              <a:rPr lang="ko-KR" altLang="en-US" sz="2800" dirty="0" smtClean="0">
                <a:solidFill>
                  <a:schemeClr val="bg1"/>
                </a:solidFill>
              </a:rPr>
              <a:t> 학교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marL="342900" lvl="5" indent="-342900" algn="just"/>
            <a:r>
              <a:rPr lang="ko-KR" altLang="en-US" sz="2800" b="1" dirty="0">
                <a:solidFill>
                  <a:srgbClr val="FFFF00"/>
                </a:solidFill>
              </a:rPr>
              <a:t>학생회</a:t>
            </a:r>
            <a:r>
              <a:rPr lang="en-US" altLang="ko-KR" sz="2800" b="1" dirty="0">
                <a:solidFill>
                  <a:srgbClr val="FFFF00"/>
                </a:solidFill>
              </a:rPr>
              <a:t>, </a:t>
            </a:r>
            <a:r>
              <a:rPr lang="ko-KR" altLang="en-US" sz="2800" b="1" dirty="0" err="1">
                <a:solidFill>
                  <a:srgbClr val="FFFF00"/>
                </a:solidFill>
              </a:rPr>
              <a:t>교사회</a:t>
            </a:r>
            <a:r>
              <a:rPr lang="en-US" altLang="ko-KR" sz="2800" b="1" dirty="0">
                <a:solidFill>
                  <a:srgbClr val="FFFF00"/>
                </a:solidFill>
              </a:rPr>
              <a:t>, </a:t>
            </a:r>
            <a:r>
              <a:rPr lang="ko-KR" altLang="en-US" sz="2800" b="1" dirty="0">
                <a:solidFill>
                  <a:srgbClr val="FFFF00"/>
                </a:solidFill>
              </a:rPr>
              <a:t>학부모회 </a:t>
            </a:r>
            <a:r>
              <a:rPr lang="en-US" altLang="ko-KR" sz="2800" dirty="0">
                <a:solidFill>
                  <a:schemeClr val="bg1"/>
                </a:solidFill>
              </a:rPr>
              <a:t>– </a:t>
            </a:r>
            <a:r>
              <a:rPr lang="ko-KR" altLang="en-US" sz="2800" dirty="0">
                <a:solidFill>
                  <a:schemeClr val="bg1"/>
                </a:solidFill>
              </a:rPr>
              <a:t>임의단체</a:t>
            </a:r>
            <a:r>
              <a:rPr lang="en-US" altLang="ko-KR" sz="2800" dirty="0">
                <a:solidFill>
                  <a:schemeClr val="bg1"/>
                </a:solidFill>
              </a:rPr>
              <a:t>. </a:t>
            </a:r>
          </a:p>
          <a:p>
            <a:pPr marL="342900" lvl="5" indent="-342900" algn="just"/>
            <a:r>
              <a:rPr lang="ko-KR" altLang="en-US" sz="2800" b="1" dirty="0">
                <a:solidFill>
                  <a:srgbClr val="FFFF00"/>
                </a:solidFill>
              </a:rPr>
              <a:t>학교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안의 </a:t>
            </a:r>
            <a:r>
              <a:rPr lang="ko-KR" altLang="en-US" sz="2800" b="1" dirty="0">
                <a:solidFill>
                  <a:srgbClr val="FFFF00"/>
                </a:solidFill>
              </a:rPr>
              <a:t>법적 기구</a:t>
            </a:r>
            <a:r>
              <a:rPr lang="en-US" altLang="ko-KR" sz="2800" dirty="0">
                <a:solidFill>
                  <a:schemeClr val="bg1"/>
                </a:solidFill>
              </a:rPr>
              <a:t>- </a:t>
            </a:r>
            <a:r>
              <a:rPr lang="ko-KR" altLang="en-US" sz="2800" dirty="0">
                <a:solidFill>
                  <a:schemeClr val="bg1"/>
                </a:solidFill>
              </a:rPr>
              <a:t>학교운영위원회 하나 뿐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marL="342900" lvl="5" indent="-342900" algn="just"/>
            <a:r>
              <a:rPr lang="ko-KR" altLang="en-US" sz="2800" b="1" dirty="0" smtClean="0">
                <a:solidFill>
                  <a:srgbClr val="FFFF00"/>
                </a:solidFill>
              </a:rPr>
              <a:t>공부는 왜 하지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…? </a:t>
            </a:r>
            <a:r>
              <a:rPr lang="ko-KR" altLang="en-US" sz="2800" dirty="0" smtClean="0">
                <a:solidFill>
                  <a:schemeClr val="bg1"/>
                </a:solidFill>
              </a:rPr>
              <a:t>인간의 존엄성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민주의식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역사의식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을 가르치지 않는 교육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algn="just"/>
            <a:r>
              <a:rPr lang="ko-KR" altLang="en-US" sz="2800" b="1" dirty="0" smtClean="0">
                <a:solidFill>
                  <a:srgbClr val="FFFF00"/>
                </a:solidFill>
              </a:rPr>
              <a:t>사교육 천국</a:t>
            </a:r>
            <a:r>
              <a:rPr lang="en-US" altLang="ko-KR" sz="2800" b="1" dirty="0">
                <a:solidFill>
                  <a:schemeClr val="bg1"/>
                </a:solidFill>
              </a:rPr>
              <a:t>-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  <a:hlinkClick r:id="rId3"/>
              </a:rPr>
              <a:t>영상링크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ko-KR" altLang="en-US" sz="2800" dirty="0" smtClean="0">
                <a:solidFill>
                  <a:schemeClr val="bg1"/>
                </a:solidFill>
              </a:rPr>
              <a:t>우리나라 초등 학부모 </a:t>
            </a:r>
            <a:r>
              <a:rPr lang="en-US" altLang="ko-KR" sz="2800" dirty="0" smtClean="0">
                <a:solidFill>
                  <a:schemeClr val="bg1"/>
                </a:solidFill>
              </a:rPr>
              <a:t>95%  - </a:t>
            </a:r>
            <a:r>
              <a:rPr lang="ko-KR" altLang="en-US" sz="2800" dirty="0" smtClean="0">
                <a:solidFill>
                  <a:schemeClr val="bg1"/>
                </a:solidFill>
              </a:rPr>
              <a:t>자녀 사교육 받는다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rgbClr val="FFC000"/>
                </a:solidFill>
              </a:rPr>
              <a:t/>
            </a:r>
            <a:br>
              <a:rPr lang="en-US" altLang="ko-KR" b="1" dirty="0">
                <a:solidFill>
                  <a:srgbClr val="FFC000"/>
                </a:solidFill>
              </a:rPr>
            </a:br>
            <a:r>
              <a:rPr lang="ko-KR" altLang="en-US" b="1" dirty="0" smtClean="0">
                <a:solidFill>
                  <a:srgbClr val="FFC000"/>
                </a:solidFill>
              </a:rPr>
              <a:t>학교가 길러내겠다는 인간상</a:t>
            </a:r>
            <a:r>
              <a:rPr lang="ko-KR" altLang="en-US" dirty="0">
                <a:solidFill>
                  <a:srgbClr val="FFC000"/>
                </a:solidFill>
              </a:rPr>
              <a:t/>
            </a:r>
            <a:br>
              <a:rPr lang="ko-KR" altLang="en-US" dirty="0">
                <a:solidFill>
                  <a:srgbClr val="FFC000"/>
                </a:solidFill>
              </a:rPr>
            </a:br>
            <a:endParaRPr lang="ko-KR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109857" cy="5256584"/>
          </a:xfrm>
        </p:spPr>
        <p:txBody>
          <a:bodyPr>
            <a:normAutofit lnSpcReduction="10000"/>
          </a:bodyPr>
          <a:lstStyle/>
          <a:p>
            <a:r>
              <a:rPr lang="ko-KR" altLang="en-US" b="1" dirty="0">
                <a:solidFill>
                  <a:srgbClr val="FFFF00"/>
                </a:solidFill>
              </a:rPr>
              <a:t>대한민국은 민주공화국이다</a:t>
            </a:r>
            <a:r>
              <a:rPr lang="en-US" altLang="ko-KR" b="1" dirty="0">
                <a:solidFill>
                  <a:srgbClr val="FFFF00"/>
                </a:solidFill>
              </a:rPr>
              <a:t>.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</a:rPr>
              <a:t>대한민국의 </a:t>
            </a:r>
            <a:r>
              <a:rPr lang="ko-KR" altLang="en-US" b="1" dirty="0">
                <a:solidFill>
                  <a:schemeClr val="bg1"/>
                </a:solidFill>
              </a:rPr>
              <a:t>주권은 국민에게 있고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  </a:t>
            </a:r>
            <a:r>
              <a:rPr lang="ko-KR" altLang="en-US" b="1" dirty="0" smtClean="0">
                <a:solidFill>
                  <a:schemeClr val="bg1"/>
                </a:solidFill>
              </a:rPr>
              <a:t>모든 </a:t>
            </a:r>
            <a:r>
              <a:rPr lang="ko-KR" altLang="en-US" b="1" dirty="0">
                <a:solidFill>
                  <a:schemeClr val="bg1"/>
                </a:solidFill>
              </a:rPr>
              <a:t>권력은 국민으로부터 나온다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”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헌법 제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조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항과 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항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sz="1600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rgbClr val="FFFF00"/>
                </a:solidFill>
              </a:rPr>
              <a:t>민주주의의 핵심 </a:t>
            </a:r>
            <a:r>
              <a:rPr lang="ko-KR" altLang="en-US" b="1" dirty="0" smtClean="0">
                <a:solidFill>
                  <a:srgbClr val="FFFF00"/>
                </a:solidFill>
              </a:rPr>
              <a:t>요소 </a:t>
            </a:r>
            <a:endParaRPr lang="en-US" altLang="ko-KR" b="1" dirty="0" smtClean="0">
              <a:solidFill>
                <a:srgbClr val="FFFF00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국민주권과 </a:t>
            </a: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ko-KR" altLang="en-US" b="1" dirty="0" smtClean="0">
                <a:solidFill>
                  <a:schemeClr val="bg1"/>
                </a:solidFill>
              </a:rPr>
              <a:t>국민자치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평등주의와 </a:t>
            </a:r>
            <a:r>
              <a:rPr lang="ko-KR" altLang="en-US" b="1" dirty="0" smtClean="0">
                <a:solidFill>
                  <a:schemeClr val="bg1"/>
                </a:solidFill>
              </a:rPr>
              <a:t>복지주의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sz="1800" dirty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민주주의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>"</a:t>
            </a:r>
            <a:r>
              <a:rPr lang="en-US" altLang="ko-KR" b="1" dirty="0" err="1">
                <a:solidFill>
                  <a:schemeClr val="bg1"/>
                </a:solidFill>
              </a:rPr>
              <a:t>국민의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en-US" altLang="ko-KR" b="1" dirty="0" err="1">
                <a:solidFill>
                  <a:schemeClr val="bg1"/>
                </a:solidFill>
              </a:rPr>
              <a:t>국민에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의한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en-US" altLang="ko-KR" b="1" dirty="0" err="1" smtClean="0">
                <a:solidFill>
                  <a:schemeClr val="bg1"/>
                </a:solidFill>
              </a:rPr>
              <a:t>국민을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위한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정치</a:t>
            </a:r>
            <a:r>
              <a:rPr lang="en-US" altLang="ko-KR" b="1" dirty="0" smtClean="0">
                <a:solidFill>
                  <a:schemeClr val="bg1"/>
                </a:solidFill>
              </a:rPr>
              <a:t>“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</a:rPr>
              <a:t>대한민국은</a:t>
            </a:r>
            <a:r>
              <a:rPr lang="en-US" altLang="ko-KR" dirty="0" smtClean="0">
                <a:solidFill>
                  <a:srgbClr val="FFC000"/>
                </a:solidFill>
              </a:rPr>
              <a:t>...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교육을 통해 길러내겠다는 인간상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chemeClr val="bg1"/>
                </a:solidFill>
              </a:rPr>
              <a:t>'</a:t>
            </a:r>
            <a:r>
              <a:rPr lang="ko-KR" altLang="en-US" b="1" dirty="0">
                <a:solidFill>
                  <a:schemeClr val="bg1"/>
                </a:solidFill>
              </a:rPr>
              <a:t>홍익인간‘의 이념</a:t>
            </a:r>
            <a:r>
              <a:rPr lang="en-US" altLang="ko-KR" b="1" dirty="0">
                <a:solidFill>
                  <a:schemeClr val="bg1"/>
                </a:solidFill>
              </a:rPr>
              <a:t>' </a:t>
            </a:r>
            <a:r>
              <a:rPr lang="ko-KR" altLang="en-US" b="1" dirty="0" smtClean="0">
                <a:solidFill>
                  <a:schemeClr val="bg1"/>
                </a:solidFill>
              </a:rPr>
              <a:t>아래</a:t>
            </a: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ko-KR" altLang="en-US" b="1" dirty="0">
                <a:solidFill>
                  <a:schemeClr val="bg1"/>
                </a:solidFill>
              </a:rPr>
              <a:t> </a:t>
            </a:r>
            <a:r>
              <a:rPr lang="en-US" altLang="ko-KR" b="1" dirty="0">
                <a:solidFill>
                  <a:schemeClr val="bg1"/>
                </a:solidFill>
              </a:rPr>
              <a:t>'</a:t>
            </a:r>
            <a:r>
              <a:rPr lang="ko-KR" altLang="en-US" b="1" dirty="0">
                <a:solidFill>
                  <a:schemeClr val="bg1"/>
                </a:solidFill>
              </a:rPr>
              <a:t>지덕체를 겸비한 조화로운 </a:t>
            </a:r>
            <a:r>
              <a:rPr lang="ko-KR" altLang="en-US" b="1" dirty="0" smtClean="0">
                <a:solidFill>
                  <a:schemeClr val="bg1"/>
                </a:solidFill>
              </a:rPr>
              <a:t>인간양성</a:t>
            </a:r>
            <a:endParaRPr lang="en-US" altLang="ko-KR" b="1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학력지상주의 부추기는 사회</a:t>
            </a: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일류가 </a:t>
            </a:r>
            <a:r>
              <a:rPr lang="ko-KR" altLang="en-US" b="1" dirty="0">
                <a:solidFill>
                  <a:schemeClr val="bg1"/>
                </a:solidFill>
              </a:rPr>
              <a:t>독식하는 사회</a:t>
            </a:r>
          </a:p>
          <a:p>
            <a:r>
              <a:rPr lang="ko-KR" altLang="en-US" b="1" dirty="0">
                <a:solidFill>
                  <a:schemeClr val="bg1"/>
                </a:solidFill>
              </a:rPr>
              <a:t>외모지상주의</a:t>
            </a:r>
          </a:p>
          <a:p>
            <a:r>
              <a:rPr lang="ko-KR" altLang="en-US" b="1" dirty="0">
                <a:solidFill>
                  <a:schemeClr val="bg1"/>
                </a:solidFill>
              </a:rPr>
              <a:t>운명론적인 </a:t>
            </a:r>
            <a:r>
              <a:rPr lang="ko-KR" altLang="en-US" b="1" dirty="0" smtClean="0">
                <a:solidFill>
                  <a:schemeClr val="bg1"/>
                </a:solidFill>
              </a:rPr>
              <a:t>인간관</a:t>
            </a: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FF00"/>
                </a:solidFill>
              </a:rPr>
              <a:t>학교가 길러내는 인간상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109857" cy="5141168"/>
          </a:xfrm>
        </p:spPr>
        <p:txBody>
          <a:bodyPr>
            <a:normAutofit/>
          </a:bodyPr>
          <a:lstStyle/>
          <a:p>
            <a:r>
              <a:rPr lang="ko-KR" altLang="en-US" sz="2800" b="1" dirty="0" smtClean="0">
                <a:solidFill>
                  <a:srgbClr val="FFC000"/>
                </a:solidFill>
              </a:rPr>
              <a:t>이데올로기란</a:t>
            </a:r>
            <a:r>
              <a:rPr lang="en-US" altLang="ko-KR" sz="2800" b="1" dirty="0" smtClean="0">
                <a:solidFill>
                  <a:srgbClr val="FFC000"/>
                </a:solidFill>
              </a:rPr>
              <a:t>…?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/>
            </a:r>
            <a:br>
              <a:rPr lang="en-US" altLang="ko-KR" sz="2800" b="1" dirty="0" smtClean="0">
                <a:solidFill>
                  <a:schemeClr val="bg1"/>
                </a:solidFill>
              </a:rPr>
            </a:br>
            <a:r>
              <a:rPr lang="ko-KR" altLang="en-US" sz="2800" b="1" dirty="0">
                <a:solidFill>
                  <a:schemeClr val="bg1"/>
                </a:solidFill>
              </a:rPr>
              <a:t> 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2800" dirty="0" smtClean="0">
                <a:solidFill>
                  <a:schemeClr val="bg1"/>
                </a:solidFill>
              </a:rPr>
              <a:t> ‘사회 집단에 있어서 사상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행동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생활 방법을 근본적으로 제약하고 있는 관념이나 신조의 체계</a:t>
            </a:r>
            <a:r>
              <a:rPr lang="ko-KR" altLang="en-US" sz="2800" dirty="0" smtClean="0">
                <a:solidFill>
                  <a:schemeClr val="bg1"/>
                </a:solidFill>
              </a:rPr>
              <a:t>’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C000"/>
                </a:solidFill>
              </a:rPr>
              <a:t>이데올로기에 포위당한 세상 </a:t>
            </a:r>
            <a:endParaRPr lang="ko-KR" altLang="en-US" sz="2800" b="1" dirty="0">
              <a:solidFill>
                <a:srgbClr val="FFC000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 7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거지악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삼종지도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가난은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나랏님도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못구한다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신자유주의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파시즘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개인주의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…</a:t>
            </a:r>
          </a:p>
          <a:p>
            <a:endParaRPr lang="en-US" altLang="ko-KR" sz="2800" b="1" dirty="0" smtClean="0">
              <a:solidFill>
                <a:schemeClr val="bg1"/>
              </a:solidFill>
            </a:endParaRPr>
          </a:p>
          <a:p>
            <a:r>
              <a:rPr lang="ko-KR" altLang="en-US" sz="2800" b="1" dirty="0" smtClean="0">
                <a:solidFill>
                  <a:srgbClr val="FFC000"/>
                </a:solidFill>
              </a:rPr>
              <a:t>착하기만 한 사람 길러내는 학교</a:t>
            </a:r>
            <a:endParaRPr lang="en-US" altLang="ko-KR" sz="2800" b="1" dirty="0" smtClean="0">
              <a:solidFill>
                <a:srgbClr val="FFC000"/>
              </a:solidFill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순종이 미덕인가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?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</a:rPr>
              <a:t>교과서에 담긴 이데올로기 아세요</a:t>
            </a:r>
            <a:r>
              <a:rPr lang="en-US" altLang="ko-KR" sz="3600" dirty="0" smtClean="0">
                <a:solidFill>
                  <a:srgbClr val="FFFF00"/>
                </a:solidFill>
              </a:rPr>
              <a:t>?</a:t>
            </a:r>
            <a:endParaRPr lang="ko-KR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281339"/>
          </a:xfrm>
        </p:spPr>
        <p:txBody>
          <a:bodyPr>
            <a:normAutofit/>
          </a:bodyPr>
          <a:lstStyle/>
          <a:p>
            <a:pPr fontAlgn="base"/>
            <a:r>
              <a:rPr lang="ko-KR" altLang="en-US" b="1" dirty="0">
                <a:solidFill>
                  <a:srgbClr val="FFFF00"/>
                </a:solidFill>
              </a:rPr>
              <a:t>식민지시대 교육 </a:t>
            </a:r>
            <a:r>
              <a:rPr lang="en-US" altLang="ko-KR" dirty="0">
                <a:solidFill>
                  <a:schemeClr val="bg1"/>
                </a:solidFill>
              </a:rPr>
              <a:t>- </a:t>
            </a:r>
            <a:r>
              <a:rPr lang="ko-KR" altLang="en-US" dirty="0">
                <a:solidFill>
                  <a:schemeClr val="bg1"/>
                </a:solidFill>
              </a:rPr>
              <a:t>황국신민화 </a:t>
            </a:r>
            <a:r>
              <a:rPr lang="ko-KR" altLang="en-US" dirty="0" smtClean="0">
                <a:solidFill>
                  <a:schemeClr val="bg1"/>
                </a:solidFill>
              </a:rPr>
              <a:t>위해</a:t>
            </a:r>
            <a:r>
              <a:rPr lang="en-US" altLang="ko-KR" dirty="0" smtClean="0">
                <a:solidFill>
                  <a:schemeClr val="bg1"/>
                </a:solidFill>
              </a:rPr>
              <a:t>…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/>
            <a:r>
              <a:rPr lang="ko-KR" altLang="en-US" b="1" dirty="0">
                <a:solidFill>
                  <a:srgbClr val="FFFF00"/>
                </a:solidFill>
              </a:rPr>
              <a:t>유신시대 교육 </a:t>
            </a:r>
            <a:r>
              <a:rPr lang="en-US" altLang="ko-KR" dirty="0">
                <a:solidFill>
                  <a:schemeClr val="bg1"/>
                </a:solidFill>
              </a:rPr>
              <a:t>- </a:t>
            </a:r>
            <a:r>
              <a:rPr lang="ko-KR" altLang="en-US" dirty="0">
                <a:solidFill>
                  <a:schemeClr val="bg1"/>
                </a:solidFill>
              </a:rPr>
              <a:t>한국적 민주주의 인간 </a:t>
            </a:r>
            <a:r>
              <a:rPr lang="ko-KR" altLang="en-US" dirty="0" smtClean="0">
                <a:solidFill>
                  <a:schemeClr val="bg1"/>
                </a:solidFill>
              </a:rPr>
              <a:t>양성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fontAlgn="base"/>
            <a:r>
              <a:rPr lang="ko-KR" altLang="en-US" b="1" dirty="0">
                <a:solidFill>
                  <a:srgbClr val="FFFF00"/>
                </a:solidFill>
              </a:rPr>
              <a:t>자본에 점령당한 교육</a:t>
            </a: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sz="2800" dirty="0" smtClean="0">
                <a:solidFill>
                  <a:schemeClr val="bg1"/>
                </a:solidFill>
              </a:rPr>
              <a:t>자본주의형 </a:t>
            </a:r>
            <a:r>
              <a:rPr lang="ko-KR" altLang="en-US" sz="2800" dirty="0">
                <a:solidFill>
                  <a:schemeClr val="bg1"/>
                </a:solidFill>
              </a:rPr>
              <a:t>인간 </a:t>
            </a:r>
            <a:r>
              <a:rPr lang="ko-KR" altLang="en-US" sz="2800" dirty="0" smtClean="0">
                <a:solidFill>
                  <a:schemeClr val="bg1"/>
                </a:solidFill>
              </a:rPr>
              <a:t>양성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b="1" dirty="0" smtClean="0">
                <a:solidFill>
                  <a:schemeClr val="bg1"/>
                </a:solidFill>
              </a:rPr>
              <a:t>학교는 </a:t>
            </a:r>
            <a:r>
              <a:rPr lang="ko-KR" altLang="en-US" b="1" dirty="0">
                <a:solidFill>
                  <a:schemeClr val="bg1"/>
                </a:solidFill>
              </a:rPr>
              <a:t>왜 </a:t>
            </a:r>
            <a:r>
              <a:rPr lang="ko-KR" altLang="en-US" b="1" dirty="0">
                <a:solidFill>
                  <a:srgbClr val="FFFF00"/>
                </a:solidFill>
              </a:rPr>
              <a:t>철학</a:t>
            </a:r>
            <a:r>
              <a:rPr lang="ko-KR" altLang="en-US" b="1" dirty="0">
                <a:solidFill>
                  <a:schemeClr val="bg1"/>
                </a:solidFill>
              </a:rPr>
              <a:t>을 가르쳐 주지 않는가</a:t>
            </a:r>
            <a:r>
              <a:rPr lang="en-US" altLang="ko-KR" b="1" dirty="0">
                <a:solidFill>
                  <a:schemeClr val="bg1"/>
                </a:solidFill>
              </a:rPr>
              <a:t>? 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학교는 왜 </a:t>
            </a:r>
            <a:r>
              <a:rPr lang="ko-KR" altLang="en-US" b="1" dirty="0">
                <a:solidFill>
                  <a:srgbClr val="FFFF00"/>
                </a:solidFill>
              </a:rPr>
              <a:t>헌법</a:t>
            </a:r>
            <a:r>
              <a:rPr lang="ko-KR" altLang="en-US" b="1" dirty="0">
                <a:solidFill>
                  <a:schemeClr val="bg1"/>
                </a:solidFill>
              </a:rPr>
              <a:t>을 가르쳐 주지 않는가</a:t>
            </a:r>
            <a:r>
              <a:rPr lang="en-US" altLang="ko-KR" b="1" dirty="0">
                <a:solidFill>
                  <a:schemeClr val="bg1"/>
                </a:solidFill>
              </a:rPr>
              <a:t>? 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b="1" dirty="0">
                <a:solidFill>
                  <a:schemeClr val="bg1"/>
                </a:solidFill>
              </a:rPr>
              <a:t>학교는 왜 </a:t>
            </a:r>
            <a:r>
              <a:rPr lang="ko-KR" altLang="en-US" b="1" dirty="0">
                <a:solidFill>
                  <a:srgbClr val="FFFF00"/>
                </a:solidFill>
              </a:rPr>
              <a:t>근로기준법</a:t>
            </a:r>
            <a:r>
              <a:rPr lang="ko-KR" altLang="en-US" b="1" dirty="0">
                <a:solidFill>
                  <a:schemeClr val="bg1"/>
                </a:solidFill>
              </a:rPr>
              <a:t>을 가르쳐 주지 않는가</a:t>
            </a:r>
            <a:r>
              <a:rPr lang="en-US" altLang="ko-KR" b="1" dirty="0">
                <a:solidFill>
                  <a:schemeClr val="bg1"/>
                </a:solidFill>
              </a:rPr>
              <a:t>?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</a:rPr>
              <a:t>교육과 자본 언론과 종교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600200"/>
            <a:ext cx="8136905" cy="4525963"/>
          </a:xfrm>
        </p:spPr>
        <p:txBody>
          <a:bodyPr/>
          <a:lstStyle/>
          <a:p>
            <a:r>
              <a:rPr lang="ko-KR" altLang="en-US" sz="2800" dirty="0" smtClean="0">
                <a:solidFill>
                  <a:srgbClr val="FFFF00"/>
                </a:solidFill>
              </a:rPr>
              <a:t>자본이 필요한 인간을 길러내는 학교</a:t>
            </a:r>
            <a:endParaRPr lang="en-US" altLang="ko-KR" sz="2800" dirty="0" smtClean="0">
              <a:solidFill>
                <a:srgbClr val="FFFF00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‘</a:t>
            </a:r>
            <a:r>
              <a:rPr lang="ko-KR" altLang="en-US" sz="2800" dirty="0" smtClean="0">
                <a:solidFill>
                  <a:schemeClr val="bg1"/>
                </a:solidFill>
              </a:rPr>
              <a:t>교훈 </a:t>
            </a:r>
            <a:r>
              <a:rPr lang="en-US" altLang="ko-KR" sz="2800" dirty="0" smtClean="0">
                <a:solidFill>
                  <a:schemeClr val="bg1"/>
                </a:solidFill>
              </a:rPr>
              <a:t>-  </a:t>
            </a:r>
            <a:r>
              <a:rPr lang="ko-KR" altLang="en-US" sz="2800" dirty="0" smtClean="0">
                <a:solidFill>
                  <a:schemeClr val="bg1"/>
                </a:solidFill>
              </a:rPr>
              <a:t>정직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근면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검소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rgbClr val="FFFF00"/>
                </a:solidFill>
              </a:rPr>
              <a:t>학교는 왜 광고교육 안 하지</a:t>
            </a:r>
            <a:r>
              <a:rPr lang="en-US" altLang="ko-KR" sz="2800" dirty="0" smtClean="0">
                <a:solidFill>
                  <a:srgbClr val="FFFF00"/>
                </a:solidFill>
              </a:rPr>
              <a:t>?</a:t>
            </a:r>
            <a:endParaRPr lang="en-US" altLang="ko-KR" sz="2800" dirty="0" smtClean="0">
              <a:solidFill>
                <a:srgbClr val="FFFF00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http://chamstory.tistory.com/2439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rgbClr val="FFFF00"/>
                </a:solidFill>
              </a:rPr>
              <a:t>자본은 어떤 인간을 길러내기를 원할까</a:t>
            </a:r>
            <a:r>
              <a:rPr lang="en-US" altLang="ko-KR" sz="2800" dirty="0" smtClean="0">
                <a:solidFill>
                  <a:srgbClr val="FFFF00"/>
                </a:solidFill>
              </a:rPr>
              <a:t>? 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http://chamstory.tistory.com/2272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/>
            </a:r>
            <a:br>
              <a:rPr lang="en-US" altLang="ko-KR" b="1" dirty="0" smtClean="0">
                <a:solidFill>
                  <a:srgbClr val="FFFF00"/>
                </a:solidFill>
              </a:rPr>
            </a:br>
            <a:r>
              <a:rPr lang="ko-KR" altLang="en-US" dirty="0" smtClean="0">
                <a:solidFill>
                  <a:srgbClr val="FFFF00"/>
                </a:solidFill>
              </a:rPr>
              <a:t>자본에 점령당한 교육</a:t>
            </a:r>
            <a:r>
              <a:rPr lang="ko-KR" altLang="en-US" dirty="0">
                <a:solidFill>
                  <a:srgbClr val="FFFF00"/>
                </a:solidFill>
              </a:rPr>
              <a:t/>
            </a:r>
            <a:br>
              <a:rPr lang="ko-KR" altLang="en-US" dirty="0">
                <a:solidFill>
                  <a:srgbClr val="FFFF00"/>
                </a:solidFill>
              </a:rPr>
            </a:br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'</a:t>
            </a:r>
            <a:r>
              <a:rPr lang="ko-KR" altLang="en-US" sz="2800" dirty="0" smtClean="0">
                <a:solidFill>
                  <a:schemeClr val="bg1"/>
                </a:solidFill>
              </a:rPr>
              <a:t>목숨 걸고 </a:t>
            </a:r>
            <a:r>
              <a:rPr lang="ko-KR" altLang="en-US" sz="2800" dirty="0">
                <a:solidFill>
                  <a:schemeClr val="bg1"/>
                </a:solidFill>
              </a:rPr>
              <a:t>먹어야 하는 먹거리 이제 카페인 폭탄우유까지</a:t>
            </a:r>
            <a:r>
              <a:rPr lang="en-US" altLang="ko-KR" sz="2800" dirty="0">
                <a:solidFill>
                  <a:schemeClr val="bg1"/>
                </a:solidFill>
              </a:rPr>
              <a:t>... '</a:t>
            </a:r>
            <a:r>
              <a:rPr lang="ko-KR" altLang="en-US" sz="2800" dirty="0">
                <a:solidFill>
                  <a:schemeClr val="bg1"/>
                </a:solidFill>
              </a:rPr>
              <a:t>방사능</a:t>
            </a:r>
            <a:r>
              <a:rPr lang="en-US" altLang="ko-KR" sz="2800" dirty="0">
                <a:solidFill>
                  <a:schemeClr val="bg1"/>
                </a:solidFill>
              </a:rPr>
              <a:t>..., “</a:t>
            </a:r>
            <a:r>
              <a:rPr lang="ko-KR" altLang="en-US" sz="2800" dirty="0">
                <a:solidFill>
                  <a:schemeClr val="bg1"/>
                </a:solidFill>
              </a:rPr>
              <a:t>명태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고등어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대구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표고버섯은 안돼요”</a:t>
            </a:r>
            <a:r>
              <a:rPr lang="en-US" altLang="ko-KR" sz="2800" dirty="0">
                <a:solidFill>
                  <a:schemeClr val="bg1"/>
                </a:solidFill>
              </a:rPr>
              <a:t>,, </a:t>
            </a:r>
            <a:r>
              <a:rPr lang="ko-KR" altLang="en-US" sz="2800" dirty="0">
                <a:solidFill>
                  <a:schemeClr val="bg1"/>
                </a:solidFill>
              </a:rPr>
              <a:t>자기 삶을 자본에 저당 잡혀 사는 사람들</a:t>
            </a:r>
            <a:r>
              <a:rPr lang="en-US" altLang="ko-KR" sz="2800" dirty="0">
                <a:solidFill>
                  <a:schemeClr val="bg1"/>
                </a:solidFill>
              </a:rPr>
              <a:t>...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http://chamstory.tistory.com/2439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학교급식 </a:t>
            </a:r>
            <a:r>
              <a:rPr lang="en-US" altLang="ko-KR" sz="2800" dirty="0" smtClean="0">
                <a:solidFill>
                  <a:schemeClr val="bg1"/>
                </a:solidFill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</a:rPr>
              <a:t>방사능 </a:t>
            </a:r>
            <a:r>
              <a:rPr lang="ko-KR" altLang="en-US" sz="2800" dirty="0">
                <a:solidFill>
                  <a:schemeClr val="bg1"/>
                </a:solidFill>
              </a:rPr>
              <a:t>위험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유전자변형</a:t>
            </a:r>
            <a:r>
              <a:rPr lang="en-US" altLang="ko-KR" sz="2800" dirty="0">
                <a:solidFill>
                  <a:schemeClr val="bg1"/>
                </a:solidFill>
              </a:rPr>
              <a:t>(GMO)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ko-KR" altLang="en-US" sz="2800" dirty="0" err="1">
                <a:solidFill>
                  <a:schemeClr val="bg1"/>
                </a:solidFill>
              </a:rPr>
              <a:t>식자재</a:t>
            </a:r>
            <a:r>
              <a:rPr lang="en-US" altLang="ko-KR" sz="2800" dirty="0">
                <a:solidFill>
                  <a:schemeClr val="bg1"/>
                </a:solidFill>
              </a:rPr>
              <a:t>... 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/>
            </a:r>
            <a:br>
              <a:rPr lang="en-US" altLang="ko-KR" b="1" dirty="0" smtClean="0">
                <a:solidFill>
                  <a:srgbClr val="FFFF00"/>
                </a:solidFill>
              </a:rPr>
            </a:br>
            <a:r>
              <a:rPr lang="ko-KR" altLang="en-US" b="1" dirty="0" smtClean="0">
                <a:solidFill>
                  <a:srgbClr val="FFFF00"/>
                </a:solidFill>
              </a:rPr>
              <a:t>광고교육 </a:t>
            </a:r>
            <a:r>
              <a:rPr lang="ko-KR" altLang="en-US" b="1" dirty="0">
                <a:solidFill>
                  <a:srgbClr val="FFFF00"/>
                </a:solidFill>
              </a:rPr>
              <a:t>하지 </a:t>
            </a:r>
            <a:r>
              <a:rPr lang="ko-KR" altLang="en-US" b="1" dirty="0" smtClean="0">
                <a:solidFill>
                  <a:srgbClr val="FFFF00"/>
                </a:solidFill>
              </a:rPr>
              <a:t>않는 학교 왜</a:t>
            </a:r>
            <a:r>
              <a:rPr lang="en-US" altLang="ko-KR" b="1" dirty="0" smtClean="0">
                <a:solidFill>
                  <a:srgbClr val="FFFF00"/>
                </a:solidFill>
              </a:rPr>
              <a:t>?</a:t>
            </a:r>
            <a:r>
              <a:rPr lang="ko-KR" altLang="en-US" dirty="0">
                <a:solidFill>
                  <a:srgbClr val="FFFF00"/>
                </a:solidFill>
              </a:rPr>
              <a:t/>
            </a:r>
            <a:br>
              <a:rPr lang="ko-KR" altLang="en-US" dirty="0">
                <a:solidFill>
                  <a:srgbClr val="FFFF00"/>
                </a:solidFill>
              </a:rPr>
            </a:br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r>
              <a:rPr lang="ko-KR" altLang="en-US" dirty="0" smtClean="0">
                <a:solidFill>
                  <a:srgbClr val="FFFF00"/>
                </a:solidFill>
              </a:rPr>
              <a:t>대한민국 교육의 현실</a:t>
            </a:r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r>
              <a:rPr lang="en-US" altLang="ko-KR" sz="2200" dirty="0" smtClean="0">
                <a:solidFill>
                  <a:schemeClr val="bg1"/>
                </a:solidFill>
              </a:rPr>
              <a:t>https://www.youtube.com/watch?v=SEcsur6oiZ8</a:t>
            </a:r>
            <a:r>
              <a:rPr lang="ko-KR" altLang="en-US" dirty="0" smtClean="0">
                <a:solidFill>
                  <a:schemeClr val="bg1"/>
                </a:solidFill>
              </a:rPr>
              <a:t/>
            </a:r>
            <a:br>
              <a:rPr lang="ko-KR" altLang="en-US" dirty="0" smtClean="0">
                <a:solidFill>
                  <a:schemeClr val="bg1"/>
                </a:solidFill>
              </a:rPr>
            </a:b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김용택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377283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2"/>
                </a:solidFill>
              </a:rPr>
              <a:t>3S </a:t>
            </a:r>
            <a:r>
              <a:rPr lang="ko-KR" altLang="en-US" dirty="0">
                <a:solidFill>
                  <a:schemeClr val="bg2"/>
                </a:solidFill>
              </a:rPr>
              <a:t>정책은 아직도 유효하다</a:t>
            </a:r>
            <a:r>
              <a:rPr lang="en-US" altLang="ko-KR" dirty="0">
                <a:solidFill>
                  <a:schemeClr val="bg2"/>
                </a:solidFill>
              </a:rPr>
              <a:t> – </a:t>
            </a:r>
            <a:r>
              <a:rPr lang="ko-KR" altLang="en-US" dirty="0">
                <a:solidFill>
                  <a:schemeClr val="bg2"/>
                </a:solidFill>
              </a:rPr>
              <a:t>정경유착</a:t>
            </a:r>
            <a:r>
              <a:rPr lang="en-US" altLang="ko-KR" dirty="0">
                <a:solidFill>
                  <a:schemeClr val="bg2"/>
                </a:solidFill>
              </a:rPr>
              <a:t>, </a:t>
            </a:r>
            <a:r>
              <a:rPr lang="ko-KR" altLang="en-US" dirty="0">
                <a:solidFill>
                  <a:schemeClr val="bg2"/>
                </a:solidFill>
              </a:rPr>
              <a:t>권언유착</a:t>
            </a:r>
            <a:r>
              <a:rPr lang="en-US" altLang="ko-KR" dirty="0">
                <a:solidFill>
                  <a:schemeClr val="bg2"/>
                </a:solidFill>
              </a:rPr>
              <a:t>, </a:t>
            </a:r>
          </a:p>
          <a:p>
            <a:endParaRPr lang="en-US" altLang="ko-KR" dirty="0">
              <a:solidFill>
                <a:schemeClr val="bg2"/>
              </a:solidFill>
            </a:endParaRPr>
          </a:p>
          <a:p>
            <a:r>
              <a:rPr lang="ko-KR" altLang="en-US" dirty="0">
                <a:solidFill>
                  <a:schemeClr val="bg2"/>
                </a:solidFill>
              </a:rPr>
              <a:t>상업주의 </a:t>
            </a:r>
            <a:r>
              <a:rPr lang="en-US" altLang="ko-KR" dirty="0">
                <a:solidFill>
                  <a:schemeClr val="bg2"/>
                </a:solidFill>
              </a:rPr>
              <a:t>– </a:t>
            </a:r>
            <a:r>
              <a:rPr lang="ko-KR" altLang="en-US" dirty="0">
                <a:solidFill>
                  <a:schemeClr val="bg2"/>
                </a:solidFill>
              </a:rPr>
              <a:t>이익이 되는 것이 선이다</a:t>
            </a:r>
            <a:r>
              <a:rPr lang="en-US" altLang="ko-KR" dirty="0">
                <a:solidFill>
                  <a:schemeClr val="bg2"/>
                </a:solidFill>
              </a:rPr>
              <a:t>. </a:t>
            </a:r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sz="1900" dirty="0" smtClean="0">
                <a:solidFill>
                  <a:schemeClr val="bg2"/>
                </a:solidFill>
              </a:rPr>
              <a:t>https://www.facebook.com/100009237629927/videos/1726528274331743/</a:t>
            </a:r>
            <a:endParaRPr lang="en-US" altLang="ko-KR" sz="1900" dirty="0">
              <a:solidFill>
                <a:schemeClr val="bg2"/>
              </a:solidFill>
            </a:endParaRPr>
          </a:p>
          <a:p>
            <a:r>
              <a:rPr lang="ko-KR" altLang="en-US" dirty="0">
                <a:solidFill>
                  <a:schemeClr val="bg2"/>
                </a:solidFill>
              </a:rPr>
              <a:t>자본의 논리 </a:t>
            </a:r>
            <a:r>
              <a:rPr lang="en-US" altLang="ko-KR" dirty="0">
                <a:solidFill>
                  <a:schemeClr val="bg2"/>
                </a:solidFill>
              </a:rPr>
              <a:t>– </a:t>
            </a:r>
            <a:r>
              <a:rPr lang="ko-KR" altLang="en-US" dirty="0">
                <a:solidFill>
                  <a:schemeClr val="bg2"/>
                </a:solidFill>
              </a:rPr>
              <a:t>이윤의 </a:t>
            </a:r>
            <a:r>
              <a:rPr lang="ko-KR" altLang="en-US" dirty="0" smtClean="0">
                <a:solidFill>
                  <a:schemeClr val="bg2"/>
                </a:solidFill>
              </a:rPr>
              <a:t>극대화</a:t>
            </a:r>
            <a:endParaRPr lang="en-US" altLang="ko-KR" dirty="0" smtClean="0">
              <a:solidFill>
                <a:schemeClr val="bg2"/>
              </a:solidFill>
            </a:endParaRPr>
          </a:p>
          <a:p>
            <a:endParaRPr lang="en-US" altLang="ko-KR" dirty="0">
              <a:solidFill>
                <a:schemeClr val="bg2"/>
              </a:solidFill>
            </a:endParaRPr>
          </a:p>
          <a:p>
            <a:r>
              <a:rPr lang="ko-KR" altLang="en-US" dirty="0">
                <a:solidFill>
                  <a:schemeClr val="bg2"/>
                </a:solidFill>
              </a:rPr>
              <a:t> 방송은 누가 만드나</a:t>
            </a:r>
            <a:r>
              <a:rPr lang="en-US" altLang="ko-KR" dirty="0">
                <a:solidFill>
                  <a:schemeClr val="bg2"/>
                </a:solidFill>
              </a:rPr>
              <a:t>?</a:t>
            </a:r>
          </a:p>
          <a:p>
            <a:endParaRPr lang="en-US" altLang="ko-KR" dirty="0">
              <a:solidFill>
                <a:schemeClr val="bg2"/>
              </a:solidFill>
            </a:endParaRPr>
          </a:p>
          <a:p>
            <a:r>
              <a:rPr lang="ko-KR" altLang="en-US" dirty="0">
                <a:solidFill>
                  <a:schemeClr val="bg2"/>
                </a:solidFill>
              </a:rPr>
              <a:t>“부패한 정부는 모든 것을 민영화한다”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ko-KR" altLang="en-US" b="1" dirty="0" smtClean="0">
                <a:solidFill>
                  <a:srgbClr val="FFFF00"/>
                </a:solidFill>
              </a:rPr>
              <a:t>언론이 </a:t>
            </a:r>
            <a:r>
              <a:rPr lang="ko-KR" altLang="en-US" b="1" dirty="0">
                <a:solidFill>
                  <a:srgbClr val="FFFF00"/>
                </a:solidFill>
              </a:rPr>
              <a:t>만드는 세상</a:t>
            </a:r>
            <a:r>
              <a:rPr lang="ko-KR" altLang="en-US" dirty="0">
                <a:solidFill>
                  <a:srgbClr val="FFFF00"/>
                </a:solidFill>
              </a:rPr>
              <a:t/>
            </a:r>
            <a:br>
              <a:rPr lang="ko-KR" altLang="en-US" dirty="0">
                <a:solidFill>
                  <a:srgbClr val="FFFF00"/>
                </a:solidFill>
              </a:rPr>
            </a:br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1" y="1600200"/>
            <a:ext cx="8136904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민영화 </a:t>
            </a:r>
            <a:r>
              <a:rPr lang="en-US" altLang="ko-KR" sz="2800" dirty="0">
                <a:solidFill>
                  <a:schemeClr val="bg1"/>
                </a:solidFill>
              </a:rPr>
              <a:t>- </a:t>
            </a:r>
            <a:r>
              <a:rPr lang="ko-KR" altLang="en-US" sz="2800" dirty="0" err="1" smtClean="0">
                <a:solidFill>
                  <a:schemeClr val="bg1"/>
                </a:solidFill>
              </a:rPr>
              <a:t>임금피크제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</a:rPr>
              <a:t>해고요건  완화</a:t>
            </a:r>
            <a:r>
              <a:rPr lang="en-US" altLang="ko-KR" sz="2800" dirty="0" smtClean="0">
                <a:solidFill>
                  <a:schemeClr val="bg1"/>
                </a:solidFill>
              </a:rPr>
              <a:t>-</a:t>
            </a:r>
            <a:r>
              <a:rPr lang="ko-KR" altLang="en-US" sz="2800" dirty="0" smtClean="0">
                <a:solidFill>
                  <a:schemeClr val="bg1"/>
                </a:solidFill>
              </a:rPr>
              <a:t> ‘</a:t>
            </a:r>
            <a:r>
              <a:rPr lang="ko-KR" altLang="en-US" sz="2800" dirty="0">
                <a:solidFill>
                  <a:schemeClr val="bg1"/>
                </a:solidFill>
              </a:rPr>
              <a:t>에너지 산업구조 선진화</a:t>
            </a:r>
            <a:r>
              <a:rPr lang="ko-KR" altLang="en-US" sz="2800" dirty="0" smtClean="0">
                <a:solidFill>
                  <a:schemeClr val="bg1"/>
                </a:solidFill>
              </a:rPr>
              <a:t>’</a:t>
            </a:r>
            <a:r>
              <a:rPr lang="en-US" altLang="ko-KR" sz="2800" dirty="0" smtClean="0">
                <a:solidFill>
                  <a:schemeClr val="bg1"/>
                </a:solidFill>
              </a:rPr>
              <a:t>,  </a:t>
            </a:r>
            <a:r>
              <a:rPr lang="ko-KR" altLang="en-US" sz="2800" dirty="0" smtClean="0">
                <a:solidFill>
                  <a:schemeClr val="bg1"/>
                </a:solidFill>
              </a:rPr>
              <a:t>노동시장 선진화</a:t>
            </a:r>
            <a:r>
              <a:rPr lang="en-US" altLang="ko-KR" sz="2800" dirty="0" smtClean="0">
                <a:solidFill>
                  <a:schemeClr val="bg1"/>
                </a:solidFill>
              </a:rPr>
              <a:t>?</a:t>
            </a:r>
          </a:p>
          <a:p>
            <a:endParaRPr lang="ko-KR" altLang="en-US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민간위탁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공공부문에 </a:t>
            </a:r>
            <a:r>
              <a:rPr lang="ko-KR" altLang="en-US" sz="2800" dirty="0" err="1">
                <a:solidFill>
                  <a:schemeClr val="bg1"/>
                </a:solidFill>
              </a:rPr>
              <a:t>영리성을</a:t>
            </a:r>
            <a:r>
              <a:rPr lang="ko-KR" altLang="en-US" sz="2800" dirty="0">
                <a:solidFill>
                  <a:schemeClr val="bg1"/>
                </a:solidFill>
              </a:rPr>
              <a:t> 도입하는 민영화가 바로 자본이 원하는 세상이다</a:t>
            </a:r>
            <a:r>
              <a:rPr lang="en-US" altLang="ko-KR" sz="2800" dirty="0">
                <a:solidFill>
                  <a:schemeClr val="bg1"/>
                </a:solidFill>
              </a:rPr>
              <a:t>. </a:t>
            </a:r>
            <a:r>
              <a:rPr lang="ko-KR" altLang="en-US" sz="2800" dirty="0">
                <a:solidFill>
                  <a:schemeClr val="bg1"/>
                </a:solidFill>
              </a:rPr>
              <a:t>교육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의료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수도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전기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물</a:t>
            </a:r>
            <a:r>
              <a:rPr lang="en-US" altLang="ko-KR" sz="2800" dirty="0">
                <a:solidFill>
                  <a:schemeClr val="bg1"/>
                </a:solidFill>
              </a:rPr>
              <a:t>.... </a:t>
            </a:r>
            <a:r>
              <a:rPr lang="ko-KR" altLang="en-US" sz="2800" dirty="0">
                <a:solidFill>
                  <a:schemeClr val="bg1"/>
                </a:solidFill>
              </a:rPr>
              <a:t>등 돈이 되는 것은 모두 민영화하려는 </a:t>
            </a:r>
            <a:r>
              <a:rPr lang="ko-KR" altLang="en-US" sz="2800" dirty="0" smtClean="0">
                <a:solidFill>
                  <a:schemeClr val="bg1"/>
                </a:solidFill>
              </a:rPr>
              <a:t>것이 자본의 </a:t>
            </a:r>
            <a:r>
              <a:rPr lang="ko-KR" altLang="en-US" sz="2800" dirty="0">
                <a:solidFill>
                  <a:schemeClr val="bg1"/>
                </a:solidFill>
              </a:rPr>
              <a:t>속성이다</a:t>
            </a:r>
            <a:r>
              <a:rPr lang="en-US" altLang="ko-KR" sz="2800" dirty="0">
                <a:solidFill>
                  <a:schemeClr val="bg1"/>
                </a:solidFill>
              </a:rPr>
              <a:t>. 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교육이 자본에 예속되면</a:t>
            </a:r>
            <a:r>
              <a:rPr lang="en-US" altLang="ko-KR" sz="2800" dirty="0">
                <a:solidFill>
                  <a:schemeClr val="bg1"/>
                </a:solidFill>
              </a:rPr>
              <a:t>… </a:t>
            </a:r>
            <a:r>
              <a:rPr lang="ko-KR" altLang="en-US" sz="2800" dirty="0">
                <a:solidFill>
                  <a:schemeClr val="bg1"/>
                </a:solidFill>
              </a:rPr>
              <a:t>△ 국정교과서제 도입</a:t>
            </a:r>
            <a:r>
              <a:rPr lang="en-US" altLang="ko-KR" sz="2800" dirty="0">
                <a:solidFill>
                  <a:schemeClr val="bg1"/>
                </a:solidFill>
              </a:rPr>
              <a:t>. </a:t>
            </a:r>
            <a:r>
              <a:rPr lang="ko-KR" altLang="en-US" sz="2800" dirty="0">
                <a:solidFill>
                  <a:schemeClr val="bg1"/>
                </a:solidFill>
              </a:rPr>
              <a:t>△ </a:t>
            </a:r>
            <a:r>
              <a:rPr lang="ko-KR" altLang="en-US" sz="2800" dirty="0" err="1">
                <a:solidFill>
                  <a:schemeClr val="bg1"/>
                </a:solidFill>
              </a:rPr>
              <a:t>자유학기제</a:t>
            </a:r>
            <a:r>
              <a:rPr lang="ko-KR" altLang="en-US" sz="2800" dirty="0">
                <a:solidFill>
                  <a:schemeClr val="bg1"/>
                </a:solidFill>
              </a:rPr>
              <a:t> △ 대학 법인화 추진과 구조 조정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△ 교원평가 및 학교 평가 강화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△ 학교 다양성 정책 △ 사회맞춤형 학과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△ </a:t>
            </a:r>
            <a:r>
              <a:rPr lang="ko-KR" altLang="en-US" sz="2800" dirty="0" err="1">
                <a:solidFill>
                  <a:schemeClr val="bg1"/>
                </a:solidFill>
              </a:rPr>
              <a:t>일학습</a:t>
            </a:r>
            <a:r>
              <a:rPr lang="ko-KR" altLang="en-US" sz="2800" dirty="0">
                <a:solidFill>
                  <a:schemeClr val="bg1"/>
                </a:solidFill>
              </a:rPr>
              <a:t> 병행제</a:t>
            </a:r>
            <a:r>
              <a:rPr lang="en-US" altLang="ko-KR" sz="2800" dirty="0">
                <a:solidFill>
                  <a:schemeClr val="bg1"/>
                </a:solidFill>
              </a:rPr>
              <a:t>... 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자본이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</a:rPr>
              <a:t>원하는 세상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7653536" cy="936104"/>
          </a:xfrm>
        </p:spPr>
        <p:txBody>
          <a:bodyPr>
            <a:noAutofit/>
          </a:bodyPr>
          <a:lstStyle/>
          <a:p>
            <a:r>
              <a:rPr lang="ko-KR" altLang="en-US" sz="36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학교는 왜 철학을 가르치지 않는가</a:t>
            </a:r>
            <a:r>
              <a:rPr lang="en-US" altLang="ko-KR" sz="36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 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700808"/>
            <a:ext cx="8136904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철학이란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무엇인가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세상을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보는 관점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기준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원칙</a:t>
            </a:r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세계관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누구인가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자아관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  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학교에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왜 다녀야 하나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돈을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많이 벌고 싶어요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경제관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행복이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행복관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종교란 </a:t>
            </a:r>
            <a:r>
              <a:rPr lang="ko-KR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무엇인가</a:t>
            </a:r>
            <a:r>
              <a:rPr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종교관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역사란 무엇인가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? 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896" y="476672"/>
            <a:ext cx="8229600" cy="1152128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rgbClr val="0000FF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철학이란 무엇인가</a:t>
            </a:r>
            <a:r>
              <a:rPr lang="en-US" altLang="ko-KR" sz="3600" dirty="0" smtClean="0">
                <a:solidFill>
                  <a:srgbClr val="0000FF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 </a:t>
            </a:r>
            <a:endParaRPr lang="ko-KR" altLang="en-US" sz="3600" dirty="0">
              <a:solidFill>
                <a:srgbClr val="0000FF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pic>
        <p:nvPicPr>
          <p:cNvPr id="6" name="내용 개체 틀 5" descr="20161223_1028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07" y="1700213"/>
            <a:ext cx="8065911" cy="4537075"/>
          </a:xfrm>
        </p:spPr>
      </p:pic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? 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74024" cy="1152128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관념철학과 유물철학</a:t>
            </a:r>
            <a:r>
              <a:rPr lang="en-US" altLang="ko-KR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 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철학이란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… </a:t>
            </a: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세계관이다</a:t>
            </a:r>
            <a:r>
              <a:rPr lang="en-US" altLang="ko-K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형이상학적인 세계관과 변증법적 세계관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변증법적 세계관</a:t>
            </a:r>
            <a:endParaRPr lang="en-US" altLang="ko-KR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FF00"/>
                </a:solidFill>
              </a:rPr>
              <a:t>변화와 연관의 법칙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모든 사물의 현상은 양적 변화가 쌓이고 쌓여서 질적 변화를 일으키는 형태로 변화 발전한다는 </a:t>
            </a:r>
            <a:r>
              <a:rPr lang="ko-KR" altLang="en-US" sz="2000" dirty="0" smtClean="0">
                <a:solidFill>
                  <a:srgbClr val="FFFF00"/>
                </a:solidFill>
              </a:rPr>
              <a:t>양질전화의 법칙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사물현상은 대립되는 </a:t>
            </a:r>
            <a:r>
              <a:rPr lang="en-US" altLang="ko-KR" sz="2000" dirty="0" smtClean="0">
                <a:solidFill>
                  <a:schemeClr val="bg1"/>
                </a:solidFill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</a:rPr>
              <a:t>음전기와 양전기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북극과 남극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</a:rPr>
              <a:t>과 같이 모순된 </a:t>
            </a:r>
            <a:r>
              <a:rPr lang="ko-KR" altLang="en-US" sz="2000" dirty="0" smtClean="0">
                <a:solidFill>
                  <a:srgbClr val="FFFF00"/>
                </a:solidFill>
              </a:rPr>
              <a:t>대립물의 통일과 투쟁의 법칙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새것이 발생하고 낡은 것이 부정되는 부정의 </a:t>
            </a:r>
            <a:r>
              <a:rPr lang="ko-KR" altLang="en-US" sz="2000" dirty="0" smtClean="0">
                <a:solidFill>
                  <a:srgbClr val="FFFF00"/>
                </a:solidFill>
              </a:rPr>
              <a:t>부정의 법칙</a:t>
            </a:r>
            <a:r>
              <a:rPr lang="ko-KR" altLang="en-US" sz="2000" dirty="0" smtClean="0">
                <a:solidFill>
                  <a:schemeClr val="bg1"/>
                </a:solidFill>
              </a:rPr>
              <a:t>으로 구성되어 있다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그 밖에도 변증법적 세계관은 </a:t>
            </a:r>
            <a:r>
              <a:rPr lang="ko-KR" altLang="en-US" sz="2000" dirty="0" smtClean="0">
                <a:solidFill>
                  <a:srgbClr val="FFFF00"/>
                </a:solidFill>
              </a:rPr>
              <a:t>범주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원인과 결과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본질과 현상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내용과 형식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필연성과 우연성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일반적인 것과 개별적인 것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가능성과 현실성</a:t>
            </a:r>
            <a:r>
              <a:rPr lang="ko-KR" altLang="en-US" sz="2000" dirty="0" smtClean="0">
                <a:solidFill>
                  <a:schemeClr val="bg1"/>
                </a:solidFill>
              </a:rPr>
              <a:t>에 대해 이해를 함으로써 인식의 지평을 확대할 수 있다</a:t>
            </a:r>
            <a:r>
              <a:rPr lang="en-US" altLang="ko-KR" sz="2000" dirty="0" smtClean="0">
                <a:solidFill>
                  <a:schemeClr val="bg1"/>
                </a:solidFill>
              </a:rPr>
              <a:t>. </a:t>
            </a: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</a:rPr>
              <a:t>? 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>
                <a:solidFill>
                  <a:srgbClr val="FFFF00"/>
                </a:solidFill>
                <a:latin typeface="나눔손글씨 붓" charset="-127"/>
                <a:ea typeface="나눔손글씨 붓" charset="-127"/>
              </a:rPr>
              <a:t>경기도 철학교육</a:t>
            </a:r>
            <a:endParaRPr lang="ko-KR" altLang="en-US" sz="3600" dirty="0">
              <a:solidFill>
                <a:srgbClr val="FFFF00"/>
              </a:solidFill>
              <a:latin typeface="나눔손글씨 붓" charset="-127"/>
              <a:ea typeface="나눔손글씨 붓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4096" y="1484784"/>
            <a:ext cx="75243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b="1" dirty="0" smtClean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초</a:t>
            </a:r>
            <a:r>
              <a:rPr lang="en-US" altLang="ko-KR" sz="2400" b="1" dirty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·</a:t>
            </a:r>
            <a:r>
              <a:rPr lang="ko-KR" altLang="en-US" sz="2400" b="1" dirty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중</a:t>
            </a:r>
            <a:r>
              <a:rPr lang="en-US" altLang="ko-KR" sz="2400" b="1" dirty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·</a:t>
            </a:r>
            <a:r>
              <a:rPr lang="ko-KR" altLang="en-US" sz="2400" b="1" dirty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고등학생들이 배울 ‘더불어 나누는 철학</a:t>
            </a:r>
            <a:r>
              <a:rPr lang="ko-KR" altLang="en-US" sz="2400" b="1" dirty="0" smtClean="0">
                <a:solidFill>
                  <a:srgbClr val="FFC000"/>
                </a:solidFill>
                <a:latin typeface="나눔손글씨 펜" charset="-127"/>
                <a:ea typeface="나눔손글씨 펜" charset="-127"/>
              </a:rPr>
              <a:t>’</a:t>
            </a:r>
            <a:endParaRPr lang="en-US" altLang="ko-KR" sz="2400" b="1" dirty="0" smtClean="0">
              <a:solidFill>
                <a:srgbClr val="FFC000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endParaRPr lang="ko-KR" altLang="en-US" sz="2400" dirty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학교는 왜 다녀야 하나요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  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▲행복한 학교가 있긴 한가요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어른처럼 사랑하면 안돼요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가족은 꼭 화목해야 하나요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 </a:t>
            </a: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게임이 꼭 나쁜가요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         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욕하면 왜 안돼요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돈을 많이 벌고 싶어요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! 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     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좀 튀면 안 되나요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왜 사람 차별 하나고요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    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왜 태어났을까요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latin typeface="나눔손글씨 펜" charset="-127"/>
              <a:ea typeface="나눔손글씨 펜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내 꿈은 무엇일까요</a:t>
            </a:r>
            <a:r>
              <a:rPr lang="en-US" altLang="ko-KR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 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        </a:t>
            </a:r>
            <a:r>
              <a:rPr lang="ko-KR" altLang="en-US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▲ </a:t>
            </a:r>
            <a:r>
              <a:rPr lang="ko-KR" altLang="en-US" sz="2000" dirty="0" err="1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왕따는</a:t>
            </a:r>
            <a:r>
              <a:rPr lang="ko-KR" altLang="en-US" sz="2000" dirty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 왜 안되나요</a:t>
            </a:r>
            <a:r>
              <a:rPr lang="en-US" altLang="ko-KR" sz="2000" dirty="0" smtClean="0">
                <a:solidFill>
                  <a:schemeClr val="bg1"/>
                </a:solidFill>
                <a:latin typeface="나눔손글씨 펜" charset="-127"/>
                <a:ea typeface="나눔손글씨 펜" charset="-127"/>
              </a:rPr>
              <a:t>?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ko-KR" altLang="en-US" dirty="0">
                <a:solidFill>
                  <a:srgbClr val="FFFF00"/>
                </a:solidFill>
              </a:rPr>
              <a:t>경기도 철학교과서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철학을 가르쳐야 하는 이유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700808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ko-K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dirty="0">
                <a:solidFill>
                  <a:schemeClr val="bg2"/>
                </a:solidFill>
              </a:rPr>
              <a:t>교육법 제 </a:t>
            </a:r>
            <a:r>
              <a:rPr lang="en-US" altLang="ko-KR" sz="2800" dirty="0">
                <a:solidFill>
                  <a:schemeClr val="bg2"/>
                </a:solidFill>
              </a:rPr>
              <a:t>1</a:t>
            </a:r>
            <a:r>
              <a:rPr lang="ko-KR" altLang="en-US" sz="2800" dirty="0">
                <a:solidFill>
                  <a:schemeClr val="bg2"/>
                </a:solidFill>
              </a:rPr>
              <a:t>조는 </a:t>
            </a:r>
            <a:r>
              <a:rPr lang="en-US" altLang="ko-KR" sz="2800" dirty="0">
                <a:solidFill>
                  <a:schemeClr val="bg2"/>
                </a:solidFill>
              </a:rPr>
              <a:t>'</a:t>
            </a:r>
            <a:r>
              <a:rPr lang="ko-KR" altLang="en-US" sz="2800" dirty="0">
                <a:solidFill>
                  <a:schemeClr val="bg2"/>
                </a:solidFill>
              </a:rPr>
              <a:t>홍익인간‘의 이념</a:t>
            </a:r>
            <a:r>
              <a:rPr lang="en-US" altLang="ko-KR" sz="2800" dirty="0">
                <a:solidFill>
                  <a:schemeClr val="bg2"/>
                </a:solidFill>
              </a:rPr>
              <a:t>' </a:t>
            </a:r>
            <a:r>
              <a:rPr lang="ko-KR" altLang="en-US" sz="2800" dirty="0">
                <a:solidFill>
                  <a:schemeClr val="bg2"/>
                </a:solidFill>
              </a:rPr>
              <a:t>아래 </a:t>
            </a:r>
            <a:r>
              <a:rPr lang="en-US" altLang="ko-KR" sz="2800" dirty="0">
                <a:solidFill>
                  <a:schemeClr val="bg2"/>
                </a:solidFill>
              </a:rPr>
              <a:t>'</a:t>
            </a:r>
            <a:r>
              <a:rPr lang="ko-KR" altLang="en-US" sz="2800" dirty="0">
                <a:solidFill>
                  <a:schemeClr val="bg2"/>
                </a:solidFill>
              </a:rPr>
              <a:t>지덕체를 겸비한 조화로운 인간양성</a:t>
            </a:r>
            <a:r>
              <a:rPr lang="en-US" altLang="ko-KR" sz="2800" dirty="0">
                <a:solidFill>
                  <a:schemeClr val="bg2"/>
                </a:solidFill>
              </a:rPr>
              <a:t>‘ -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민주시민 양성 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판단 능력이 없는 인간 양성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Char char="-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헌법을 모르는 민주시민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Char char="-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노동법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근로기준법을 모르는 노동자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Char char="-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착하기만 한 인간을 길러내는 학교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FontTx/>
              <a:buChar char="-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순종하는 인간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근면한 인간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누가 좋아할까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0" indent="0">
              <a:buFontTx/>
              <a:buChar char="-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자본이 필요로 하는 인간 양성</a:t>
            </a: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83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25544" cy="1224136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진보교육감은 교육을 살릴 수 있을까</a:t>
            </a:r>
            <a:r>
              <a:rPr lang="en-US" altLang="ko-KR" sz="32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32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060848"/>
            <a:ext cx="810140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세계학력평가에서 핀란드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위 한국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위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…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핀란드 교육관계자와 우리나라 교육관계자의 대화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rgbClr val="FFFF00"/>
                </a:solidFill>
                <a:latin typeface="+mn-ea"/>
              </a:rPr>
              <a:t>한국교육관계자 </a:t>
            </a:r>
            <a:r>
              <a:rPr lang="en-US" altLang="ko-KR" sz="2400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“허허</a:t>
            </a:r>
            <a:r>
              <a:rPr lang="en-US" altLang="ko-KR" sz="2400" dirty="0" smtClean="0">
                <a:solidFill>
                  <a:schemeClr val="bg1"/>
                </a:solidFill>
              </a:rPr>
              <a:t>, </a:t>
            </a:r>
            <a:r>
              <a:rPr lang="ko-KR" altLang="en-US" sz="2400" dirty="0" smtClean="0">
                <a:solidFill>
                  <a:schemeClr val="bg1"/>
                </a:solidFill>
              </a:rPr>
              <a:t>근소한 차이로 우리가 졌습니다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rgbClr val="FFFF00"/>
                </a:solidFill>
                <a:latin typeface="+mn-ea"/>
              </a:rPr>
              <a:t>핀란드 교육관계자 </a:t>
            </a:r>
            <a:r>
              <a:rPr lang="en-US" altLang="ko-KR" sz="2400" dirty="0" smtClean="0">
                <a:solidFill>
                  <a:srgbClr val="FFFF00"/>
                </a:solidFill>
                <a:latin typeface="+mn-ea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“저희가 큰 차이로 앞섰습니다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핀란드 학생들은 웃으면서 공부하지만 한국 학생들은 울면서 공부하지 않습니까</a:t>
            </a:r>
            <a:r>
              <a:rPr lang="en-US" altLang="ko-KR" sz="2400" dirty="0" smtClean="0">
                <a:solidFill>
                  <a:schemeClr val="bg1"/>
                </a:solidFill>
              </a:rPr>
              <a:t>? </a:t>
            </a:r>
            <a:r>
              <a:rPr lang="ko-KR" altLang="en-US" sz="2400" dirty="0" smtClean="0">
                <a:solidFill>
                  <a:schemeClr val="bg1"/>
                </a:solidFill>
              </a:rPr>
              <a:t>한 명의 </a:t>
            </a:r>
            <a:r>
              <a:rPr lang="ko-KR" altLang="en-US" sz="2400" dirty="0" smtClean="0">
                <a:solidFill>
                  <a:schemeClr val="bg1"/>
                </a:solidFill>
              </a:rPr>
              <a:t>낙오자도 없이</a:t>
            </a:r>
            <a:r>
              <a:rPr lang="en-US" altLang="ko-KR" sz="2400" dirty="0" smtClean="0">
                <a:solidFill>
                  <a:schemeClr val="bg1"/>
                </a:solidFill>
              </a:rPr>
              <a:t>…”</a:t>
            </a:r>
            <a:endParaRPr lang="ko-KR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83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학교가 추구하는 가치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916832"/>
            <a:ext cx="777686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교육은 상품이 아닌 공공재다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이기적인 인간 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–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사회적인 인간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길러야</a:t>
            </a: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경쟁이 아닌 더불어 사는 가치관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학교문화</a:t>
            </a:r>
            <a:r>
              <a:rPr lang="en-US" altLang="ko-KR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교실문화 바뀌어야</a:t>
            </a: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23436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차고 푸른 수평선을 끌고 바람과 물결의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경계를 넘어가는 북해를 바라보며 그는 울었다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99592" y="332656"/>
            <a:ext cx="77403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b="1" dirty="0">
                <a:solidFill>
                  <a:srgbClr val="FFC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북해를 바라보며 그는 울었다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91880" y="1318816"/>
            <a:ext cx="16561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rgbClr val="FFC000"/>
                </a:solidFill>
                <a:latin typeface="나눔바른고딕" panose="020B0600000101010101" charset="-127"/>
                <a:ea typeface="나눔바른고딕" panose="020B0600000101010101" charset="-127"/>
              </a:rPr>
              <a:t>도종환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77540" y="3701341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내일 학교 </a:t>
            </a:r>
            <a:r>
              <a:rPr lang="ko-KR" altLang="en-US" sz="2400" dirty="0" err="1">
                <a:solidFill>
                  <a:prstClr val="white"/>
                </a:solidFill>
              </a:rPr>
              <a:t>가는날이라고</a:t>
            </a:r>
            <a:r>
              <a:rPr lang="ko-KR" altLang="en-US" sz="2400" dirty="0">
                <a:solidFill>
                  <a:prstClr val="white"/>
                </a:solidFill>
              </a:rPr>
              <a:t> 하면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신난다고 소리치는 볼 붉은 꼬마 아이들 바라보다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그의 눈동자에는 북해의 물방울이 날아와 고이곤 했다</a:t>
            </a:r>
          </a:p>
        </p:txBody>
      </p:sp>
    </p:spTree>
    <p:extLst>
      <p:ext uri="{BB962C8B-B14F-4D97-AF65-F5344CB8AC3E}">
        <p14:creationId xmlns="" xmlns:p14="http://schemas.microsoft.com/office/powerpoint/2010/main" val="27866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교사는 무엇을 가르쳐야 하는가</a:t>
            </a:r>
            <a:r>
              <a:rPr lang="en-US" altLang="ko-KR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?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인류가 지향하는 보편적인 가치</a:t>
            </a:r>
            <a:endParaRPr lang="en-US" altLang="ko-KR" dirty="0" smtClean="0">
              <a:solidFill>
                <a:srgbClr val="FFC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인간의 존엄성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자유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전근대적인 가치관</a:t>
            </a:r>
            <a:endParaRPr lang="en-US" altLang="ko-KR" dirty="0" smtClean="0">
              <a:solidFill>
                <a:srgbClr val="FFC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고정관념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선입견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편견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아집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표리부동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흑백논리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왜곡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…</a:t>
            </a:r>
          </a:p>
          <a:p>
            <a:pPr marL="0" indent="0">
              <a:buNone/>
            </a:pPr>
            <a:endParaRPr lang="en-US" altLang="ko-KR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dirty="0" err="1" smtClean="0">
                <a:solidFill>
                  <a:srgbClr val="FFC000"/>
                </a:solidFill>
                <a:latin typeface="+mj-ea"/>
                <a:ea typeface="+mj-ea"/>
              </a:rPr>
              <a:t>재사회화가</a:t>
            </a:r>
            <a:r>
              <a:rPr lang="ko-KR" altLang="en-US" dirty="0" smtClean="0">
                <a:solidFill>
                  <a:srgbClr val="FFC000"/>
                </a:solidFill>
                <a:latin typeface="+mj-ea"/>
                <a:ea typeface="+mj-ea"/>
              </a:rPr>
              <a:t> 필요한 이유 </a:t>
            </a:r>
            <a:r>
              <a:rPr lang="en-US" altLang="ko-KR" dirty="0" smtClean="0">
                <a:solidFill>
                  <a:srgbClr val="FFC000"/>
                </a:solidFill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http://chamstory.tistory.com/2520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철학교실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968552"/>
          </a:xfrm>
        </p:spPr>
        <p:txBody>
          <a:bodyPr>
            <a:noAutofit/>
          </a:bodyPr>
          <a:lstStyle/>
          <a:p>
            <a:pPr algn="ctr" fontAlgn="base"/>
            <a:r>
              <a:rPr lang="ko-KR" altLang="en-US" sz="1400" b="1" dirty="0" smtClean="0">
                <a:solidFill>
                  <a:srgbClr val="FFFF00"/>
                </a:solidFill>
              </a:rPr>
              <a:t>나를 찾아가는 철학여행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fontAlgn="base"/>
            <a:endParaRPr lang="en-US" altLang="ko-KR" sz="12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월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교육과정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지식과 지혜는 다르다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학습계획 </a:t>
            </a:r>
            <a:r>
              <a:rPr lang="ko-KR" altLang="en-US" sz="1200" dirty="0" smtClean="0">
                <a:solidFill>
                  <a:schemeClr val="bg1"/>
                </a:solidFill>
              </a:rPr>
              <a:t>세우기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자기소개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인사 나누기</a:t>
            </a:r>
            <a:r>
              <a:rPr lang="en-US" altLang="ko-KR" sz="1200" dirty="0" smtClean="0">
                <a:solidFill>
                  <a:schemeClr val="bg1"/>
                </a:solidFill>
              </a:rPr>
              <a:t>) 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우주 속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세계 속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대한민국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세종시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그리고 나</a:t>
            </a: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3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나는 누구인가</a:t>
            </a:r>
            <a:r>
              <a:rPr lang="en-US" altLang="ko-KR" sz="1200" dirty="0" smtClean="0">
                <a:solidFill>
                  <a:schemeClr val="bg1"/>
                </a:solidFill>
              </a:rPr>
              <a:t>? (</a:t>
            </a:r>
            <a:r>
              <a:rPr lang="ko-KR" altLang="en-US" sz="1200" dirty="0" smtClean="0">
                <a:solidFill>
                  <a:schemeClr val="bg1"/>
                </a:solidFill>
              </a:rPr>
              <a:t>자아관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3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어떻게 살 것인가</a:t>
            </a:r>
            <a:r>
              <a:rPr lang="en-US" altLang="ko-KR" sz="1200" dirty="0" smtClean="0">
                <a:solidFill>
                  <a:schemeClr val="bg1"/>
                </a:solidFill>
              </a:rPr>
              <a:t>?(</a:t>
            </a:r>
            <a:r>
              <a:rPr lang="ko-KR" altLang="en-US" sz="1200" dirty="0" smtClean="0">
                <a:solidFill>
                  <a:schemeClr val="bg1"/>
                </a:solidFill>
              </a:rPr>
              <a:t>인생관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4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사람이란 무엇인가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인간관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b="1" dirty="0" smtClean="0">
                <a:solidFill>
                  <a:schemeClr val="bg1"/>
                </a:solidFill>
              </a:rPr>
              <a:t>4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월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교육과정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나를 찾아가는 역사여행 </a:t>
            </a:r>
            <a:r>
              <a:rPr lang="en-US" altLang="ko-KR" sz="1200" dirty="0" smtClean="0">
                <a:solidFill>
                  <a:schemeClr val="bg1"/>
                </a:solidFill>
              </a:rPr>
              <a:t>–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우리집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우리고장의 역사 찾기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사회란 무엇인가</a:t>
            </a:r>
            <a:r>
              <a:rPr lang="en-US" altLang="ko-KR" sz="1200" dirty="0" smtClean="0">
                <a:solidFill>
                  <a:schemeClr val="bg1"/>
                </a:solidFill>
              </a:rPr>
              <a:t>? (</a:t>
            </a:r>
            <a:r>
              <a:rPr lang="ko-KR" altLang="en-US" sz="1200" dirty="0" smtClean="0">
                <a:solidFill>
                  <a:schemeClr val="bg1"/>
                </a:solidFill>
              </a:rPr>
              <a:t>가정사회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학교사회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지역사회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국가</a:t>
            </a:r>
            <a:r>
              <a:rPr lang="en-US" altLang="ko-KR" sz="1200" dirty="0" smtClean="0">
                <a:solidFill>
                  <a:schemeClr val="bg1"/>
                </a:solidFill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</a:rPr>
              <a:t>세계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3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역사공부 왜 하지</a:t>
            </a:r>
            <a:r>
              <a:rPr lang="en-US" altLang="ko-KR" sz="1200" dirty="0" smtClean="0">
                <a:solidFill>
                  <a:schemeClr val="bg1"/>
                </a:solidFill>
              </a:rPr>
              <a:t>..?(</a:t>
            </a:r>
            <a:r>
              <a:rPr lang="ko-KR" altLang="en-US" sz="1200" dirty="0" smtClean="0">
                <a:solidFill>
                  <a:schemeClr val="bg1"/>
                </a:solidFill>
              </a:rPr>
              <a:t>사관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4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나는 나의 주인이다</a:t>
            </a:r>
            <a:r>
              <a:rPr lang="en-US" altLang="ko-KR" sz="1200" dirty="0" smtClean="0">
                <a:solidFill>
                  <a:schemeClr val="bg1"/>
                </a:solidFill>
              </a:rPr>
              <a:t>- </a:t>
            </a:r>
            <a:r>
              <a:rPr lang="ko-KR" altLang="en-US" sz="1200" dirty="0" smtClean="0">
                <a:solidFill>
                  <a:schemeClr val="bg1"/>
                </a:solidFill>
              </a:rPr>
              <a:t>손바닥헌법읽기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b="1" dirty="0" smtClean="0">
                <a:solidFill>
                  <a:schemeClr val="bg1"/>
                </a:solidFill>
              </a:rPr>
              <a:t>5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월 </a:t>
            </a:r>
            <a:r>
              <a:rPr lang="ko-KR" altLang="en-US" sz="1200" b="1" dirty="0" smtClean="0">
                <a:solidFill>
                  <a:schemeClr val="bg1"/>
                </a:solidFill>
              </a:rPr>
              <a:t>교육과정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인권이란 무엇인가</a:t>
            </a:r>
            <a:r>
              <a:rPr lang="en-US" altLang="ko-KR" sz="1200" dirty="0" smtClean="0">
                <a:solidFill>
                  <a:schemeClr val="bg1"/>
                </a:solidFill>
              </a:rPr>
              <a:t>? - </a:t>
            </a:r>
            <a:r>
              <a:rPr lang="ko-KR" altLang="en-US" sz="1200" dirty="0" smtClean="0">
                <a:solidFill>
                  <a:schemeClr val="bg1"/>
                </a:solidFill>
              </a:rPr>
              <a:t>헌법에 보장된 내 권리 찾기</a:t>
            </a: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현상과 본질은 다르다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세계관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  <a:endParaRPr lang="ko-KR" altLang="en-US" sz="12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3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내 몸 내가 지키기 식품첨가물과 건강</a:t>
            </a:r>
          </a:p>
          <a:p>
            <a:pPr fontAlgn="base"/>
            <a:r>
              <a:rPr lang="en-US" altLang="ko-KR" sz="1200" dirty="0" smtClean="0">
                <a:solidFill>
                  <a:schemeClr val="bg1"/>
                </a:solidFill>
              </a:rPr>
              <a:t>4</a:t>
            </a:r>
            <a:r>
              <a:rPr lang="ko-KR" altLang="en-US" sz="1200" dirty="0" smtClean="0">
                <a:solidFill>
                  <a:schemeClr val="bg1"/>
                </a:solidFill>
              </a:rPr>
              <a:t>주 </a:t>
            </a:r>
            <a:r>
              <a:rPr lang="en-US" altLang="ko-KR" sz="1200" dirty="0" smtClean="0">
                <a:solidFill>
                  <a:schemeClr val="bg1"/>
                </a:solidFill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</a:rPr>
              <a:t>현상과 본질은 다르다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사실문제와 가치문제</a:t>
            </a:r>
            <a:r>
              <a:rPr lang="en-US" altLang="ko-KR" sz="1200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ko-KR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철학교실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968552"/>
          </a:xfrm>
        </p:spPr>
        <p:txBody>
          <a:bodyPr>
            <a:noAutofit/>
          </a:bodyPr>
          <a:lstStyle/>
          <a:p>
            <a:pPr algn="ctr" fontAlgn="base"/>
            <a:r>
              <a:rPr lang="ko-KR" altLang="en-US" sz="2000" b="1" dirty="0" smtClean="0">
                <a:solidFill>
                  <a:srgbClr val="FFFF00"/>
                </a:solidFill>
              </a:rPr>
              <a:t>나를 찾아가는 철학여행</a:t>
            </a:r>
            <a:endParaRPr lang="en-US" altLang="ko-KR" sz="2000" b="1" dirty="0" smtClean="0">
              <a:solidFill>
                <a:srgbClr val="FFFF00"/>
              </a:solidFill>
            </a:endParaRPr>
          </a:p>
          <a:p>
            <a:pPr algn="just" fontAlgn="base"/>
            <a:endParaRPr lang="en-US" altLang="ko-KR" sz="1400" b="1" dirty="0" smtClean="0">
              <a:solidFill>
                <a:srgbClr val="FFFF00"/>
              </a:solidFill>
            </a:endParaRPr>
          </a:p>
          <a:p>
            <a:pPr algn="just" fontAlgn="base"/>
            <a:endParaRPr lang="en-US" altLang="ko-KR" sz="18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b="1" dirty="0" smtClean="0">
                <a:solidFill>
                  <a:srgbClr val="FFC000"/>
                </a:solidFill>
              </a:rPr>
              <a:t>6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월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교육과정</a:t>
            </a:r>
            <a:endParaRPr lang="en-US" altLang="ko-KR" sz="1800" b="1" dirty="0" smtClean="0">
              <a:solidFill>
                <a:srgbClr val="FFC000"/>
              </a:solidFill>
            </a:endParaRPr>
          </a:p>
          <a:p>
            <a:pPr fontAlgn="base"/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1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</a:t>
            </a:r>
            <a:r>
              <a:rPr lang="ko-KR" altLang="en-US" sz="1800" dirty="0" smtClean="0">
                <a:solidFill>
                  <a:schemeClr val="bg1"/>
                </a:solidFill>
              </a:rPr>
              <a:t>세상을 보는 눈 </a:t>
            </a:r>
            <a:r>
              <a:rPr lang="en-US" altLang="ko-KR" sz="1800" dirty="0" smtClean="0">
                <a:solidFill>
                  <a:schemeClr val="bg1"/>
                </a:solidFill>
              </a:rPr>
              <a:t>– </a:t>
            </a:r>
            <a:r>
              <a:rPr lang="ko-KR" altLang="en-US" sz="1800" dirty="0" smtClean="0">
                <a:solidFill>
                  <a:schemeClr val="bg1"/>
                </a:solidFill>
              </a:rPr>
              <a:t>가치판단이 문제다 </a:t>
            </a: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2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</a:t>
            </a:r>
            <a:r>
              <a:rPr lang="ko-KR" altLang="en-US" sz="1800" dirty="0" smtClean="0">
                <a:solidFill>
                  <a:schemeClr val="bg1"/>
                </a:solidFill>
              </a:rPr>
              <a:t>우리가 사는 세상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톱아보기</a:t>
            </a:r>
            <a:r>
              <a:rPr lang="en-US" altLang="ko-KR" sz="1800" dirty="0" smtClean="0">
                <a:solidFill>
                  <a:schemeClr val="bg1"/>
                </a:solidFill>
              </a:rPr>
              <a:t>(</a:t>
            </a:r>
            <a:r>
              <a:rPr lang="ko-KR" altLang="en-US" sz="1800" dirty="0" smtClean="0">
                <a:solidFill>
                  <a:schemeClr val="bg1"/>
                </a:solidFill>
              </a:rPr>
              <a:t>현상과 본질</a:t>
            </a:r>
            <a:r>
              <a:rPr lang="en-US" altLang="ko-KR" sz="1800" dirty="0" smtClean="0">
                <a:solidFill>
                  <a:schemeClr val="bg1"/>
                </a:solidFill>
              </a:rPr>
              <a:t>)</a:t>
            </a:r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3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</a:t>
            </a:r>
            <a:r>
              <a:rPr lang="ko-KR" altLang="en-US" sz="1800" dirty="0" smtClean="0">
                <a:solidFill>
                  <a:schemeClr val="bg1"/>
                </a:solidFill>
              </a:rPr>
              <a:t>어떤 사람이 훌륭한 사람인가</a:t>
            </a:r>
            <a:r>
              <a:rPr lang="en-US" altLang="ko-KR" sz="1800" dirty="0" smtClean="0">
                <a:solidFill>
                  <a:schemeClr val="bg1"/>
                </a:solidFill>
              </a:rPr>
              <a:t>?(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롤</a:t>
            </a:r>
            <a:r>
              <a:rPr lang="ko-KR" altLang="en-US" sz="1800" dirty="0" smtClean="0">
                <a:solidFill>
                  <a:schemeClr val="bg1"/>
                </a:solidFill>
              </a:rPr>
              <a:t> 모델 찾기</a:t>
            </a:r>
            <a:r>
              <a:rPr lang="en-US" altLang="ko-KR" sz="1800" dirty="0" smtClean="0">
                <a:solidFill>
                  <a:schemeClr val="bg1"/>
                </a:solidFill>
              </a:rPr>
              <a:t>) </a:t>
            </a:r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4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</a:t>
            </a:r>
            <a:r>
              <a:rPr lang="ko-KR" altLang="en-US" sz="1800" dirty="0" smtClean="0">
                <a:solidFill>
                  <a:schemeClr val="bg1"/>
                </a:solidFill>
              </a:rPr>
              <a:t>행복이란 무엇인가</a:t>
            </a:r>
            <a:r>
              <a:rPr lang="en-US" altLang="ko-KR" sz="1800" dirty="0" smtClean="0">
                <a:solidFill>
                  <a:schemeClr val="bg1"/>
                </a:solidFill>
              </a:rPr>
              <a:t>?(</a:t>
            </a:r>
            <a:r>
              <a:rPr lang="ko-KR" altLang="en-US" sz="1800" dirty="0" smtClean="0">
                <a:solidFill>
                  <a:schemeClr val="bg1"/>
                </a:solidFill>
              </a:rPr>
              <a:t>행복관</a:t>
            </a:r>
            <a:r>
              <a:rPr lang="en-US" altLang="ko-KR" sz="1800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b="1" dirty="0" smtClean="0">
                <a:solidFill>
                  <a:srgbClr val="FFC000"/>
                </a:solidFill>
              </a:rPr>
              <a:t>7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월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교육과정</a:t>
            </a:r>
            <a:endParaRPr lang="ko-KR" altLang="en-US" sz="1800" dirty="0" smtClean="0">
              <a:solidFill>
                <a:srgbClr val="FFC000"/>
              </a:solidFill>
            </a:endParaRP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1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</a:t>
            </a:r>
            <a:r>
              <a:rPr lang="ko-KR" altLang="en-US" sz="1800" dirty="0" smtClean="0">
                <a:solidFill>
                  <a:schemeClr val="bg1"/>
                </a:solidFill>
              </a:rPr>
              <a:t>착한 자본이 있을까</a:t>
            </a:r>
            <a:r>
              <a:rPr lang="en-US" altLang="ko-KR" sz="1800" dirty="0" smtClean="0">
                <a:solidFill>
                  <a:schemeClr val="bg1"/>
                </a:solidFill>
              </a:rPr>
              <a:t>?(</a:t>
            </a:r>
            <a:r>
              <a:rPr lang="ko-KR" altLang="en-US" sz="1800" dirty="0" smtClean="0">
                <a:solidFill>
                  <a:schemeClr val="bg1"/>
                </a:solidFill>
              </a:rPr>
              <a:t>자본주의의 본질 알기</a:t>
            </a:r>
            <a:r>
              <a:rPr lang="en-US" altLang="ko-KR" sz="1800" dirty="0" smtClean="0">
                <a:solidFill>
                  <a:schemeClr val="bg1"/>
                </a:solidFill>
              </a:rPr>
              <a:t>) </a:t>
            </a:r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800" dirty="0" smtClean="0">
                <a:solidFill>
                  <a:schemeClr val="bg1"/>
                </a:solidFill>
              </a:rPr>
              <a:t>2</a:t>
            </a:r>
            <a:r>
              <a:rPr lang="ko-KR" altLang="en-US" sz="1800" dirty="0" smtClean="0">
                <a:solidFill>
                  <a:schemeClr val="bg1"/>
                </a:solidFill>
              </a:rPr>
              <a:t>주 </a:t>
            </a:r>
            <a:r>
              <a:rPr lang="en-US" altLang="ko-KR" sz="1800" dirty="0" smtClean="0">
                <a:solidFill>
                  <a:schemeClr val="bg1"/>
                </a:solidFill>
              </a:rPr>
              <a:t>: 15</a:t>
            </a:r>
            <a:r>
              <a:rPr lang="ko-KR" altLang="en-US" sz="1800" dirty="0" smtClean="0">
                <a:solidFill>
                  <a:schemeClr val="bg1"/>
                </a:solidFill>
              </a:rPr>
              <a:t>초에 </a:t>
            </a:r>
            <a:r>
              <a:rPr lang="en-US" altLang="ko-KR" sz="1800" dirty="0" smtClean="0">
                <a:solidFill>
                  <a:schemeClr val="bg1"/>
                </a:solidFill>
              </a:rPr>
              <a:t>1300</a:t>
            </a:r>
            <a:r>
              <a:rPr lang="ko-KR" altLang="en-US" sz="1800" dirty="0" smtClean="0">
                <a:solidFill>
                  <a:schemeClr val="bg1"/>
                </a:solidFill>
              </a:rPr>
              <a:t>만원</a:t>
            </a:r>
            <a:r>
              <a:rPr lang="en-US" altLang="ko-KR" sz="1800" dirty="0" smtClean="0">
                <a:solidFill>
                  <a:schemeClr val="bg1"/>
                </a:solidFill>
              </a:rPr>
              <a:t>…! </a:t>
            </a:r>
            <a:r>
              <a:rPr lang="ko-KR" altLang="en-US" sz="1800" dirty="0" smtClean="0">
                <a:solidFill>
                  <a:schemeClr val="bg1"/>
                </a:solidFill>
              </a:rPr>
              <a:t>광고란 무엇인가</a:t>
            </a:r>
            <a:r>
              <a:rPr lang="en-US" altLang="ko-KR" sz="1800" dirty="0" smtClean="0">
                <a:solidFill>
                  <a:schemeClr val="bg1"/>
                </a:solidFill>
              </a:rPr>
              <a:t>?</a:t>
            </a:r>
            <a:endParaRPr lang="ko-KR" altLang="en-US" sz="1800" dirty="0" smtClean="0">
              <a:solidFill>
                <a:schemeClr val="bg1"/>
              </a:solidFill>
            </a:endParaRPr>
          </a:p>
          <a:p>
            <a:pPr fontAlgn="base"/>
            <a:endParaRPr lang="en-US" altLang="ko-KR" sz="1800" b="1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800" dirty="0" smtClean="0">
              <a:solidFill>
                <a:schemeClr val="bg1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철학교실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5301208"/>
          </a:xfrm>
        </p:spPr>
        <p:txBody>
          <a:bodyPr>
            <a:noAutofit/>
          </a:bodyPr>
          <a:lstStyle/>
          <a:p>
            <a:pPr algn="ctr" fontAlgn="base"/>
            <a:r>
              <a:rPr lang="ko-KR" altLang="en-US" sz="1400" b="1" dirty="0" smtClean="0">
                <a:solidFill>
                  <a:srgbClr val="FFFF00"/>
                </a:solidFill>
              </a:rPr>
              <a:t>나를 찾아가는 철학여행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fontAlgn="base"/>
            <a:endParaRPr lang="en-US" altLang="ko-KR" sz="12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b="1" dirty="0" smtClean="0">
                <a:solidFill>
                  <a:schemeClr val="bg1"/>
                </a:solidFill>
              </a:rPr>
              <a:t>9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월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교육과정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세상을 보는 눈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마음 키우기</a:t>
            </a:r>
            <a:r>
              <a:rPr lang="en-US" altLang="ko-KR" sz="1400" b="1" dirty="0" smtClean="0"/>
              <a:t>)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상업주의 문화에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마취당한</a:t>
            </a:r>
            <a:r>
              <a:rPr lang="ko-KR" altLang="en-US" sz="1400" dirty="0" smtClean="0">
                <a:solidFill>
                  <a:schemeClr val="bg1"/>
                </a:solidFill>
              </a:rPr>
              <a:t> 사람들</a:t>
            </a:r>
            <a:r>
              <a:rPr lang="en-US" altLang="ko-KR" sz="1400" dirty="0" smtClean="0">
                <a:solidFill>
                  <a:schemeClr val="bg1"/>
                </a:solidFill>
              </a:rPr>
              <a:t>...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2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문화란 무엇인가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 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아름답다는 것은 무엇인가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4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경제란 무엇인가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b="1" dirty="0" smtClean="0">
                <a:solidFill>
                  <a:schemeClr val="bg1"/>
                </a:solidFill>
              </a:rPr>
              <a:t>10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월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교육과정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종교를 보는 눈</a:t>
            </a:r>
            <a:r>
              <a:rPr lang="en-US" altLang="ko-KR" sz="1400" b="1" dirty="0" smtClean="0"/>
              <a:t>)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학교는 왜 종교교육 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안하지</a:t>
            </a:r>
            <a:r>
              <a:rPr lang="en-US" altLang="ko-KR" sz="1400" dirty="0" smtClean="0">
                <a:solidFill>
                  <a:schemeClr val="bg1"/>
                </a:solidFill>
              </a:rPr>
              <a:t>...?(</a:t>
            </a:r>
            <a:r>
              <a:rPr lang="ko-KR" altLang="en-US" sz="1400" dirty="0" smtClean="0">
                <a:solidFill>
                  <a:schemeClr val="bg1"/>
                </a:solidFill>
              </a:rPr>
              <a:t>종교관</a:t>
            </a:r>
            <a:r>
              <a:rPr lang="en-US" altLang="ko-KR" sz="1400" dirty="0" smtClean="0">
                <a:solidFill>
                  <a:schemeClr val="bg1"/>
                </a:solidFill>
              </a:rPr>
              <a:t>) 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2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종교는 구원인가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?(</a:t>
            </a:r>
            <a:r>
              <a:rPr lang="ko-KR" altLang="en-US" sz="1400" dirty="0" smtClean="0">
                <a:solidFill>
                  <a:schemeClr val="bg1"/>
                </a:solidFill>
              </a:rPr>
              <a:t>종교가 만든 역사</a:t>
            </a:r>
            <a:r>
              <a:rPr lang="en-US" altLang="ko-KR" sz="1400" dirty="0" smtClean="0">
                <a:solidFill>
                  <a:schemeClr val="bg1"/>
                </a:solidFill>
              </a:rPr>
              <a:t>) 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무속신앙과 구복신앙</a:t>
            </a: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기독교와 불교 </a:t>
            </a: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4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이슬람교와 유교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도교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천도교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b="1" dirty="0" smtClean="0">
                <a:solidFill>
                  <a:schemeClr val="bg1"/>
                </a:solidFill>
              </a:rPr>
              <a:t>11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월 교육과정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자본주의에서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행복찾기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언론은 자본으로부터 자유로울 수 있는가</a:t>
            </a:r>
            <a:r>
              <a:rPr lang="en-US" altLang="ko-KR" sz="1400" dirty="0" smtClean="0">
                <a:solidFill>
                  <a:schemeClr val="bg1"/>
                </a:solidFill>
              </a:rPr>
              <a:t>? 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2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자본에 예속된 언론 </a:t>
            </a: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3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정치란 무엇인가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 - </a:t>
            </a:r>
            <a:r>
              <a:rPr lang="ko-KR" altLang="en-US" sz="1400" dirty="0" smtClean="0">
                <a:solidFill>
                  <a:schemeClr val="bg1"/>
                </a:solidFill>
              </a:rPr>
              <a:t>정당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정강 그리고 </a:t>
            </a: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4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남녀평등이 실현된 사회인가</a:t>
            </a:r>
            <a:r>
              <a:rPr lang="en-US" altLang="ko-KR" sz="1400" dirty="0" smtClean="0">
                <a:solidFill>
                  <a:schemeClr val="bg1"/>
                </a:solidFill>
              </a:rPr>
              <a:t>? </a:t>
            </a:r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철학교실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992888" cy="5301208"/>
          </a:xfrm>
        </p:spPr>
        <p:txBody>
          <a:bodyPr>
            <a:noAutofit/>
          </a:bodyPr>
          <a:lstStyle/>
          <a:p>
            <a:pPr algn="ctr" fontAlgn="base"/>
            <a:endParaRPr lang="en-US" altLang="ko-KR" sz="1400" b="1" dirty="0" smtClean="0">
              <a:solidFill>
                <a:srgbClr val="FFFF00"/>
              </a:solidFill>
            </a:endParaRPr>
          </a:p>
          <a:p>
            <a:pPr algn="ctr" fontAlgn="base"/>
            <a:r>
              <a:rPr lang="ko-KR" altLang="en-US" sz="1400" b="1" dirty="0" smtClean="0">
                <a:solidFill>
                  <a:srgbClr val="FFFF00"/>
                </a:solidFill>
              </a:rPr>
              <a:t>나를 찾아가는 철학여행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fontAlgn="base"/>
            <a:endParaRPr lang="en-US" altLang="ko-KR" sz="1200" b="1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b="1" dirty="0" smtClean="0">
                <a:solidFill>
                  <a:srgbClr val="FFC000"/>
                </a:solidFill>
              </a:rPr>
              <a:t>12</a:t>
            </a:r>
            <a:r>
              <a:rPr lang="ko-KR" altLang="en-US" sz="1400" b="1" dirty="0" smtClean="0">
                <a:solidFill>
                  <a:srgbClr val="FFC000"/>
                </a:solidFill>
              </a:rPr>
              <a:t>월 교육과정</a:t>
            </a:r>
            <a:r>
              <a:rPr lang="en-US" altLang="ko-KR" sz="1400" b="1" dirty="0" smtClean="0">
                <a:solidFill>
                  <a:srgbClr val="FFC000"/>
                </a:solidFill>
              </a:rPr>
              <a:t>(</a:t>
            </a:r>
            <a:r>
              <a:rPr lang="ko-KR" altLang="en-US" sz="1400" b="1" dirty="0" smtClean="0">
                <a:solidFill>
                  <a:srgbClr val="FFC000"/>
                </a:solidFill>
              </a:rPr>
              <a:t>자본주의에서 </a:t>
            </a:r>
            <a:r>
              <a:rPr lang="ko-KR" altLang="en-US" sz="1400" b="1" dirty="0" err="1" smtClean="0">
                <a:solidFill>
                  <a:srgbClr val="FFC000"/>
                </a:solidFill>
              </a:rPr>
              <a:t>행복찾기</a:t>
            </a:r>
            <a:r>
              <a:rPr lang="en-US" altLang="ko-KR" sz="1400" b="1" dirty="0" smtClean="0">
                <a:solidFill>
                  <a:srgbClr val="FFC000"/>
                </a:solidFill>
              </a:rPr>
              <a:t>) </a:t>
            </a:r>
            <a:endParaRPr lang="en-US" altLang="ko-KR" sz="1400" b="1" dirty="0" smtClean="0">
              <a:solidFill>
                <a:srgbClr val="FFC000"/>
              </a:solidFill>
            </a:endParaRPr>
          </a:p>
          <a:p>
            <a:pPr fontAlgn="base"/>
            <a:endParaRPr lang="en-US" altLang="ko-KR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내가 보는 세상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신문이 보여주는 세상</a:t>
            </a:r>
          </a:p>
          <a:p>
            <a:pPr fontAlgn="base"/>
            <a:r>
              <a:rPr lang="en-US" altLang="ko-KR" sz="1400" dirty="0" smtClean="0">
                <a:solidFill>
                  <a:schemeClr val="bg1"/>
                </a:solidFill>
              </a:rPr>
              <a:t>2</a:t>
            </a:r>
            <a:r>
              <a:rPr lang="ko-KR" altLang="en-US" sz="1400" dirty="0" smtClean="0">
                <a:solidFill>
                  <a:schemeClr val="bg1"/>
                </a:solidFill>
              </a:rPr>
              <a:t>주 </a:t>
            </a:r>
            <a:r>
              <a:rPr lang="en-US" altLang="ko-KR" sz="1400" dirty="0" smtClean="0">
                <a:solidFill>
                  <a:schemeClr val="bg1"/>
                </a:solidFill>
              </a:rPr>
              <a:t>: </a:t>
            </a:r>
            <a:r>
              <a:rPr lang="ko-KR" altLang="en-US" sz="1400" dirty="0" smtClean="0">
                <a:solidFill>
                  <a:schemeClr val="bg1"/>
                </a:solidFill>
              </a:rPr>
              <a:t>도덕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학칙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규칙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조례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법</a:t>
            </a:r>
            <a:r>
              <a:rPr lang="en-US" altLang="ko-KR" sz="1400" dirty="0" smtClean="0">
                <a:solidFill>
                  <a:schemeClr val="bg1"/>
                </a:solidFill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</a:rPr>
              <a:t>헌법</a:t>
            </a:r>
            <a:r>
              <a:rPr lang="en-US" altLang="ko-KR" sz="1400" dirty="0" smtClean="0">
                <a:solidFill>
                  <a:schemeClr val="bg1"/>
                </a:solidFill>
              </a:rPr>
              <a:t>... </a:t>
            </a:r>
            <a:r>
              <a:rPr lang="ko-KR" altLang="en-US" sz="1400" dirty="0" smtClean="0">
                <a:solidFill>
                  <a:schemeClr val="bg1"/>
                </a:solidFill>
              </a:rPr>
              <a:t>그리고 양심 </a:t>
            </a:r>
          </a:p>
          <a:p>
            <a:pPr fontAlgn="base"/>
            <a:endParaRPr lang="en-US" altLang="ko-KR" sz="1400" dirty="0" smtClean="0">
              <a:solidFill>
                <a:schemeClr val="bg1"/>
              </a:solidFill>
            </a:endParaRPr>
          </a:p>
          <a:p>
            <a:pPr fontAlgn="base"/>
            <a:endParaRPr lang="en-US" altLang="ko-KR" sz="1400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ko-KR" sz="1400" b="1" dirty="0" smtClean="0">
                <a:solidFill>
                  <a:srgbClr val="FFC000"/>
                </a:solidFill>
              </a:rPr>
              <a:t>2</a:t>
            </a:r>
            <a:r>
              <a:rPr lang="ko-KR" altLang="en-US" sz="1400" b="1" dirty="0" smtClean="0">
                <a:solidFill>
                  <a:srgbClr val="FFC000"/>
                </a:solidFill>
              </a:rPr>
              <a:t>월 </a:t>
            </a:r>
            <a:r>
              <a:rPr lang="ko-KR" altLang="en-US" sz="1400" b="1" dirty="0" smtClean="0">
                <a:solidFill>
                  <a:srgbClr val="FFC000"/>
                </a:solidFill>
              </a:rPr>
              <a:t>교육과정</a:t>
            </a:r>
            <a:endParaRPr lang="en-US" altLang="ko-KR" sz="1400" b="1" dirty="0" smtClean="0">
              <a:solidFill>
                <a:srgbClr val="FFC000"/>
              </a:solidFill>
            </a:endParaRPr>
          </a:p>
          <a:p>
            <a:pPr fontAlgn="base"/>
            <a:r>
              <a:rPr lang="ko-KR" altLang="en-US" sz="1400" b="1" dirty="0" smtClean="0">
                <a:solidFill>
                  <a:schemeClr val="bg1"/>
                </a:solidFill>
              </a:rPr>
              <a:t>헌법교실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–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손바닥헌법책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fontAlgn="base"/>
            <a:endParaRPr lang="en-US" altLang="ko-KR" sz="1400" b="1" dirty="0" smtClean="0">
              <a:solidFill>
                <a:schemeClr val="bg1"/>
              </a:solidFill>
            </a:endParaRPr>
          </a:p>
          <a:p>
            <a:pPr fontAlgn="base"/>
            <a:r>
              <a:rPr lang="ko-KR" altLang="en-US" sz="1400" b="1" dirty="0" smtClean="0">
                <a:solidFill>
                  <a:schemeClr val="bg1"/>
                </a:solidFill>
              </a:rPr>
              <a:t> </a:t>
            </a:r>
            <a:endParaRPr lang="ko-KR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김용택\Desktop\바탕화면백업\손바닥 헌법\ca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1905000" cy="1905000"/>
          </a:xfrm>
          <a:prstGeom prst="rect">
            <a:avLst/>
          </a:prstGeom>
          <a:noFill/>
        </p:spPr>
      </p:pic>
      <p:pic>
        <p:nvPicPr>
          <p:cNvPr id="3074" name="Picture 2" descr="C:\Users\김용택\Desktop\바탕화면백업\철학\철학교실\c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6477000" cy="1821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14300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FF00"/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+mn-cs"/>
              </a:rPr>
              <a:t>철학교실</a:t>
            </a:r>
            <a:endParaRPr lang="ko-KR" altLang="en-US" sz="3600" dirty="0">
              <a:solidFill>
                <a:srgbClr val="FFFF00"/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+mn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5301208"/>
          </a:xfrm>
        </p:spPr>
        <p:txBody>
          <a:bodyPr>
            <a:noAutofit/>
          </a:bodyPr>
          <a:lstStyle/>
          <a:p>
            <a:pPr algn="ctr" fontAlgn="base"/>
            <a:r>
              <a:rPr lang="ko-KR" altLang="en-US" sz="1400" b="1" dirty="0" smtClean="0">
                <a:solidFill>
                  <a:srgbClr val="FFFF00"/>
                </a:solidFill>
              </a:rPr>
              <a:t>나를 찾아가는 철학여행</a:t>
            </a:r>
            <a:endParaRPr lang="en-US" altLang="ko-KR" sz="1400" b="1" dirty="0" smtClean="0">
              <a:solidFill>
                <a:srgbClr val="FFFF00"/>
              </a:solidFill>
            </a:endParaRPr>
          </a:p>
          <a:p>
            <a:pPr fontAlgn="base"/>
            <a:endParaRPr lang="en-US" altLang="ko-KR" sz="1200" b="1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  <a:p>
            <a:pPr fontAlgn="base"/>
            <a:endParaRPr lang="ko-KR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5400000">
            <a:off x="0" y="0"/>
            <a:ext cx="1728192" cy="1728192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5400000">
            <a:off x="31440" y="-31440"/>
            <a:ext cx="1052736" cy="111561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김용택\Desktop\바탕화면백업\철학\철학교실\20160322_204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3529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5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269776"/>
            <a:ext cx="8229600" cy="1143000"/>
          </a:xfrm>
        </p:spPr>
        <p:txBody>
          <a:bodyPr/>
          <a:lstStyle/>
          <a:p>
            <a:pPr algn="r"/>
            <a:r>
              <a:rPr lang="ko-KR" altLang="en-US" dirty="0">
                <a:solidFill>
                  <a:srgbClr val="FFFF00"/>
                </a:solidFill>
              </a:rPr>
              <a:t>김용택의</a:t>
            </a:r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참교육 이야기</a:t>
            </a:r>
          </a:p>
        </p:txBody>
      </p:sp>
      <p:pic>
        <p:nvPicPr>
          <p:cNvPr id="5" name="내용 개체 틀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988840"/>
            <a:ext cx="3041972" cy="4760711"/>
          </a:xfrm>
        </p:spPr>
      </p:pic>
      <p:pic>
        <p:nvPicPr>
          <p:cNvPr id="1026" name="Picture 2" descr="Share on Facebook"/>
          <p:cNvPicPr>
            <a:picLocks noChangeAspect="1" noChangeArrowheads="1"/>
          </p:cNvPicPr>
          <p:nvPr/>
        </p:nvPicPr>
        <p:blipFill>
          <a:blip r:embed="rId3" cstate="print"/>
          <a:srcRect r="1393" b="1178"/>
          <a:stretch>
            <a:fillRect/>
          </a:stretch>
        </p:blipFill>
        <p:spPr bwMode="auto">
          <a:xfrm>
            <a:off x="179512" y="620688"/>
            <a:ext cx="2304256" cy="256028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51520" y="3814008"/>
            <a:ext cx="55446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en-US" altLang="ko-KR" dirty="0">
                <a:solidFill>
                  <a:srgbClr val="FFFF00"/>
                </a:solidFill>
              </a:rPr>
              <a:t/>
            </a:r>
            <a:br>
              <a:rPr lang="en-US" altLang="ko-KR" dirty="0">
                <a:solidFill>
                  <a:srgbClr val="FFFF00"/>
                </a:solidFill>
              </a:rPr>
            </a:b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sz="3200" dirty="0">
                <a:solidFill>
                  <a:srgbClr val="FFFF00"/>
                </a:solidFill>
              </a:rPr>
              <a:t>‘</a:t>
            </a:r>
            <a:r>
              <a:rPr lang="ko-KR" altLang="en-US" sz="3200" dirty="0">
                <a:solidFill>
                  <a:srgbClr val="FFFF00"/>
                </a:solidFill>
              </a:rPr>
              <a:t>한 사람의 교사가 </a:t>
            </a:r>
            <a:r>
              <a:rPr lang="en-US" altLang="ko-KR" sz="3200" dirty="0">
                <a:solidFill>
                  <a:srgbClr val="FFFF00"/>
                </a:solidFill>
              </a:rPr>
              <a:t/>
            </a:r>
            <a:br>
              <a:rPr lang="en-US" altLang="ko-KR" sz="3200" dirty="0">
                <a:solidFill>
                  <a:srgbClr val="FFFF00"/>
                </a:solidFill>
              </a:rPr>
            </a:br>
            <a:r>
              <a:rPr lang="ko-KR" altLang="en-US" sz="3200" dirty="0">
                <a:solidFill>
                  <a:srgbClr val="FFFF00"/>
                </a:solidFill>
              </a:rPr>
              <a:t>세상을 바꿀 수도 있다</a:t>
            </a:r>
            <a:r>
              <a:rPr lang="en-US" altLang="ko-KR" sz="3200" dirty="0" smtClean="0">
                <a:solidFill>
                  <a:srgbClr val="FFFF00"/>
                </a:solidFill>
              </a:rPr>
              <a:t>’</a:t>
            </a:r>
          </a:p>
          <a:p>
            <a:pPr algn="r"/>
            <a:r>
              <a:rPr lang="en-US" altLang="ko-KR" sz="3200" dirty="0" smtClean="0">
                <a:solidFill>
                  <a:schemeClr val="bg1"/>
                </a:solidFill>
              </a:rPr>
              <a:t>2017. 01. 09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59832" y="1412776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2011, 2012, 2013 </a:t>
            </a:r>
            <a:r>
              <a:rPr lang="ko-KR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티스토리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Blogger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9592" y="105273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폭 빠져서 놀 줄 알아야 집중력이 생긴다고 믿어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몇 시간씩 놀아도 부모가 조용히 해주고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03040" y="377770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배우고 싶은 내용을 자기들이 자유롭게 정하는데도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교실 가득한 생각의 나무를 보며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그는 </a:t>
            </a:r>
            <a:r>
              <a:rPr lang="ko-KR" altLang="en-US" sz="2400" dirty="0" err="1">
                <a:solidFill>
                  <a:prstClr val="white"/>
                </a:solidFill>
              </a:rPr>
              <a:t>피요르드처럼</a:t>
            </a:r>
            <a:r>
              <a:rPr lang="ko-KR" altLang="en-US" sz="2400" dirty="0">
                <a:solidFill>
                  <a:prstClr val="white"/>
                </a:solidFill>
              </a:rPr>
              <a:t> 희고 환하게 웃었다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99592" y="24095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바람과 눈 속에서 실컷 놀고 들어와야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차분한 아이가 된다고 믿는 부모들을 보며</a:t>
            </a:r>
          </a:p>
        </p:txBody>
      </p:sp>
    </p:spTree>
    <p:extLst>
      <p:ext uri="{BB962C8B-B14F-4D97-AF65-F5344CB8AC3E}">
        <p14:creationId xmlns="" xmlns:p14="http://schemas.microsoft.com/office/powerpoint/2010/main" val="21304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88640"/>
            <a:ext cx="6680596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아는 걸 다시 배우는 게 아니라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모르는 걸 배우는 게 공부이며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88" y="1748813"/>
            <a:ext cx="6680596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열의의 속도는 아이마다 다르므로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배워야 할 목표도 책상마다 다르고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763688" y="3308986"/>
            <a:ext cx="6680596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아이들의 속도가 생각보다 빠르거나 늦으면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학습목표를 개인별로 다시 정하는 나라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63688" y="4869160"/>
            <a:ext cx="6680596" cy="16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변성기가 오기 전까지는 시험도 없고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 err="1">
                <a:solidFill>
                  <a:prstClr val="white"/>
                </a:solidFill>
              </a:rPr>
              <a:t>잘했어</a:t>
            </a:r>
            <a:r>
              <a:rPr lang="en-US" altLang="ko-KR" sz="2400" dirty="0">
                <a:solidFill>
                  <a:prstClr val="white"/>
                </a:solidFill>
              </a:rPr>
              <a:t>, </a:t>
            </a:r>
            <a:r>
              <a:rPr lang="ko-KR" altLang="en-US" sz="2400" dirty="0">
                <a:solidFill>
                  <a:prstClr val="white"/>
                </a:solidFill>
              </a:rPr>
              <a:t>아주 </a:t>
            </a:r>
            <a:r>
              <a:rPr lang="ko-KR" altLang="en-US" sz="2400" dirty="0" err="1">
                <a:solidFill>
                  <a:prstClr val="white"/>
                </a:solidFill>
              </a:rPr>
              <a:t>잘했어</a:t>
            </a:r>
            <a:r>
              <a:rPr lang="en-US" altLang="ko-KR" sz="2400" dirty="0">
                <a:solidFill>
                  <a:prstClr val="white"/>
                </a:solidFill>
              </a:rPr>
              <a:t>. </a:t>
            </a:r>
            <a:r>
              <a:rPr lang="ko-KR" altLang="en-US" sz="2400" dirty="0">
                <a:solidFill>
                  <a:prstClr val="white"/>
                </a:solidFill>
              </a:rPr>
              <a:t>아주아주 </a:t>
            </a:r>
            <a:r>
              <a:rPr lang="ko-KR" altLang="en-US" sz="2400" dirty="0" err="1">
                <a:solidFill>
                  <a:prstClr val="white"/>
                </a:solidFill>
              </a:rPr>
              <a:t>잘했어</a:t>
            </a:r>
            <a:endParaRPr lang="ko-KR" altLang="en-US" sz="2400" dirty="0">
              <a:solidFill>
                <a:prstClr val="white"/>
              </a:solidFill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이 세 가지 평가밖에 없는 나라</a:t>
            </a:r>
          </a:p>
        </p:txBody>
      </p:sp>
    </p:spTree>
    <p:extLst>
      <p:ext uri="{BB962C8B-B14F-4D97-AF65-F5344CB8AC3E}">
        <p14:creationId xmlns="" xmlns:p14="http://schemas.microsoft.com/office/powerpoint/2010/main" val="26085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43608" y="83671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친구는 내가 싸워 이겨야 할 사람이 아니라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서로 협력해서 과제를 함께 해결해야 할 멘토이고</a:t>
            </a:r>
            <a:endParaRPr lang="en-US" altLang="ko-KR" sz="2400" dirty="0">
              <a:solidFill>
                <a:prstClr val="white"/>
              </a:solidFill>
            </a:endParaRP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경쟁은 내가 어제의 나하고 하는 거라고 믿는 나라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43608" y="278092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나라에서는 뒤처지는 아이가 생기지 않게 하는 게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교육이 해야 할 가장 큰일이라 믿으며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공부하는 시간은 우리 절반도 안 되는데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세계에서 가장 공부 잘하는 학생들을 보며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그는 </a:t>
            </a:r>
            <a:r>
              <a:rPr lang="ko-KR" altLang="en-US" sz="2400" dirty="0" err="1">
                <a:solidFill>
                  <a:prstClr val="white"/>
                </a:solidFill>
              </a:rPr>
              <a:t>입꼬리</a:t>
            </a:r>
            <a:r>
              <a:rPr lang="ko-KR" altLang="en-US" sz="2400" dirty="0">
                <a:solidFill>
                  <a:prstClr val="white"/>
                </a:solidFill>
              </a:rPr>
              <a:t> 한쪽이 위로 올라가곤 했다</a:t>
            </a:r>
          </a:p>
        </p:txBody>
      </p:sp>
    </p:spTree>
    <p:extLst>
      <p:ext uri="{BB962C8B-B14F-4D97-AF65-F5344CB8AC3E}">
        <p14:creationId xmlns="" xmlns:p14="http://schemas.microsoft.com/office/powerpoint/2010/main" val="39285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1600" y="76174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가르치는 일은 돈으로 사고파는 상품이 아니므로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언제든지 나랏돈으로 교육을 시켜주는 나라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71600" y="252742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청소년에 관련된 제도는 </a:t>
            </a:r>
            <a:r>
              <a:rPr lang="ko-KR" altLang="en-US" sz="2400" dirty="0" err="1">
                <a:solidFill>
                  <a:prstClr val="white"/>
                </a:solidFill>
              </a:rPr>
              <a:t>차돌멩이</a:t>
            </a:r>
            <a:r>
              <a:rPr lang="ko-KR" altLang="en-US" sz="2400" dirty="0">
                <a:solidFill>
                  <a:prstClr val="white"/>
                </a:solidFill>
              </a:rPr>
              <a:t> 같은 청소년들에게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꼭 물어보고 고치는 나라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71600" y="429309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여자아이는 활달하고 사내 녀석들은 차분하며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인격적으로 만날 줄 아는 젊은이로 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길러내는 어른들 보며 그는 눈물이 핑 돌았다</a:t>
            </a:r>
          </a:p>
        </p:txBody>
      </p:sp>
    </p:spTree>
    <p:extLst>
      <p:ext uri="{BB962C8B-B14F-4D97-AF65-F5344CB8AC3E}">
        <p14:creationId xmlns="" xmlns:p14="http://schemas.microsoft.com/office/powerpoint/2010/main" val="24543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9632" y="692696"/>
            <a:ext cx="5084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학교가 작은 우주라고 믿는 부모와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머리칼에서 반짝이는 은빛이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눈에서도 반짝이는 아이들 보며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우리나라 아이들을 생각하며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마침내 그는 울었다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259632" y="357301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흐린 하늘이 그의 눈물을 내려다보고 있었고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경계를 </a:t>
            </a:r>
            <a:r>
              <a:rPr lang="ko-KR" altLang="en-US" sz="2400" dirty="0" err="1">
                <a:solidFill>
                  <a:prstClr val="white"/>
                </a:solidFill>
              </a:rPr>
              <a:t>출렁이다가도</a:t>
            </a:r>
            <a:r>
              <a:rPr lang="ko-KR" altLang="en-US" sz="2400" dirty="0">
                <a:solidFill>
                  <a:prstClr val="white"/>
                </a:solidFill>
              </a:rPr>
              <a:t> 합의를 </a:t>
            </a:r>
            <a:r>
              <a:rPr lang="ko-KR" altLang="en-US" sz="2400" dirty="0" err="1">
                <a:solidFill>
                  <a:prstClr val="white"/>
                </a:solidFill>
              </a:rPr>
              <a:t>이루어낸</a:t>
            </a:r>
            <a:r>
              <a:rPr lang="ko-KR" altLang="en-US" sz="2400" dirty="0">
                <a:solidFill>
                  <a:prstClr val="white"/>
                </a:solidFill>
              </a:rPr>
              <a:t> 북해도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갈등이 진정된 짙푸른 바다를 바라보고 있는 이들의</a:t>
            </a:r>
          </a:p>
          <a:p>
            <a:pPr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white"/>
                </a:solidFill>
              </a:rPr>
              <a:t>가슴도 진눈깨비에 젖고 있었다</a:t>
            </a:r>
          </a:p>
        </p:txBody>
      </p:sp>
    </p:spTree>
    <p:extLst>
      <p:ext uri="{BB962C8B-B14F-4D97-AF65-F5344CB8AC3E}">
        <p14:creationId xmlns="" xmlns:p14="http://schemas.microsoft.com/office/powerpoint/2010/main" val="35302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214888" y="1600199"/>
            <a:ext cx="2772936" cy="452628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청년 </a:t>
            </a:r>
            <a:r>
              <a:rPr lang="en-US" altLang="ko-KR" dirty="0">
                <a:solidFill>
                  <a:schemeClr val="bg1"/>
                </a:solidFill>
              </a:rPr>
              <a:t>– </a:t>
            </a:r>
            <a:r>
              <a:rPr lang="ko-KR" altLang="en-US" dirty="0" err="1">
                <a:solidFill>
                  <a:schemeClr val="bg1"/>
                </a:solidFill>
              </a:rPr>
              <a:t>헬조선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 err="1">
                <a:solidFill>
                  <a:schemeClr val="bg1"/>
                </a:solidFill>
              </a:rPr>
              <a:t>포세대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5</a:t>
            </a:r>
            <a:r>
              <a:rPr lang="ko-KR" altLang="en-US" dirty="0" err="1">
                <a:solidFill>
                  <a:schemeClr val="bg1"/>
                </a:solidFill>
              </a:rPr>
              <a:t>포세대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7</a:t>
            </a:r>
            <a:r>
              <a:rPr lang="ko-KR" altLang="en-US" dirty="0" err="1">
                <a:solidFill>
                  <a:schemeClr val="bg1"/>
                </a:solidFill>
              </a:rPr>
              <a:t>포세대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err="1">
                <a:solidFill>
                  <a:schemeClr val="bg1"/>
                </a:solidFill>
              </a:rPr>
              <a:t>영포자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이태백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인구론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2987824" y="1600199"/>
            <a:ext cx="5256584" cy="452628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이건희 재산 </a:t>
            </a:r>
            <a:r>
              <a:rPr lang="en-US" altLang="ko-KR" dirty="0">
                <a:solidFill>
                  <a:schemeClr val="bg1"/>
                </a:solidFill>
              </a:rPr>
              <a:t>- 13</a:t>
            </a:r>
            <a:r>
              <a:rPr lang="ko-KR" altLang="en-US" dirty="0">
                <a:solidFill>
                  <a:schemeClr val="bg1"/>
                </a:solidFill>
              </a:rPr>
              <a:t>조 </a:t>
            </a:r>
            <a:r>
              <a:rPr lang="en-US" altLang="ko-KR" dirty="0">
                <a:solidFill>
                  <a:schemeClr val="bg1"/>
                </a:solidFill>
              </a:rPr>
              <a:t>8000</a:t>
            </a:r>
            <a:r>
              <a:rPr lang="ko-KR" altLang="en-US" dirty="0">
                <a:solidFill>
                  <a:schemeClr val="bg1"/>
                </a:solidFill>
              </a:rPr>
              <a:t>억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조의 크기 </a:t>
            </a:r>
            <a:r>
              <a:rPr lang="en-US" altLang="ko-KR" dirty="0">
                <a:solidFill>
                  <a:schemeClr val="bg1"/>
                </a:solidFill>
              </a:rPr>
              <a:t>- 1</a:t>
            </a:r>
            <a:r>
              <a:rPr lang="ko-KR" altLang="en-US" dirty="0">
                <a:solidFill>
                  <a:schemeClr val="bg1"/>
                </a:solidFill>
              </a:rPr>
              <a:t>만원 짜리 지폐가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억장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서기 원년부터 시작해 매일 </a:t>
            </a:r>
            <a:r>
              <a:rPr lang="en-US" altLang="ko-KR" dirty="0">
                <a:solidFill>
                  <a:schemeClr val="bg1"/>
                </a:solidFill>
              </a:rPr>
              <a:t>60</a:t>
            </a:r>
            <a:r>
              <a:rPr lang="ko-KR" altLang="en-US" dirty="0">
                <a:solidFill>
                  <a:schemeClr val="bg1"/>
                </a:solidFill>
              </a:rPr>
              <a:t>만원씩 썼다고 해도 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조원 그대로</a:t>
            </a:r>
            <a:r>
              <a:rPr lang="en-US" altLang="ko-KR" dirty="0">
                <a:solidFill>
                  <a:schemeClr val="bg1"/>
                </a:solidFill>
              </a:rPr>
              <a:t>…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한 달에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천만 원씩 </a:t>
            </a:r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ko-KR" altLang="en-US" dirty="0">
                <a:solidFill>
                  <a:schemeClr val="bg1"/>
                </a:solidFill>
              </a:rPr>
              <a:t>천 년간 돈을 물 쓰듯이 써왔어도 앞으로 </a:t>
            </a:r>
            <a:r>
              <a:rPr lang="en-US" altLang="ko-KR" dirty="0">
                <a:solidFill>
                  <a:schemeClr val="bg1"/>
                </a:solidFill>
              </a:rPr>
              <a:t>777</a:t>
            </a:r>
            <a:r>
              <a:rPr lang="ko-KR" altLang="en-US" dirty="0">
                <a:solidFill>
                  <a:schemeClr val="bg1"/>
                </a:solidFill>
              </a:rPr>
              <a:t>년은 더 쓸 수 있는 돈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C000"/>
                </a:solidFill>
              </a:rPr>
              <a:t>비정규직</a:t>
            </a:r>
            <a:r>
              <a:rPr lang="ko-KR" altLang="en-US" dirty="0">
                <a:solidFill>
                  <a:srgbClr val="FFC000"/>
                </a:solidFill>
              </a:rPr>
              <a:t> </a:t>
            </a:r>
            <a:r>
              <a:rPr lang="en-US" altLang="ko-KR" dirty="0">
                <a:solidFill>
                  <a:srgbClr val="FFC000"/>
                </a:solidFill>
              </a:rPr>
              <a:t>1000</a:t>
            </a:r>
            <a:r>
              <a:rPr lang="ko-KR" altLang="en-US" dirty="0" err="1">
                <a:solidFill>
                  <a:srgbClr val="FFC000"/>
                </a:solidFill>
              </a:rPr>
              <a:t>만시대</a:t>
            </a:r>
            <a:endParaRPr lang="ko-KR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702</TotalTime>
  <Words>2296</Words>
  <Application>Microsoft Office PowerPoint</Application>
  <PresentationFormat>화면 슬라이드 쇼(4:3)</PresentationFormat>
  <Paragraphs>352</Paragraphs>
  <Slides>36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New_Education03</vt:lpstr>
      <vt:lpstr>Office 테마</vt:lpstr>
      <vt:lpstr>김용택의 참교육 이야기</vt:lpstr>
      <vt:lpstr> 대한민국 교육의 현실 https://www.youtube.com/watch?v=SEcsur6oiZ8 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비정규직 1000만시대</vt:lpstr>
      <vt:lpstr>우리 아이들 어떻게 자라고 있는가?</vt:lpstr>
      <vt:lpstr>일류만 살아남는 나라</vt:lpstr>
      <vt:lpstr>학벌사회</vt:lpstr>
      <vt:lpstr> 학교가 길러내겠다는 인간상 </vt:lpstr>
      <vt:lpstr>대한민국은... </vt:lpstr>
      <vt:lpstr>학교가 길러내는 인간상</vt:lpstr>
      <vt:lpstr>교과서에 담긴 이데올로기 아세요?</vt:lpstr>
      <vt:lpstr>교육과 자본 언론과 종교</vt:lpstr>
      <vt:lpstr> 자본에 점령당한 교육 </vt:lpstr>
      <vt:lpstr> 광고교육 하지 않는 학교 왜? </vt:lpstr>
      <vt:lpstr> 언론이 만드는 세상 </vt:lpstr>
      <vt:lpstr>자본이 원하는 세상</vt:lpstr>
      <vt:lpstr>학교는 왜 철학을 가르치지 않는가? </vt:lpstr>
      <vt:lpstr>철학이란 무엇인가? </vt:lpstr>
      <vt:lpstr>관념철학과 유물철학 </vt:lpstr>
      <vt:lpstr>경기도 철학교육</vt:lpstr>
      <vt:lpstr>경기도 철학교과서</vt:lpstr>
      <vt:lpstr>철학을 가르쳐야 하는 이유</vt:lpstr>
      <vt:lpstr>진보교육감은 교육을 살릴 수 있을까?</vt:lpstr>
      <vt:lpstr>학교가 추구하는 가치</vt:lpstr>
      <vt:lpstr>교사는 무엇을 가르쳐야 하는가?</vt:lpstr>
      <vt:lpstr>철학교실</vt:lpstr>
      <vt:lpstr>철학교실</vt:lpstr>
      <vt:lpstr>철학교실</vt:lpstr>
      <vt:lpstr>철학교실</vt:lpstr>
      <vt:lpstr>철학교실</vt:lpstr>
      <vt:lpstr>김용택의 참교육 이야기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자본과 교육, 언론이 만드는 세상... 누가 행복할까?</dc:title>
  <dc:creator>김용택</dc:creator>
  <cp:lastModifiedBy>김용택</cp:lastModifiedBy>
  <cp:revision>123</cp:revision>
  <dcterms:created xsi:type="dcterms:W3CDTF">2016-12-06T06:48:48Z</dcterms:created>
  <dcterms:modified xsi:type="dcterms:W3CDTF">2017-01-07T03:51:11Z</dcterms:modified>
</cp:coreProperties>
</file>